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tags/tag3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88" r:id="rId1"/>
  </p:sldMasterIdLst>
  <p:notesMasterIdLst>
    <p:notesMasterId r:id="rId33"/>
  </p:notesMasterIdLst>
  <p:handoutMasterIdLst>
    <p:handoutMasterId r:id="rId34"/>
  </p:handoutMasterIdLst>
  <p:sldIdLst>
    <p:sldId id="292" r:id="rId2"/>
    <p:sldId id="289" r:id="rId3"/>
    <p:sldId id="333" r:id="rId4"/>
    <p:sldId id="327" r:id="rId5"/>
    <p:sldId id="290" r:id="rId6"/>
    <p:sldId id="323" r:id="rId7"/>
    <p:sldId id="296" r:id="rId8"/>
    <p:sldId id="281" r:id="rId9"/>
    <p:sldId id="313" r:id="rId10"/>
    <p:sldId id="294" r:id="rId11"/>
    <p:sldId id="262" r:id="rId12"/>
    <p:sldId id="317" r:id="rId13"/>
    <p:sldId id="331" r:id="rId14"/>
    <p:sldId id="336" r:id="rId15"/>
    <p:sldId id="293" r:id="rId16"/>
    <p:sldId id="297" r:id="rId17"/>
    <p:sldId id="314" r:id="rId18"/>
    <p:sldId id="299" r:id="rId19"/>
    <p:sldId id="303" r:id="rId20"/>
    <p:sldId id="320" r:id="rId21"/>
    <p:sldId id="321" r:id="rId22"/>
    <p:sldId id="322" r:id="rId23"/>
    <p:sldId id="305" r:id="rId24"/>
    <p:sldId id="334" r:id="rId25"/>
    <p:sldId id="306" r:id="rId26"/>
    <p:sldId id="307" r:id="rId27"/>
    <p:sldId id="315" r:id="rId28"/>
    <p:sldId id="310" r:id="rId29"/>
    <p:sldId id="335" r:id="rId30"/>
    <p:sldId id="308" r:id="rId31"/>
    <p:sldId id="268" r:id="rId3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009ED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60263" autoAdjust="0"/>
  </p:normalViewPr>
  <p:slideViewPr>
    <p:cSldViewPr>
      <p:cViewPr varScale="1">
        <p:scale>
          <a:sx n="91" d="100"/>
          <a:sy n="91" d="100"/>
        </p:scale>
        <p:origin x="1308" y="66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048" y="5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diagrams.loki3.com/Bracke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bring “Alternate Pick- up form” or signed note from recipient each distribution</a:t>
          </a: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Alternate can pick up for recipient</a:t>
          </a: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72488D16-6F16-4CC6-9FB9-EC726F6967BE}">
      <dgm:prSet phldrT="[Text]" custT="1"/>
      <dgm:spPr/>
      <dgm:t>
        <a:bodyPr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gm:t>
    </dgm:pt>
    <dgm:pt modelId="{4B66AE08-B059-4B19-9F6E-0311214DE99D}" type="parTrans" cxnId="{3B8EC97F-BC0E-4ED3-8BF9-9FA420425E7B}">
      <dgm:prSet/>
      <dgm:spPr/>
      <dgm:t>
        <a:bodyPr/>
        <a:lstStyle/>
        <a:p>
          <a:endParaRPr lang="en-US"/>
        </a:p>
      </dgm:t>
    </dgm:pt>
    <dgm:pt modelId="{2EBB918B-C6C0-4BE7-8F7D-E60E36BAC2B2}" type="sibTrans" cxnId="{3B8EC97F-BC0E-4ED3-8BF9-9FA420425E7B}">
      <dgm:prSet/>
      <dgm:spPr/>
      <dgm:t>
        <a:bodyPr/>
        <a:lstStyle/>
        <a:p>
          <a:endParaRPr lang="en-US"/>
        </a:p>
      </dgm:t>
    </dgm:pt>
    <dgm:pt modelId="{8DCF981B-70C1-4E54-BEA0-7E5C54C1A783}">
      <dgm:prSet phldrT="[Text]" custT="1"/>
      <dgm:spPr/>
      <dgm:t>
        <a:bodyPr/>
        <a:lstStyle/>
        <a:p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site must attach form to EFA-7</a:t>
          </a:r>
        </a:p>
      </dgm:t>
    </dgm:pt>
    <dgm:pt modelId="{0A86F5C6-168B-45C2-8049-540C09470898}" type="parTrans" cxnId="{5300B638-9542-4480-ABCF-8C8D44DE87BB}">
      <dgm:prSet/>
      <dgm:spPr/>
      <dgm:t>
        <a:bodyPr/>
        <a:lstStyle/>
        <a:p>
          <a:endParaRPr lang="en-US"/>
        </a:p>
      </dgm:t>
    </dgm:pt>
    <dgm:pt modelId="{88A6CC39-83EB-4566-B4A8-3BAF6A3AF29E}" type="sibTrans" cxnId="{5300B638-9542-4480-ABCF-8C8D44DE87BB}">
      <dgm:prSet/>
      <dgm:spPr/>
      <dgm:t>
        <a:bodyPr/>
        <a:lstStyle/>
        <a:p>
          <a:endParaRPr lang="en-US"/>
        </a:p>
      </dgm:t>
    </dgm:pt>
    <dgm:pt modelId="{A12ADC11-6378-46BC-8C17-FD84E75386B8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94EA56-EBF0-40DD-952E-732BCC01F740}" type="pres">
      <dgm:prSet presAssocID="{74EE5CD8-078F-4590-BF9C-A341A294A016}" presName="linNode" presStyleCnt="0"/>
      <dgm:spPr/>
    </dgm:pt>
    <dgm:pt modelId="{47B97692-F63B-4FA3-8BDD-ACC32C9EA926}" type="pres">
      <dgm:prSet presAssocID="{74EE5CD8-078F-4590-BF9C-A341A294A016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66284-F174-4B2E-83B6-B46F8BC59321}" type="pres">
      <dgm:prSet presAssocID="{74EE5CD8-078F-4590-BF9C-A341A294A016}" presName="bracket" presStyleLbl="parChTrans1D1" presStyleIdx="0" presStyleCnt="3"/>
      <dgm:spPr/>
    </dgm:pt>
    <dgm:pt modelId="{F7C7C630-08B4-4981-9E48-D119737A1664}" type="pres">
      <dgm:prSet presAssocID="{74EE5CD8-078F-4590-BF9C-A341A294A016}" presName="spH" presStyleCnt="0"/>
      <dgm:spPr/>
    </dgm:pt>
    <dgm:pt modelId="{C2802C05-72DC-45E2-9B13-DD13F0C6EC79}" type="pres">
      <dgm:prSet presAssocID="{74EE5CD8-078F-4590-BF9C-A341A294A016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A3340-DF27-4D1F-91F3-8C10831C7DC7}" type="pres">
      <dgm:prSet presAssocID="{CF9FB981-E6ED-4440-AC98-4E4E2ABA2C55}" presName="spV" presStyleCnt="0"/>
      <dgm:spPr/>
    </dgm:pt>
    <dgm:pt modelId="{99DC219B-77C4-4FC5-97FA-C9AE3601D697}" type="pres">
      <dgm:prSet presAssocID="{AA046201-5C4D-445E-BF0B-5C6D2B0A1945}" presName="linNode" presStyleCnt="0"/>
      <dgm:spPr/>
    </dgm:pt>
    <dgm:pt modelId="{AB57810B-B4B4-4751-B7DF-8821ABECC8FE}" type="pres">
      <dgm:prSet presAssocID="{AA046201-5C4D-445E-BF0B-5C6D2B0A1945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F605A-7E9A-412A-8E7B-5979B35003D2}" type="pres">
      <dgm:prSet presAssocID="{AA046201-5C4D-445E-BF0B-5C6D2B0A1945}" presName="bracket" presStyleLbl="parChTrans1D1" presStyleIdx="1" presStyleCnt="3"/>
      <dgm:spPr/>
    </dgm:pt>
    <dgm:pt modelId="{B55EEAF5-5697-4DBD-9620-DE91BFC0F0BA}" type="pres">
      <dgm:prSet presAssocID="{AA046201-5C4D-445E-BF0B-5C6D2B0A1945}" presName="spH" presStyleCnt="0"/>
      <dgm:spPr/>
    </dgm:pt>
    <dgm:pt modelId="{34F9B186-49B9-450B-BA6D-BA3E990BF341}" type="pres">
      <dgm:prSet presAssocID="{AA046201-5C4D-445E-BF0B-5C6D2B0A1945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032E7-E90D-447D-A1AB-F6979E1C3B58}" type="pres">
      <dgm:prSet presAssocID="{40767EFF-7D52-4469-ACEE-7D28E67337E2}" presName="spV" presStyleCnt="0"/>
      <dgm:spPr/>
    </dgm:pt>
    <dgm:pt modelId="{29882DB6-03D7-4B39-A6B0-DD402A5C5BFD}" type="pres">
      <dgm:prSet presAssocID="{72488D16-6F16-4CC6-9FB9-EC726F6967BE}" presName="linNode" presStyleCnt="0"/>
      <dgm:spPr/>
    </dgm:pt>
    <dgm:pt modelId="{E41EF8CD-C39F-4F02-B98F-46E8D51C7128}" type="pres">
      <dgm:prSet presAssocID="{72488D16-6F16-4CC6-9FB9-EC726F6967BE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1A440-E59C-49AC-8BA9-64F9A558F0A9}" type="pres">
      <dgm:prSet presAssocID="{72488D16-6F16-4CC6-9FB9-EC726F6967BE}" presName="bracket" presStyleLbl="parChTrans1D1" presStyleIdx="2" presStyleCnt="3"/>
      <dgm:spPr/>
    </dgm:pt>
    <dgm:pt modelId="{29DA3041-BEE2-4742-A938-22FB5F7D2018}" type="pres">
      <dgm:prSet presAssocID="{72488D16-6F16-4CC6-9FB9-EC726F6967BE}" presName="spH" presStyleCnt="0"/>
      <dgm:spPr/>
    </dgm:pt>
    <dgm:pt modelId="{DED974FA-B59E-4D48-8181-A9A9C1028ED7}" type="pres">
      <dgm:prSet presAssocID="{72488D16-6F16-4CC6-9FB9-EC726F6967BE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1894B-ADFA-4365-8A39-70B82C31AC65}" type="presOf" srcId="{F6FEADD9-F67D-41F5-BA4C-3C84956E7F46}" destId="{A12ADC11-6378-46BC-8C17-FD84E75386B8}" srcOrd="0" destOrd="0" presId="urn:diagrams.loki3.com/BracketList"/>
    <dgm:cxn modelId="{63ED3933-0F7C-4D7B-8E13-3CF59DA18540}" type="presOf" srcId="{1E4D3931-0DBD-4211-A24A-6AF364284B1E}" destId="{C2802C05-72DC-45E2-9B13-DD13F0C6EC79}" srcOrd="0" destOrd="0" presId="urn:diagrams.loki3.com/BracketList"/>
    <dgm:cxn modelId="{FE71825A-0141-44D8-B130-F40EF1907733}" type="presOf" srcId="{72488D16-6F16-4CC6-9FB9-EC726F6967BE}" destId="{E41EF8CD-C39F-4F02-B98F-46E8D51C7128}" srcOrd="0" destOrd="0" presId="urn:diagrams.loki3.com/BracketList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300B638-9542-4480-ABCF-8C8D44DE87BB}" srcId="{72488D16-6F16-4CC6-9FB9-EC726F6967BE}" destId="{8DCF981B-70C1-4E54-BEA0-7E5C54C1A783}" srcOrd="0" destOrd="0" parTransId="{0A86F5C6-168B-45C2-8049-540C09470898}" sibTransId="{88A6CC39-83EB-4566-B4A8-3BAF6A3AF29E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0CD21F48-B4C3-4F4E-8073-97E94D7CC900}" type="presOf" srcId="{C59269D0-92A5-481C-BA64-727AFB0DD545}" destId="{34F9B186-49B9-450B-BA6D-BA3E990BF341}" srcOrd="0" destOrd="0" presId="urn:diagrams.loki3.com/BracketList"/>
    <dgm:cxn modelId="{D2EC6818-7F71-4379-9600-5CA93E98264E}" type="presOf" srcId="{74EE5CD8-078F-4590-BF9C-A341A294A016}" destId="{47B97692-F63B-4FA3-8BDD-ACC32C9EA926}" srcOrd="0" destOrd="0" presId="urn:diagrams.loki3.com/BracketList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B4B0400-039F-4E3F-ABED-558E63A78F73}" type="presOf" srcId="{AA046201-5C4D-445E-BF0B-5C6D2B0A1945}" destId="{AB57810B-B4B4-4751-B7DF-8821ABECC8FE}" srcOrd="0" destOrd="0" presId="urn:diagrams.loki3.com/BracketList"/>
    <dgm:cxn modelId="{71C5A991-23EA-4B45-8D58-2B254926F915}" type="presOf" srcId="{8DCF981B-70C1-4E54-BEA0-7E5C54C1A783}" destId="{DED974FA-B59E-4D48-8181-A9A9C1028ED7}" srcOrd="0" destOrd="0" presId="urn:diagrams.loki3.com/BracketList"/>
    <dgm:cxn modelId="{3B8EC97F-BC0E-4ED3-8BF9-9FA420425E7B}" srcId="{F6FEADD9-F67D-41F5-BA4C-3C84956E7F46}" destId="{72488D16-6F16-4CC6-9FB9-EC726F6967BE}" srcOrd="2" destOrd="0" parTransId="{4B66AE08-B059-4B19-9F6E-0311214DE99D}" sibTransId="{2EBB918B-C6C0-4BE7-8F7D-E60E36BAC2B2}"/>
    <dgm:cxn modelId="{E2935111-C4F9-4F87-A673-0FB3AB9F6CF2}" type="presParOf" srcId="{A12ADC11-6378-46BC-8C17-FD84E75386B8}" destId="{5694EA56-EBF0-40DD-952E-732BCC01F740}" srcOrd="0" destOrd="0" presId="urn:diagrams.loki3.com/BracketList"/>
    <dgm:cxn modelId="{69F4C12B-B81A-4D90-B35E-5B3627931BC8}" type="presParOf" srcId="{5694EA56-EBF0-40DD-952E-732BCC01F740}" destId="{47B97692-F63B-4FA3-8BDD-ACC32C9EA926}" srcOrd="0" destOrd="0" presId="urn:diagrams.loki3.com/BracketList"/>
    <dgm:cxn modelId="{42716B92-F955-43FC-A6CE-0BEB6D2BA0DF}" type="presParOf" srcId="{5694EA56-EBF0-40DD-952E-732BCC01F740}" destId="{E9466284-F174-4B2E-83B6-B46F8BC59321}" srcOrd="1" destOrd="0" presId="urn:diagrams.loki3.com/BracketList"/>
    <dgm:cxn modelId="{920E6F61-4A38-4027-9E63-AABD860774C0}" type="presParOf" srcId="{5694EA56-EBF0-40DD-952E-732BCC01F740}" destId="{F7C7C630-08B4-4981-9E48-D119737A1664}" srcOrd="2" destOrd="0" presId="urn:diagrams.loki3.com/BracketList"/>
    <dgm:cxn modelId="{30FC457D-F536-4C98-A3E8-9F808A033D7A}" type="presParOf" srcId="{5694EA56-EBF0-40DD-952E-732BCC01F740}" destId="{C2802C05-72DC-45E2-9B13-DD13F0C6EC79}" srcOrd="3" destOrd="0" presId="urn:diagrams.loki3.com/BracketList"/>
    <dgm:cxn modelId="{B7D9DE84-7A85-4CEF-B678-1E222BAFAB10}" type="presParOf" srcId="{A12ADC11-6378-46BC-8C17-FD84E75386B8}" destId="{827A3340-DF27-4D1F-91F3-8C10831C7DC7}" srcOrd="1" destOrd="0" presId="urn:diagrams.loki3.com/BracketList"/>
    <dgm:cxn modelId="{1563FFFA-7315-4D7D-BE41-94FDD07228FD}" type="presParOf" srcId="{A12ADC11-6378-46BC-8C17-FD84E75386B8}" destId="{99DC219B-77C4-4FC5-97FA-C9AE3601D697}" srcOrd="2" destOrd="0" presId="urn:diagrams.loki3.com/BracketList"/>
    <dgm:cxn modelId="{FDE6F4BA-CB23-4AC7-A734-1B5072F3DF27}" type="presParOf" srcId="{99DC219B-77C4-4FC5-97FA-C9AE3601D697}" destId="{AB57810B-B4B4-4751-B7DF-8821ABECC8FE}" srcOrd="0" destOrd="0" presId="urn:diagrams.loki3.com/BracketList"/>
    <dgm:cxn modelId="{7637FE2F-0F4A-4B37-A8A0-0149EBA8E31B}" type="presParOf" srcId="{99DC219B-77C4-4FC5-97FA-C9AE3601D697}" destId="{9ECF605A-7E9A-412A-8E7B-5979B35003D2}" srcOrd="1" destOrd="0" presId="urn:diagrams.loki3.com/BracketList"/>
    <dgm:cxn modelId="{46BB4DFD-E6C0-4287-A8C2-D2F22C207510}" type="presParOf" srcId="{99DC219B-77C4-4FC5-97FA-C9AE3601D697}" destId="{B55EEAF5-5697-4DBD-9620-DE91BFC0F0BA}" srcOrd="2" destOrd="0" presId="urn:diagrams.loki3.com/BracketList"/>
    <dgm:cxn modelId="{C7B31632-F9AE-401F-8D38-D7BDFF41F58D}" type="presParOf" srcId="{99DC219B-77C4-4FC5-97FA-C9AE3601D697}" destId="{34F9B186-49B9-450B-BA6D-BA3E990BF341}" srcOrd="3" destOrd="0" presId="urn:diagrams.loki3.com/BracketList"/>
    <dgm:cxn modelId="{BE1FA5C2-EF44-4E8F-9AA2-8B632EDAD60F}" type="presParOf" srcId="{A12ADC11-6378-46BC-8C17-FD84E75386B8}" destId="{02A032E7-E90D-447D-A1AB-F6979E1C3B58}" srcOrd="3" destOrd="0" presId="urn:diagrams.loki3.com/BracketList"/>
    <dgm:cxn modelId="{CD89D3CD-05ED-4FC1-AF8D-237A53B6CC70}" type="presParOf" srcId="{A12ADC11-6378-46BC-8C17-FD84E75386B8}" destId="{29882DB6-03D7-4B39-A6B0-DD402A5C5BFD}" srcOrd="4" destOrd="0" presId="urn:diagrams.loki3.com/BracketList"/>
    <dgm:cxn modelId="{F40F51BD-F283-4CAB-A434-3D10A002AFDD}" type="presParOf" srcId="{29882DB6-03D7-4B39-A6B0-DD402A5C5BFD}" destId="{E41EF8CD-C39F-4F02-B98F-46E8D51C7128}" srcOrd="0" destOrd="0" presId="urn:diagrams.loki3.com/BracketList"/>
    <dgm:cxn modelId="{E9838F53-ADC2-453E-AD6F-F3486BDCE1BA}" type="presParOf" srcId="{29882DB6-03D7-4B39-A6B0-DD402A5C5BFD}" destId="{40F1A440-E59C-49AC-8BA9-64F9A558F0A9}" srcOrd="1" destOrd="0" presId="urn:diagrams.loki3.com/BracketList"/>
    <dgm:cxn modelId="{2E53ACD8-8C0D-4B89-BAC4-89FA1A11A115}" type="presParOf" srcId="{29882DB6-03D7-4B39-A6B0-DD402A5C5BFD}" destId="{29DA3041-BEE2-4742-A938-22FB5F7D2018}" srcOrd="2" destOrd="0" presId="urn:diagrams.loki3.com/BracketList"/>
    <dgm:cxn modelId="{372C46BD-FBEA-4A93-8CB2-0D5454305759}" type="presParOf" srcId="{29882DB6-03D7-4B39-A6B0-DD402A5C5BFD}" destId="{DED974FA-B59E-4D48-8181-A9A9C1028ED7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50CB9-1F24-4C35-81BA-4BDB2B5422A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59A97E-A823-4273-8F33-240C0E096A3C}">
      <dgm:prSet phldrT="[Text]"/>
      <dgm:spPr/>
      <dgm:t>
        <a:bodyPr/>
        <a:lstStyle/>
        <a:p>
          <a:r>
            <a:rPr lang="en-US" dirty="0"/>
            <a:t>Date</a:t>
          </a:r>
        </a:p>
      </dgm:t>
    </dgm:pt>
    <dgm:pt modelId="{46934B59-B57E-4EE1-A037-93F11D86928E}" type="parTrans" cxnId="{7764D478-20D0-4B26-A4EB-325681D9B3BD}">
      <dgm:prSet/>
      <dgm:spPr/>
      <dgm:t>
        <a:bodyPr/>
        <a:lstStyle/>
        <a:p>
          <a:endParaRPr lang="en-US"/>
        </a:p>
      </dgm:t>
    </dgm:pt>
    <dgm:pt modelId="{09C09051-391A-432C-95D3-9179B5E1009B}" type="sibTrans" cxnId="{7764D478-20D0-4B26-A4EB-325681D9B3BD}">
      <dgm:prSet/>
      <dgm:spPr/>
      <dgm:t>
        <a:bodyPr/>
        <a:lstStyle/>
        <a:p>
          <a:endParaRPr lang="en-US"/>
        </a:p>
      </dgm:t>
    </dgm:pt>
    <dgm:pt modelId="{36402988-A3C3-4BF2-B2C5-4D068C2C6A29}">
      <dgm:prSet phldrT="[Text]"/>
      <dgm:spPr/>
      <dgm:t>
        <a:bodyPr/>
        <a:lstStyle/>
        <a:p>
          <a:r>
            <a:rPr lang="en-US" dirty="0"/>
            <a:t>Statement by recipient</a:t>
          </a:r>
        </a:p>
      </dgm:t>
    </dgm:pt>
    <dgm:pt modelId="{D43C1AC5-5E08-40CD-A68D-B4DA1A2CD7D3}" type="parTrans" cxnId="{5633D52B-A9DD-41CF-86F7-F9180A44E89E}">
      <dgm:prSet/>
      <dgm:spPr/>
      <dgm:t>
        <a:bodyPr/>
        <a:lstStyle/>
        <a:p>
          <a:endParaRPr lang="en-US"/>
        </a:p>
      </dgm:t>
    </dgm:pt>
    <dgm:pt modelId="{FA5968B7-8707-4A0D-8C6C-5872CB2985BB}" type="sibTrans" cxnId="{5633D52B-A9DD-41CF-86F7-F9180A44E89E}">
      <dgm:prSet/>
      <dgm:spPr/>
      <dgm:t>
        <a:bodyPr/>
        <a:lstStyle/>
        <a:p>
          <a:endParaRPr lang="en-US"/>
        </a:p>
      </dgm:t>
    </dgm:pt>
    <dgm:pt modelId="{F38E3BD9-769B-45C4-9560-D3E850BCCDD0}">
      <dgm:prSet phldrT="[Text]"/>
      <dgm:spPr/>
      <dgm:t>
        <a:bodyPr/>
        <a:lstStyle/>
        <a:p>
          <a:r>
            <a:rPr lang="en-US" dirty="0"/>
            <a:t>Alternate’s name</a:t>
          </a:r>
        </a:p>
      </dgm:t>
    </dgm:pt>
    <dgm:pt modelId="{231A2504-2F98-44CE-B14E-4A80A9AF339E}" type="parTrans" cxnId="{446C1340-C548-4C74-8303-32793CA53257}">
      <dgm:prSet/>
      <dgm:spPr/>
      <dgm:t>
        <a:bodyPr/>
        <a:lstStyle/>
        <a:p>
          <a:endParaRPr lang="en-US"/>
        </a:p>
      </dgm:t>
    </dgm:pt>
    <dgm:pt modelId="{55441D79-00EB-4CA6-8C4A-BAEC99022AE9}" type="sibTrans" cxnId="{446C1340-C548-4C74-8303-32793CA53257}">
      <dgm:prSet/>
      <dgm:spPr/>
      <dgm:t>
        <a:bodyPr/>
        <a:lstStyle/>
        <a:p>
          <a:endParaRPr lang="en-US"/>
        </a:p>
      </dgm:t>
    </dgm:pt>
    <dgm:pt modelId="{BEA3F357-10E4-47C8-B743-6DD18A5BBE60}">
      <dgm:prSet phldrT="[Text]"/>
      <dgm:spPr/>
      <dgm:t>
        <a:bodyPr/>
        <a:lstStyle/>
        <a:p>
          <a:r>
            <a:rPr lang="en-US" dirty="0"/>
            <a:t>Income eligible </a:t>
          </a:r>
        </a:p>
      </dgm:t>
    </dgm:pt>
    <dgm:pt modelId="{3B348F04-758C-480F-ADEC-526608524455}" type="parTrans" cxnId="{48AA7268-7312-4EFF-A06B-F17B6EBCA6AB}">
      <dgm:prSet/>
      <dgm:spPr/>
      <dgm:t>
        <a:bodyPr/>
        <a:lstStyle/>
        <a:p>
          <a:endParaRPr lang="en-US"/>
        </a:p>
      </dgm:t>
    </dgm:pt>
    <dgm:pt modelId="{BF6322E9-3ECB-47DB-A308-091DBC43BE1D}" type="sibTrans" cxnId="{48AA7268-7312-4EFF-A06B-F17B6EBCA6AB}">
      <dgm:prSet/>
      <dgm:spPr/>
      <dgm:t>
        <a:bodyPr/>
        <a:lstStyle/>
        <a:p>
          <a:endParaRPr lang="en-US"/>
        </a:p>
      </dgm:t>
    </dgm:pt>
    <dgm:pt modelId="{8B7954CD-108B-42E5-B8C1-A62909DEC375}">
      <dgm:prSet phldrT="[Text]"/>
      <dgm:spPr/>
      <dgm:t>
        <a:bodyPr/>
        <a:lstStyle/>
        <a:p>
          <a:r>
            <a:rPr lang="en-US" dirty="0"/>
            <a:t>Recipient’s signature</a:t>
          </a:r>
        </a:p>
      </dgm:t>
    </dgm:pt>
    <dgm:pt modelId="{2A3A3E02-BCAA-46DB-8329-19F4E3CB8D6A}" type="parTrans" cxnId="{D89FBBF5-0A2C-450C-8132-C2AE8DF1905E}">
      <dgm:prSet/>
      <dgm:spPr/>
      <dgm:t>
        <a:bodyPr/>
        <a:lstStyle/>
        <a:p>
          <a:endParaRPr lang="en-US"/>
        </a:p>
      </dgm:t>
    </dgm:pt>
    <dgm:pt modelId="{7CA78230-7730-4C65-B6CB-F7D6EB44DE50}" type="sibTrans" cxnId="{D89FBBF5-0A2C-450C-8132-C2AE8DF1905E}">
      <dgm:prSet/>
      <dgm:spPr/>
      <dgm:t>
        <a:bodyPr/>
        <a:lstStyle/>
        <a:p>
          <a:endParaRPr lang="en-US"/>
        </a:p>
      </dgm:t>
    </dgm:pt>
    <dgm:pt modelId="{E6E2DBE6-629A-44CA-8476-806210442C6C}" type="pres">
      <dgm:prSet presAssocID="{D3650CB9-1F24-4C35-81BA-4BDB2B5422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F12FA2-3144-4FD2-912E-58BF5E9900C1}" type="pres">
      <dgm:prSet presAssocID="{9559A97E-A823-4273-8F33-240C0E096A3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64052F-5F05-4EB6-837D-9D999FF10217}" type="pres">
      <dgm:prSet presAssocID="{09C09051-391A-432C-95D3-9179B5E1009B}" presName="sibTrans" presStyleCnt="0"/>
      <dgm:spPr/>
    </dgm:pt>
    <dgm:pt modelId="{992F57C2-23FE-48BE-9CEE-865F415DD7C3}" type="pres">
      <dgm:prSet presAssocID="{36402988-A3C3-4BF2-B2C5-4D068C2C6A2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E7DE8-D66F-4789-8161-531A0EC64FF5}" type="pres">
      <dgm:prSet presAssocID="{FA5968B7-8707-4A0D-8C6C-5872CB2985BB}" presName="sibTrans" presStyleCnt="0"/>
      <dgm:spPr/>
    </dgm:pt>
    <dgm:pt modelId="{F3A131C0-E517-456C-A9AF-03B4D54B8D1A}" type="pres">
      <dgm:prSet presAssocID="{F38E3BD9-769B-45C4-9560-D3E850BCCD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A7063-C8EC-4673-9835-97FFD49E5F1F}" type="pres">
      <dgm:prSet presAssocID="{55441D79-00EB-4CA6-8C4A-BAEC99022AE9}" presName="sibTrans" presStyleCnt="0"/>
      <dgm:spPr/>
    </dgm:pt>
    <dgm:pt modelId="{58DD2759-2164-4C99-8BDC-082E713009B7}" type="pres">
      <dgm:prSet presAssocID="{BEA3F357-10E4-47C8-B743-6DD18A5BBE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995BC-8676-481E-839D-99B553614F3E}" type="pres">
      <dgm:prSet presAssocID="{BF6322E9-3ECB-47DB-A308-091DBC43BE1D}" presName="sibTrans" presStyleCnt="0"/>
      <dgm:spPr/>
    </dgm:pt>
    <dgm:pt modelId="{51081966-C935-4ACE-8A03-3CB7F4B4009A}" type="pres">
      <dgm:prSet presAssocID="{8B7954CD-108B-42E5-B8C1-A62909DEC37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3A3E7E-2686-428E-9FA8-AD5F37F5B95F}" type="presOf" srcId="{8B7954CD-108B-42E5-B8C1-A62909DEC375}" destId="{51081966-C935-4ACE-8A03-3CB7F4B4009A}" srcOrd="0" destOrd="0" presId="urn:microsoft.com/office/officeart/2005/8/layout/default"/>
    <dgm:cxn modelId="{4A802BCD-2828-43D8-8314-41C7BD3A9432}" type="presOf" srcId="{D3650CB9-1F24-4C35-81BA-4BDB2B5422AF}" destId="{E6E2DBE6-629A-44CA-8476-806210442C6C}" srcOrd="0" destOrd="0" presId="urn:microsoft.com/office/officeart/2005/8/layout/default"/>
    <dgm:cxn modelId="{5633D52B-A9DD-41CF-86F7-F9180A44E89E}" srcId="{D3650CB9-1F24-4C35-81BA-4BDB2B5422AF}" destId="{36402988-A3C3-4BF2-B2C5-4D068C2C6A29}" srcOrd="1" destOrd="0" parTransId="{D43C1AC5-5E08-40CD-A68D-B4DA1A2CD7D3}" sibTransId="{FA5968B7-8707-4A0D-8C6C-5872CB2985BB}"/>
    <dgm:cxn modelId="{CFA05453-827D-463E-881A-8F67DAC9A607}" type="presOf" srcId="{F38E3BD9-769B-45C4-9560-D3E850BCCDD0}" destId="{F3A131C0-E517-456C-A9AF-03B4D54B8D1A}" srcOrd="0" destOrd="0" presId="urn:microsoft.com/office/officeart/2005/8/layout/default"/>
    <dgm:cxn modelId="{B80873CE-D0C2-4D4A-8CB3-748C53783972}" type="presOf" srcId="{BEA3F357-10E4-47C8-B743-6DD18A5BBE60}" destId="{58DD2759-2164-4C99-8BDC-082E713009B7}" srcOrd="0" destOrd="0" presId="urn:microsoft.com/office/officeart/2005/8/layout/default"/>
    <dgm:cxn modelId="{48AA7268-7312-4EFF-A06B-F17B6EBCA6AB}" srcId="{D3650CB9-1F24-4C35-81BA-4BDB2B5422AF}" destId="{BEA3F357-10E4-47C8-B743-6DD18A5BBE60}" srcOrd="3" destOrd="0" parTransId="{3B348F04-758C-480F-ADEC-526608524455}" sibTransId="{BF6322E9-3ECB-47DB-A308-091DBC43BE1D}"/>
    <dgm:cxn modelId="{D89FBBF5-0A2C-450C-8132-C2AE8DF1905E}" srcId="{D3650CB9-1F24-4C35-81BA-4BDB2B5422AF}" destId="{8B7954CD-108B-42E5-B8C1-A62909DEC375}" srcOrd="4" destOrd="0" parTransId="{2A3A3E02-BCAA-46DB-8329-19F4E3CB8D6A}" sibTransId="{7CA78230-7730-4C65-B6CB-F7D6EB44DE50}"/>
    <dgm:cxn modelId="{2161F4F0-D630-4104-B735-B926AFEF2D99}" type="presOf" srcId="{36402988-A3C3-4BF2-B2C5-4D068C2C6A29}" destId="{992F57C2-23FE-48BE-9CEE-865F415DD7C3}" srcOrd="0" destOrd="0" presId="urn:microsoft.com/office/officeart/2005/8/layout/default"/>
    <dgm:cxn modelId="{F248D804-D32C-4EEF-8F08-E55939D23C07}" type="presOf" srcId="{9559A97E-A823-4273-8F33-240C0E096A3C}" destId="{4FF12FA2-3144-4FD2-912E-58BF5E9900C1}" srcOrd="0" destOrd="0" presId="urn:microsoft.com/office/officeart/2005/8/layout/default"/>
    <dgm:cxn modelId="{7764D478-20D0-4B26-A4EB-325681D9B3BD}" srcId="{D3650CB9-1F24-4C35-81BA-4BDB2B5422AF}" destId="{9559A97E-A823-4273-8F33-240C0E096A3C}" srcOrd="0" destOrd="0" parTransId="{46934B59-B57E-4EE1-A037-93F11D86928E}" sibTransId="{09C09051-391A-432C-95D3-9179B5E1009B}"/>
    <dgm:cxn modelId="{446C1340-C548-4C74-8303-32793CA53257}" srcId="{D3650CB9-1F24-4C35-81BA-4BDB2B5422AF}" destId="{F38E3BD9-769B-45C4-9560-D3E850BCCDD0}" srcOrd="2" destOrd="0" parTransId="{231A2504-2F98-44CE-B14E-4A80A9AF339E}" sibTransId="{55441D79-00EB-4CA6-8C4A-BAEC99022AE9}"/>
    <dgm:cxn modelId="{5407AC01-54D0-462F-B713-3A2B624C35FB}" type="presParOf" srcId="{E6E2DBE6-629A-44CA-8476-806210442C6C}" destId="{4FF12FA2-3144-4FD2-912E-58BF5E9900C1}" srcOrd="0" destOrd="0" presId="urn:microsoft.com/office/officeart/2005/8/layout/default"/>
    <dgm:cxn modelId="{1BE63316-AF4C-4918-B10F-607CF4462056}" type="presParOf" srcId="{E6E2DBE6-629A-44CA-8476-806210442C6C}" destId="{9164052F-5F05-4EB6-837D-9D999FF10217}" srcOrd="1" destOrd="0" presId="urn:microsoft.com/office/officeart/2005/8/layout/default"/>
    <dgm:cxn modelId="{391F255C-8072-4728-ABF6-729AD411EA67}" type="presParOf" srcId="{E6E2DBE6-629A-44CA-8476-806210442C6C}" destId="{992F57C2-23FE-48BE-9CEE-865F415DD7C3}" srcOrd="2" destOrd="0" presId="urn:microsoft.com/office/officeart/2005/8/layout/default"/>
    <dgm:cxn modelId="{EA536184-4D66-41E7-8206-857ACE5D9139}" type="presParOf" srcId="{E6E2DBE6-629A-44CA-8476-806210442C6C}" destId="{9B3E7DE8-D66F-4789-8161-531A0EC64FF5}" srcOrd="3" destOrd="0" presId="urn:microsoft.com/office/officeart/2005/8/layout/default"/>
    <dgm:cxn modelId="{2C28D229-9D55-4373-A41E-D1DE7824AE81}" type="presParOf" srcId="{E6E2DBE6-629A-44CA-8476-806210442C6C}" destId="{F3A131C0-E517-456C-A9AF-03B4D54B8D1A}" srcOrd="4" destOrd="0" presId="urn:microsoft.com/office/officeart/2005/8/layout/default"/>
    <dgm:cxn modelId="{1BA23B52-F9E8-4C71-BC47-1AD3E297B72B}" type="presParOf" srcId="{E6E2DBE6-629A-44CA-8476-806210442C6C}" destId="{BA0A7063-C8EC-4673-9835-97FFD49E5F1F}" srcOrd="5" destOrd="0" presId="urn:microsoft.com/office/officeart/2005/8/layout/default"/>
    <dgm:cxn modelId="{76C233CF-2D1C-4EC3-83C2-A44EF24A9F7E}" type="presParOf" srcId="{E6E2DBE6-629A-44CA-8476-806210442C6C}" destId="{58DD2759-2164-4C99-8BDC-082E713009B7}" srcOrd="6" destOrd="0" presId="urn:microsoft.com/office/officeart/2005/8/layout/default"/>
    <dgm:cxn modelId="{2914E952-D13C-49D6-8574-E19F0E75260D}" type="presParOf" srcId="{E6E2DBE6-629A-44CA-8476-806210442C6C}" destId="{5AC995BC-8676-481E-839D-99B553614F3E}" srcOrd="7" destOrd="0" presId="urn:microsoft.com/office/officeart/2005/8/layout/default"/>
    <dgm:cxn modelId="{0F0E75D3-CB2C-4019-8030-91D7ED7D873D}" type="presParOf" srcId="{E6E2DBE6-629A-44CA-8476-806210442C6C}" destId="{51081966-C935-4ACE-8A03-3CB7F4B4009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AAF37B-5F09-4376-927A-F44BB72FF0E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1D0891-27E0-42D8-9101-174A7ADE08B2}">
      <dgm:prSet/>
      <dgm:spPr/>
      <dgm:t>
        <a:bodyPr/>
        <a:lstStyle/>
        <a:p>
          <a:pPr rtl="0" eaLnBrk="1" latinLnBrk="0" hangingPunct="1">
            <a:buClrTx/>
            <a:buSzPts val="5400"/>
            <a:buFont typeface="Arial" panose="020B0604020202020204" pitchFamily="34" charset="0"/>
            <a:buChar char="•"/>
          </a:pPr>
          <a:r>
            <a:rPr lang="en-US"/>
            <a:t>Webinar</a:t>
          </a:r>
        </a:p>
      </dgm:t>
    </dgm:pt>
    <dgm:pt modelId="{66CD82A4-4845-4181-86C7-D3CEDA43C002}" type="parTrans" cxnId="{4D4DC7D2-B8BE-4E08-9491-174D03550A33}">
      <dgm:prSet/>
      <dgm:spPr/>
      <dgm:t>
        <a:bodyPr/>
        <a:lstStyle/>
        <a:p>
          <a:endParaRPr lang="en-US"/>
        </a:p>
      </dgm:t>
    </dgm:pt>
    <dgm:pt modelId="{6474DE60-3746-4BE4-A14A-E879ED687008}" type="sibTrans" cxnId="{4D4DC7D2-B8BE-4E08-9491-174D03550A33}">
      <dgm:prSet/>
      <dgm:spPr/>
      <dgm:t>
        <a:bodyPr/>
        <a:lstStyle/>
        <a:p>
          <a:endParaRPr lang="en-US"/>
        </a:p>
      </dgm:t>
    </dgm:pt>
    <dgm:pt modelId="{98CE096A-89A3-469C-A86E-876507FF7E81}">
      <dgm:prSet/>
      <dgm:spPr/>
      <dgm:t>
        <a:bodyPr/>
        <a:lstStyle/>
        <a:p>
          <a:pPr rtl="0" eaLnBrk="1" latinLnBrk="0" hangingPunct="1"/>
          <a:r>
            <a:rPr lang="en-US" b="0" dirty="0"/>
            <a:t>Checklist</a:t>
          </a:r>
          <a:endParaRPr lang="en-US" dirty="0"/>
        </a:p>
      </dgm:t>
    </dgm:pt>
    <dgm:pt modelId="{D76E01A9-AD64-4FD3-AA81-B01A499D41BF}" type="parTrans" cxnId="{918FEC97-E884-4717-A694-0B564068F258}">
      <dgm:prSet/>
      <dgm:spPr/>
      <dgm:t>
        <a:bodyPr/>
        <a:lstStyle/>
        <a:p>
          <a:endParaRPr lang="en-US"/>
        </a:p>
      </dgm:t>
    </dgm:pt>
    <dgm:pt modelId="{88F77D2C-5672-4F31-9744-5EC334B9BBF5}" type="sibTrans" cxnId="{918FEC97-E884-4717-A694-0B564068F258}">
      <dgm:prSet/>
      <dgm:spPr/>
      <dgm:t>
        <a:bodyPr/>
        <a:lstStyle/>
        <a:p>
          <a:endParaRPr lang="en-US"/>
        </a:p>
      </dgm:t>
    </dgm:pt>
    <dgm:pt modelId="{E6E3EF0E-C3F9-4A60-AC8E-2B0487D87285}">
      <dgm:prSet/>
      <dgm:spPr/>
      <dgm:t>
        <a:bodyPr/>
        <a:lstStyle/>
        <a:p>
          <a:pPr rtl="0" eaLnBrk="1" latinLnBrk="0" hangingPunct="1"/>
          <a:r>
            <a:rPr lang="en-US"/>
            <a:t>In person</a:t>
          </a:r>
        </a:p>
      </dgm:t>
    </dgm:pt>
    <dgm:pt modelId="{C5401932-0A88-4C5D-BC03-BF072914B567}" type="parTrans" cxnId="{6411066E-8412-41D9-832D-0F24FCA05326}">
      <dgm:prSet/>
      <dgm:spPr/>
      <dgm:t>
        <a:bodyPr/>
        <a:lstStyle/>
        <a:p>
          <a:endParaRPr lang="en-US"/>
        </a:p>
      </dgm:t>
    </dgm:pt>
    <dgm:pt modelId="{6C4AF314-AEAB-4458-AFF8-86E6F306A4BE}" type="sibTrans" cxnId="{6411066E-8412-41D9-832D-0F24FCA05326}">
      <dgm:prSet/>
      <dgm:spPr/>
      <dgm:t>
        <a:bodyPr/>
        <a:lstStyle/>
        <a:p>
          <a:endParaRPr lang="en-US"/>
        </a:p>
      </dgm:t>
    </dgm:pt>
    <dgm:pt modelId="{BCF16E43-5C89-41B9-8F43-9B856A24E808}" type="pres">
      <dgm:prSet presAssocID="{A6AAF37B-5F09-4376-927A-F44BB72FF0E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2D9F6C0-2A7E-4F98-8A54-9CC17010459B}" type="pres">
      <dgm:prSet presAssocID="{A6AAF37B-5F09-4376-927A-F44BB72FF0E1}" presName="pyramid" presStyleLbl="node1" presStyleIdx="0" presStyleCnt="1" custScaleX="170646"/>
      <dgm:spPr/>
    </dgm:pt>
    <dgm:pt modelId="{767E2487-7963-453A-9314-AF58A0854712}" type="pres">
      <dgm:prSet presAssocID="{A6AAF37B-5F09-4376-927A-F44BB72FF0E1}" presName="theList" presStyleCnt="0"/>
      <dgm:spPr/>
    </dgm:pt>
    <dgm:pt modelId="{C9E176EA-93F7-49D6-B254-5E12F635AB59}" type="pres">
      <dgm:prSet presAssocID="{901D0891-27E0-42D8-9101-174A7ADE08B2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F68BD-B8FC-42FA-9C27-B17E38BF33A7}" type="pres">
      <dgm:prSet presAssocID="{901D0891-27E0-42D8-9101-174A7ADE08B2}" presName="aSpace" presStyleCnt="0"/>
      <dgm:spPr/>
    </dgm:pt>
    <dgm:pt modelId="{BF5D6A94-D191-4325-9504-984E61FB5C21}" type="pres">
      <dgm:prSet presAssocID="{98CE096A-89A3-469C-A86E-876507FF7E8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BE0FA-255D-49DC-87AC-1BB619756023}" type="pres">
      <dgm:prSet presAssocID="{98CE096A-89A3-469C-A86E-876507FF7E81}" presName="aSpace" presStyleCnt="0"/>
      <dgm:spPr/>
    </dgm:pt>
    <dgm:pt modelId="{6A016105-3065-4A5D-933C-304CC24EE9FF}" type="pres">
      <dgm:prSet presAssocID="{E6E3EF0E-C3F9-4A60-AC8E-2B0487D8728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0934A-D3A6-4372-AB64-488EF25AD0A4}" type="pres">
      <dgm:prSet presAssocID="{E6E3EF0E-C3F9-4A60-AC8E-2B0487D87285}" presName="aSpace" presStyleCnt="0"/>
      <dgm:spPr/>
    </dgm:pt>
  </dgm:ptLst>
  <dgm:cxnLst>
    <dgm:cxn modelId="{38E65329-3391-41A7-B0B7-CB21C64E585B}" type="presOf" srcId="{A6AAF37B-5F09-4376-927A-F44BB72FF0E1}" destId="{BCF16E43-5C89-41B9-8F43-9B856A24E808}" srcOrd="0" destOrd="0" presId="urn:microsoft.com/office/officeart/2005/8/layout/pyramid2"/>
    <dgm:cxn modelId="{54B4D1EB-E281-400F-8083-76705482924B}" type="presOf" srcId="{98CE096A-89A3-469C-A86E-876507FF7E81}" destId="{BF5D6A94-D191-4325-9504-984E61FB5C21}" srcOrd="0" destOrd="0" presId="urn:microsoft.com/office/officeart/2005/8/layout/pyramid2"/>
    <dgm:cxn modelId="{D040D1DE-4785-4640-9992-9E53A2C6E7C2}" type="presOf" srcId="{E6E3EF0E-C3F9-4A60-AC8E-2B0487D87285}" destId="{6A016105-3065-4A5D-933C-304CC24EE9FF}" srcOrd="0" destOrd="0" presId="urn:microsoft.com/office/officeart/2005/8/layout/pyramid2"/>
    <dgm:cxn modelId="{6411066E-8412-41D9-832D-0F24FCA05326}" srcId="{A6AAF37B-5F09-4376-927A-F44BB72FF0E1}" destId="{E6E3EF0E-C3F9-4A60-AC8E-2B0487D87285}" srcOrd="2" destOrd="0" parTransId="{C5401932-0A88-4C5D-BC03-BF072914B567}" sibTransId="{6C4AF314-AEAB-4458-AFF8-86E6F306A4BE}"/>
    <dgm:cxn modelId="{4D4DC7D2-B8BE-4E08-9491-174D03550A33}" srcId="{A6AAF37B-5F09-4376-927A-F44BB72FF0E1}" destId="{901D0891-27E0-42D8-9101-174A7ADE08B2}" srcOrd="0" destOrd="0" parTransId="{66CD82A4-4845-4181-86C7-D3CEDA43C002}" sibTransId="{6474DE60-3746-4BE4-A14A-E879ED687008}"/>
    <dgm:cxn modelId="{34D4A1DD-E2E5-459F-BAF5-8F9DBD0480E7}" type="presOf" srcId="{901D0891-27E0-42D8-9101-174A7ADE08B2}" destId="{C9E176EA-93F7-49D6-B254-5E12F635AB59}" srcOrd="0" destOrd="0" presId="urn:microsoft.com/office/officeart/2005/8/layout/pyramid2"/>
    <dgm:cxn modelId="{918FEC97-E884-4717-A694-0B564068F258}" srcId="{A6AAF37B-5F09-4376-927A-F44BB72FF0E1}" destId="{98CE096A-89A3-469C-A86E-876507FF7E81}" srcOrd="1" destOrd="0" parTransId="{D76E01A9-AD64-4FD3-AA81-B01A499D41BF}" sibTransId="{88F77D2C-5672-4F31-9744-5EC334B9BBF5}"/>
    <dgm:cxn modelId="{229E644C-84F9-4B87-91FB-7CE12DBCEFFC}" type="presParOf" srcId="{BCF16E43-5C89-41B9-8F43-9B856A24E808}" destId="{82D9F6C0-2A7E-4F98-8A54-9CC17010459B}" srcOrd="0" destOrd="0" presId="urn:microsoft.com/office/officeart/2005/8/layout/pyramid2"/>
    <dgm:cxn modelId="{12A5E92D-E55C-4BDE-BEEB-25C3B9E64A51}" type="presParOf" srcId="{BCF16E43-5C89-41B9-8F43-9B856A24E808}" destId="{767E2487-7963-453A-9314-AF58A0854712}" srcOrd="1" destOrd="0" presId="urn:microsoft.com/office/officeart/2005/8/layout/pyramid2"/>
    <dgm:cxn modelId="{701E01A1-923C-4E15-AAD5-2E190E2090A4}" type="presParOf" srcId="{767E2487-7963-453A-9314-AF58A0854712}" destId="{C9E176EA-93F7-49D6-B254-5E12F635AB59}" srcOrd="0" destOrd="0" presId="urn:microsoft.com/office/officeart/2005/8/layout/pyramid2"/>
    <dgm:cxn modelId="{5A334AC9-A90A-4CFB-9F44-5585E5215631}" type="presParOf" srcId="{767E2487-7963-453A-9314-AF58A0854712}" destId="{426F68BD-B8FC-42FA-9C27-B17E38BF33A7}" srcOrd="1" destOrd="0" presId="urn:microsoft.com/office/officeart/2005/8/layout/pyramid2"/>
    <dgm:cxn modelId="{9C35DC73-60E5-456C-8E15-F692B3AF416F}" type="presParOf" srcId="{767E2487-7963-453A-9314-AF58A0854712}" destId="{BF5D6A94-D191-4325-9504-984E61FB5C21}" srcOrd="2" destOrd="0" presId="urn:microsoft.com/office/officeart/2005/8/layout/pyramid2"/>
    <dgm:cxn modelId="{AD555483-5BC6-419B-AE17-8C761BA74154}" type="presParOf" srcId="{767E2487-7963-453A-9314-AF58A0854712}" destId="{B40BE0FA-255D-49DC-87AC-1BB619756023}" srcOrd="3" destOrd="0" presId="urn:microsoft.com/office/officeart/2005/8/layout/pyramid2"/>
    <dgm:cxn modelId="{49867DE3-B600-4218-893C-F4DECB9CE26C}" type="presParOf" srcId="{767E2487-7963-453A-9314-AF58A0854712}" destId="{6A016105-3065-4A5D-933C-304CC24EE9FF}" srcOrd="4" destOrd="0" presId="urn:microsoft.com/office/officeart/2005/8/layout/pyramid2"/>
    <dgm:cxn modelId="{88A0C8BC-D4A7-4690-ACD8-622D54DD9BC7}" type="presParOf" srcId="{767E2487-7963-453A-9314-AF58A0854712}" destId="{AF50934A-D3A6-4372-AB64-488EF25AD0A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F85BE7-0CDA-42D5-80D6-ECD3158F618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87FDEC-5465-4BE9-B8AD-51E193974886}">
      <dgm:prSet/>
      <dgm:spPr/>
      <dgm:t>
        <a:bodyPr/>
        <a:lstStyle/>
        <a:p>
          <a:pPr rtl="0" eaLnBrk="1" latinLnBrk="0" hangingPunct="1">
            <a:buClrTx/>
            <a:buSzPts val="3200"/>
            <a:buFont typeface="Arial" panose="020B0604020202020204" pitchFamily="34" charset="0"/>
            <a:buChar char="•"/>
          </a:pPr>
          <a:r>
            <a:rPr lang="en-US" b="0" dirty="0"/>
            <a:t>Certificates</a:t>
          </a:r>
          <a:endParaRPr lang="en-US" dirty="0"/>
        </a:p>
      </dgm:t>
    </dgm:pt>
    <dgm:pt modelId="{43BE9FBF-3A96-4F94-976F-6AB1F051D086}" type="parTrans" cxnId="{5034D758-E387-4D4A-9AC5-9363BECF220B}">
      <dgm:prSet/>
      <dgm:spPr/>
      <dgm:t>
        <a:bodyPr/>
        <a:lstStyle/>
        <a:p>
          <a:endParaRPr lang="en-US"/>
        </a:p>
      </dgm:t>
    </dgm:pt>
    <dgm:pt modelId="{D329254D-2FF3-4310-8C77-E1C997817706}" type="sibTrans" cxnId="{5034D758-E387-4D4A-9AC5-9363BECF220B}">
      <dgm:prSet/>
      <dgm:spPr/>
      <dgm:t>
        <a:bodyPr/>
        <a:lstStyle/>
        <a:p>
          <a:endParaRPr lang="en-US"/>
        </a:p>
      </dgm:t>
    </dgm:pt>
    <dgm:pt modelId="{424B52DF-0D14-434F-98D8-7E21726C88AE}">
      <dgm:prSet/>
      <dgm:spPr/>
      <dgm:t>
        <a:bodyPr/>
        <a:lstStyle/>
        <a:p>
          <a:pPr rtl="0" eaLnBrk="1" latinLnBrk="0" hangingPunct="1"/>
          <a:r>
            <a:rPr lang="en-US" dirty="0"/>
            <a:t>Complaint logs</a:t>
          </a:r>
        </a:p>
      </dgm:t>
    </dgm:pt>
    <dgm:pt modelId="{ACD49492-DEF5-4DE9-9A19-645055C6A98F}" type="parTrans" cxnId="{D89BFA5E-E064-4136-8320-FB7FA5291476}">
      <dgm:prSet/>
      <dgm:spPr/>
      <dgm:t>
        <a:bodyPr/>
        <a:lstStyle/>
        <a:p>
          <a:endParaRPr lang="en-US"/>
        </a:p>
      </dgm:t>
    </dgm:pt>
    <dgm:pt modelId="{9D4E34EE-2271-4BF3-892E-C68910087538}" type="sibTrans" cxnId="{D89BFA5E-E064-4136-8320-FB7FA5291476}">
      <dgm:prSet/>
      <dgm:spPr/>
      <dgm:t>
        <a:bodyPr/>
        <a:lstStyle/>
        <a:p>
          <a:endParaRPr lang="en-US"/>
        </a:p>
      </dgm:t>
    </dgm:pt>
    <dgm:pt modelId="{4812A66F-59A5-4186-B124-EE1C834CEB13}" type="pres">
      <dgm:prSet presAssocID="{C4F85BE7-0CDA-42D5-80D6-ECD3158F61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0EFF4-6501-4070-B006-DFFA63B95686}" type="pres">
      <dgm:prSet presAssocID="{B187FDEC-5465-4BE9-B8AD-51E193974886}" presName="composite" presStyleCnt="0"/>
      <dgm:spPr/>
    </dgm:pt>
    <dgm:pt modelId="{08DD4BE2-6DAA-4CDD-A7CB-7D17B88AD573}" type="pres">
      <dgm:prSet presAssocID="{B187FDEC-5465-4BE9-B8AD-51E193974886}" presName="imgShp" presStyleLbl="fgImgPlac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D0E1B45-2BA3-45A9-85A6-8C847DE62234}" type="pres">
      <dgm:prSet presAssocID="{B187FDEC-5465-4BE9-B8AD-51E193974886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74642-931F-4874-85D6-D880F78AC8CC}" type="pres">
      <dgm:prSet presAssocID="{D329254D-2FF3-4310-8C77-E1C997817706}" presName="spacing" presStyleCnt="0"/>
      <dgm:spPr/>
    </dgm:pt>
    <dgm:pt modelId="{BB68753A-9E27-42BD-BB5E-CB18A9502285}" type="pres">
      <dgm:prSet presAssocID="{424B52DF-0D14-434F-98D8-7E21726C88AE}" presName="composite" presStyleCnt="0"/>
      <dgm:spPr/>
    </dgm:pt>
    <dgm:pt modelId="{12E0B004-A203-4F35-AEDE-16758639EE8A}" type="pres">
      <dgm:prSet presAssocID="{424B52DF-0D14-434F-98D8-7E21726C88AE}" presName="imgShp" presStyleLbl="fgImgPlace1" presStyleIdx="1" presStyleCnt="2"/>
      <dgm:spPr/>
    </dgm:pt>
    <dgm:pt modelId="{783F12C7-27FC-46A7-90E2-CF2146A850A4}" type="pres">
      <dgm:prSet presAssocID="{424B52DF-0D14-434F-98D8-7E21726C88A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71DCC1-9C1D-4DEC-A738-A7139CA46D9D}" type="presOf" srcId="{C4F85BE7-0CDA-42D5-80D6-ECD3158F6187}" destId="{4812A66F-59A5-4186-B124-EE1C834CEB13}" srcOrd="0" destOrd="0" presId="urn:microsoft.com/office/officeart/2005/8/layout/vList3"/>
    <dgm:cxn modelId="{B81516CD-A725-4D9B-B6E9-0964552085A5}" type="presOf" srcId="{424B52DF-0D14-434F-98D8-7E21726C88AE}" destId="{783F12C7-27FC-46A7-90E2-CF2146A850A4}" srcOrd="0" destOrd="0" presId="urn:microsoft.com/office/officeart/2005/8/layout/vList3"/>
    <dgm:cxn modelId="{D89BFA5E-E064-4136-8320-FB7FA5291476}" srcId="{C4F85BE7-0CDA-42D5-80D6-ECD3158F6187}" destId="{424B52DF-0D14-434F-98D8-7E21726C88AE}" srcOrd="1" destOrd="0" parTransId="{ACD49492-DEF5-4DE9-9A19-645055C6A98F}" sibTransId="{9D4E34EE-2271-4BF3-892E-C68910087538}"/>
    <dgm:cxn modelId="{88BAA19C-7126-44AE-A770-8E01852409E4}" type="presOf" srcId="{B187FDEC-5465-4BE9-B8AD-51E193974886}" destId="{3D0E1B45-2BA3-45A9-85A6-8C847DE62234}" srcOrd="0" destOrd="0" presId="urn:microsoft.com/office/officeart/2005/8/layout/vList3"/>
    <dgm:cxn modelId="{5034D758-E387-4D4A-9AC5-9363BECF220B}" srcId="{C4F85BE7-0CDA-42D5-80D6-ECD3158F6187}" destId="{B187FDEC-5465-4BE9-B8AD-51E193974886}" srcOrd="0" destOrd="0" parTransId="{43BE9FBF-3A96-4F94-976F-6AB1F051D086}" sibTransId="{D329254D-2FF3-4310-8C77-E1C997817706}"/>
    <dgm:cxn modelId="{A393DBCB-95F7-49A2-ACEC-21E2BDE072BE}" type="presParOf" srcId="{4812A66F-59A5-4186-B124-EE1C834CEB13}" destId="{7C90EFF4-6501-4070-B006-DFFA63B95686}" srcOrd="0" destOrd="0" presId="urn:microsoft.com/office/officeart/2005/8/layout/vList3"/>
    <dgm:cxn modelId="{EA1CD580-B9CB-4C86-9DCF-6625EFB2A4F2}" type="presParOf" srcId="{7C90EFF4-6501-4070-B006-DFFA63B95686}" destId="{08DD4BE2-6DAA-4CDD-A7CB-7D17B88AD573}" srcOrd="0" destOrd="0" presId="urn:microsoft.com/office/officeart/2005/8/layout/vList3"/>
    <dgm:cxn modelId="{8D653897-FCD4-4FE4-AE61-A5FDF69DE546}" type="presParOf" srcId="{7C90EFF4-6501-4070-B006-DFFA63B95686}" destId="{3D0E1B45-2BA3-45A9-85A6-8C847DE62234}" srcOrd="1" destOrd="0" presId="urn:microsoft.com/office/officeart/2005/8/layout/vList3"/>
    <dgm:cxn modelId="{F44256DE-851E-4D6D-B3D6-AB9DEBEBC53F}" type="presParOf" srcId="{4812A66F-59A5-4186-B124-EE1C834CEB13}" destId="{D1774642-931F-4874-85D6-D880F78AC8CC}" srcOrd="1" destOrd="0" presId="urn:microsoft.com/office/officeart/2005/8/layout/vList3"/>
    <dgm:cxn modelId="{0C26269E-B57A-4966-AB2C-38B27C67C3D5}" type="presParOf" srcId="{4812A66F-59A5-4186-B124-EE1C834CEB13}" destId="{BB68753A-9E27-42BD-BB5E-CB18A9502285}" srcOrd="2" destOrd="0" presId="urn:microsoft.com/office/officeart/2005/8/layout/vList3"/>
    <dgm:cxn modelId="{EC3225E2-CD25-496A-940C-D40A5E7E6F4D}" type="presParOf" srcId="{BB68753A-9E27-42BD-BB5E-CB18A9502285}" destId="{12E0B004-A203-4F35-AEDE-16758639EE8A}" srcOrd="0" destOrd="0" presId="urn:microsoft.com/office/officeart/2005/8/layout/vList3"/>
    <dgm:cxn modelId="{0C23E6DE-9663-4C13-8044-BBAFAB612C75}" type="presParOf" srcId="{BB68753A-9E27-42BD-BB5E-CB18A9502285}" destId="{783F12C7-27FC-46A7-90E2-CF2146A850A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97692-F63B-4FA3-8BDD-ACC32C9EA926}">
      <dsp:nvSpPr>
        <dsp:cNvPr id="0" name=""/>
        <dsp:cNvSpPr/>
      </dsp:nvSpPr>
      <dsp:spPr>
        <a:xfrm>
          <a:off x="0" y="120421"/>
          <a:ext cx="17716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1</a:t>
          </a:r>
        </a:p>
      </dsp:txBody>
      <dsp:txXfrm>
        <a:off x="0" y="120421"/>
        <a:ext cx="1771650" cy="1287000"/>
      </dsp:txXfrm>
    </dsp:sp>
    <dsp:sp modelId="{E9466284-F174-4B2E-83B6-B46F8BC59321}">
      <dsp:nvSpPr>
        <dsp:cNvPr id="0" name=""/>
        <dsp:cNvSpPr/>
      </dsp:nvSpPr>
      <dsp:spPr>
        <a:xfrm>
          <a:off x="1771649" y="120421"/>
          <a:ext cx="35433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02C05-72DC-45E2-9B13-DD13F0C6EC79}">
      <dsp:nvSpPr>
        <dsp:cNvPr id="0" name=""/>
        <dsp:cNvSpPr/>
      </dsp:nvSpPr>
      <dsp:spPr>
        <a:xfrm>
          <a:off x="2267711" y="120421"/>
          <a:ext cx="4818888" cy="1287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Alternate can pick up for recipient</a:t>
          </a:r>
        </a:p>
      </dsp:txBody>
      <dsp:txXfrm>
        <a:off x="2267711" y="120421"/>
        <a:ext cx="4818888" cy="1287000"/>
      </dsp:txXfrm>
    </dsp:sp>
    <dsp:sp modelId="{AB57810B-B4B4-4751-B7DF-8821ABECC8FE}">
      <dsp:nvSpPr>
        <dsp:cNvPr id="0" name=""/>
        <dsp:cNvSpPr/>
      </dsp:nvSpPr>
      <dsp:spPr>
        <a:xfrm>
          <a:off x="0" y="2023500"/>
          <a:ext cx="17716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111760" rIns="312928" bIns="111760" numCol="1" spcCol="1270" anchor="ctr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2</a:t>
          </a:r>
        </a:p>
      </dsp:txBody>
      <dsp:txXfrm>
        <a:off x="0" y="2023500"/>
        <a:ext cx="1771650" cy="1287000"/>
      </dsp:txXfrm>
    </dsp:sp>
    <dsp:sp modelId="{9ECF605A-7E9A-412A-8E7B-5979B35003D2}">
      <dsp:nvSpPr>
        <dsp:cNvPr id="0" name=""/>
        <dsp:cNvSpPr/>
      </dsp:nvSpPr>
      <dsp:spPr>
        <a:xfrm>
          <a:off x="1771649" y="1641421"/>
          <a:ext cx="354330" cy="20511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9B186-49B9-450B-BA6D-BA3E990BF341}">
      <dsp:nvSpPr>
        <dsp:cNvPr id="0" name=""/>
        <dsp:cNvSpPr/>
      </dsp:nvSpPr>
      <dsp:spPr>
        <a:xfrm>
          <a:off x="2267711" y="1641421"/>
          <a:ext cx="4818888" cy="2051156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5625132"/>
              <a:satOff val="-8440"/>
              <a:lumOff val="-1373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Must bring “Alternate Pick- up form” or signed note from recipient each distribution</a:t>
          </a:r>
        </a:p>
      </dsp:txBody>
      <dsp:txXfrm>
        <a:off x="2267711" y="1641421"/>
        <a:ext cx="4818888" cy="2051156"/>
      </dsp:txXfrm>
    </dsp:sp>
    <dsp:sp modelId="{E41EF8CD-C39F-4F02-B98F-46E8D51C7128}">
      <dsp:nvSpPr>
        <dsp:cNvPr id="0" name=""/>
        <dsp:cNvSpPr/>
      </dsp:nvSpPr>
      <dsp:spPr>
        <a:xfrm>
          <a:off x="0" y="3926578"/>
          <a:ext cx="1771650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</a:p>
      </dsp:txBody>
      <dsp:txXfrm>
        <a:off x="0" y="3926578"/>
        <a:ext cx="1771650" cy="1287000"/>
      </dsp:txXfrm>
    </dsp:sp>
    <dsp:sp modelId="{40F1A440-E59C-49AC-8BA9-64F9A558F0A9}">
      <dsp:nvSpPr>
        <dsp:cNvPr id="0" name=""/>
        <dsp:cNvSpPr/>
      </dsp:nvSpPr>
      <dsp:spPr>
        <a:xfrm>
          <a:off x="1771649" y="3926578"/>
          <a:ext cx="354330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974FA-B59E-4D48-8181-A9A9C1028ED7}">
      <dsp:nvSpPr>
        <dsp:cNvPr id="0" name=""/>
        <dsp:cNvSpPr/>
      </dsp:nvSpPr>
      <dsp:spPr>
        <a:xfrm>
          <a:off x="2267711" y="3926578"/>
          <a:ext cx="4818888" cy="12870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3">
              <a:hueOff val="11250264"/>
              <a:satOff val="-16880"/>
              <a:lumOff val="-2745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site must attach form to EFA-7</a:t>
          </a:r>
        </a:p>
      </dsp:txBody>
      <dsp:txXfrm>
        <a:off x="2267711" y="3926578"/>
        <a:ext cx="4818888" cy="128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12FA2-3144-4FD2-912E-58BF5E9900C1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Date</a:t>
          </a:r>
        </a:p>
      </dsp:txBody>
      <dsp:txXfrm>
        <a:off x="916483" y="1984"/>
        <a:ext cx="2030015" cy="1218009"/>
      </dsp:txXfrm>
    </dsp:sp>
    <dsp:sp modelId="{992F57C2-23FE-48BE-9CEE-865F415DD7C3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Statement by recipient</a:t>
          </a:r>
        </a:p>
      </dsp:txBody>
      <dsp:txXfrm>
        <a:off x="3149500" y="1984"/>
        <a:ext cx="2030015" cy="1218009"/>
      </dsp:txXfrm>
    </dsp:sp>
    <dsp:sp modelId="{F3A131C0-E517-456C-A9AF-03B4D54B8D1A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Alternate’s name</a:t>
          </a:r>
        </a:p>
      </dsp:txBody>
      <dsp:txXfrm>
        <a:off x="916483" y="1422995"/>
        <a:ext cx="2030015" cy="1218009"/>
      </dsp:txXfrm>
    </dsp:sp>
    <dsp:sp modelId="{58DD2759-2164-4C99-8BDC-082E713009B7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Income eligible </a:t>
          </a:r>
        </a:p>
      </dsp:txBody>
      <dsp:txXfrm>
        <a:off x="3149500" y="1422995"/>
        <a:ext cx="2030015" cy="1218009"/>
      </dsp:txXfrm>
    </dsp:sp>
    <dsp:sp modelId="{51081966-C935-4ACE-8A03-3CB7F4B4009A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Recipient’s signature</a:t>
          </a:r>
        </a:p>
      </dsp:txBody>
      <dsp:txXfrm>
        <a:off x="2032992" y="2844006"/>
        <a:ext cx="2030015" cy="121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9F6C0-2A7E-4F98-8A54-9CC17010459B}">
      <dsp:nvSpPr>
        <dsp:cNvPr id="0" name=""/>
        <dsp:cNvSpPr/>
      </dsp:nvSpPr>
      <dsp:spPr>
        <a:xfrm>
          <a:off x="450427" y="0"/>
          <a:ext cx="4721592" cy="276689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176EA-93F7-49D6-B254-5E12F635AB59}">
      <dsp:nvSpPr>
        <dsp:cNvPr id="0" name=""/>
        <dsp:cNvSpPr/>
      </dsp:nvSpPr>
      <dsp:spPr>
        <a:xfrm>
          <a:off x="2811223" y="278175"/>
          <a:ext cx="1798480" cy="654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5400"/>
            <a:buFont typeface="Arial" panose="020B0604020202020204" pitchFamily="34" charset="0"/>
            <a:buChar char="•"/>
          </a:pPr>
          <a:r>
            <a:rPr lang="en-US" sz="2700" kern="1200"/>
            <a:t>Webinar</a:t>
          </a:r>
        </a:p>
      </dsp:txBody>
      <dsp:txXfrm>
        <a:off x="2843196" y="310148"/>
        <a:ext cx="1734534" cy="591029"/>
      </dsp:txXfrm>
    </dsp:sp>
    <dsp:sp modelId="{BF5D6A94-D191-4325-9504-984E61FB5C21}">
      <dsp:nvSpPr>
        <dsp:cNvPr id="0" name=""/>
        <dsp:cNvSpPr/>
      </dsp:nvSpPr>
      <dsp:spPr>
        <a:xfrm>
          <a:off x="2811223" y="1015022"/>
          <a:ext cx="1798480" cy="654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/>
            <a:t>Checklist</a:t>
          </a:r>
          <a:endParaRPr lang="en-US" sz="2700" kern="1200" dirty="0"/>
        </a:p>
      </dsp:txBody>
      <dsp:txXfrm>
        <a:off x="2843196" y="1046995"/>
        <a:ext cx="1734534" cy="591029"/>
      </dsp:txXfrm>
    </dsp:sp>
    <dsp:sp modelId="{6A016105-3065-4A5D-933C-304CC24EE9FF}">
      <dsp:nvSpPr>
        <dsp:cNvPr id="0" name=""/>
        <dsp:cNvSpPr/>
      </dsp:nvSpPr>
      <dsp:spPr>
        <a:xfrm>
          <a:off x="2811223" y="1751870"/>
          <a:ext cx="1798480" cy="654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In person</a:t>
          </a:r>
        </a:p>
      </dsp:txBody>
      <dsp:txXfrm>
        <a:off x="2843196" y="1783843"/>
        <a:ext cx="1734534" cy="591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E1B45-2BA3-45A9-85A6-8C847DE62234}">
      <dsp:nvSpPr>
        <dsp:cNvPr id="0" name=""/>
        <dsp:cNvSpPr/>
      </dsp:nvSpPr>
      <dsp:spPr>
        <a:xfrm rot="10800000">
          <a:off x="1205832" y="701"/>
          <a:ext cx="3883725" cy="9104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63" tIns="144780" rIns="270256" bIns="144780" numCol="1" spcCol="1270" anchor="ctr" anchorCtr="0">
          <a:noAutofit/>
        </a:bodyPr>
        <a:lstStyle/>
        <a:p>
          <a:pPr lvl="0" algn="ctr" defTabSz="1689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Pts val="3200"/>
            <a:buFont typeface="Arial" panose="020B0604020202020204" pitchFamily="34" charset="0"/>
            <a:buChar char="•"/>
          </a:pPr>
          <a:r>
            <a:rPr lang="en-US" sz="3800" b="0" kern="1200" dirty="0"/>
            <a:t>Certificates</a:t>
          </a:r>
          <a:endParaRPr lang="en-US" sz="3800" kern="1200" dirty="0"/>
        </a:p>
      </dsp:txBody>
      <dsp:txXfrm rot="10800000">
        <a:off x="1433433" y="701"/>
        <a:ext cx="3656124" cy="910405"/>
      </dsp:txXfrm>
    </dsp:sp>
    <dsp:sp modelId="{08DD4BE2-6DAA-4CDD-A7CB-7D17B88AD573}">
      <dsp:nvSpPr>
        <dsp:cNvPr id="0" name=""/>
        <dsp:cNvSpPr/>
      </dsp:nvSpPr>
      <dsp:spPr>
        <a:xfrm>
          <a:off x="750630" y="701"/>
          <a:ext cx="910405" cy="91040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3F12C7-27FC-46A7-90E2-CF2146A850A4}">
      <dsp:nvSpPr>
        <dsp:cNvPr id="0" name=""/>
        <dsp:cNvSpPr/>
      </dsp:nvSpPr>
      <dsp:spPr>
        <a:xfrm rot="10800000">
          <a:off x="1205832" y="1150996"/>
          <a:ext cx="3883725" cy="9104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463" tIns="144780" rIns="270256" bIns="144780" numCol="1" spcCol="1270" anchor="ctr" anchorCtr="0">
          <a:noAutofit/>
        </a:bodyPr>
        <a:lstStyle/>
        <a:p>
          <a:pPr lvl="0" algn="ctr" defTabSz="16891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Complaint logs</a:t>
          </a:r>
        </a:p>
      </dsp:txBody>
      <dsp:txXfrm rot="10800000">
        <a:off x="1433433" y="1150996"/>
        <a:ext cx="3656124" cy="910405"/>
      </dsp:txXfrm>
    </dsp:sp>
    <dsp:sp modelId="{12E0B004-A203-4F35-AEDE-16758639EE8A}">
      <dsp:nvSpPr>
        <dsp:cNvPr id="0" name=""/>
        <dsp:cNvSpPr/>
      </dsp:nvSpPr>
      <dsp:spPr>
        <a:xfrm>
          <a:off x="750630" y="1150996"/>
          <a:ext cx="910405" cy="9104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02" tIns="46402" rIns="92802" bIns="464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02" tIns="46402" rIns="92802" bIns="46402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02" tIns="46402" rIns="92802" bIns="464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02" tIns="46402" rIns="92802" bIns="46402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0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02" tIns="46402" rIns="92802" bIns="464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02" tIns="46402" rIns="92802" bIns="46402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5/8/2019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02" tIns="46402" rIns="92802" bIns="4640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02" tIns="46402" rIns="92802" bIns="464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02" tIns="46402" rIns="92802" bIns="464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02" tIns="46402" rIns="92802" bIns="46402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06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493" indent="-219493" defTabSz="877970">
              <a:buFont typeface="+mj-lt"/>
              <a:buAutoNum type="arabicPeriod"/>
              <a:defRPr/>
            </a:pPr>
            <a:endParaRPr lang="en-US" dirty="0"/>
          </a:p>
          <a:p>
            <a:pPr marL="219493" indent="-219493" defTabSz="877970">
              <a:buFont typeface="+mj-lt"/>
              <a:buAutoNum type="arabicPeriod"/>
              <a:defRPr/>
            </a:pPr>
            <a:r>
              <a:rPr lang="en-US" dirty="0"/>
              <a:t>Alternate</a:t>
            </a:r>
            <a:r>
              <a:rPr lang="en-US" baseline="0" dirty="0"/>
              <a:t> may </a:t>
            </a:r>
            <a:r>
              <a:rPr lang="en-US" dirty="0"/>
              <a:t>to pick up for an eligible recipient.</a:t>
            </a:r>
            <a:r>
              <a:rPr lang="en-US" baseline="0" dirty="0"/>
              <a:t>  </a:t>
            </a:r>
          </a:p>
          <a:p>
            <a:pPr marL="658542" lvl="1" indent="-219493" defTabSz="877970">
              <a:buFont typeface="+mj-lt"/>
              <a:buAutoNum type="arabicPeriod"/>
              <a:defRPr/>
            </a:pPr>
            <a:r>
              <a:rPr lang="en-US" baseline="0" dirty="0"/>
              <a:t>One alternate can pick up for</a:t>
            </a:r>
            <a:r>
              <a:rPr lang="en-US" u="sng" baseline="0" dirty="0"/>
              <a:t> five </a:t>
            </a:r>
            <a:r>
              <a:rPr lang="en-US" baseline="0" dirty="0"/>
              <a:t>persons only</a:t>
            </a:r>
          </a:p>
          <a:p>
            <a:pPr marL="658542" lvl="1" indent="-219493" defTabSz="877970">
              <a:buFont typeface="+mj-lt"/>
              <a:buAutoNum type="arabicPeriod"/>
              <a:defRPr/>
            </a:pPr>
            <a:r>
              <a:rPr lang="en-US" baseline="0" dirty="0"/>
              <a:t>An original alternate pick up form is required for every pick up</a:t>
            </a:r>
          </a:p>
          <a:p>
            <a:pPr marL="219493" indent="-219493" defTabSz="877970">
              <a:buFont typeface="+mj-lt"/>
              <a:buAutoNum type="arabicPeriod"/>
              <a:defRPr/>
            </a:pPr>
            <a:r>
              <a:rPr lang="en-US" baseline="0" dirty="0"/>
              <a:t>The alternate must bring either an “ALTERNATE PICK UP” form or a SIGNED NOTE from the recipient</a:t>
            </a:r>
          </a:p>
          <a:p>
            <a:pPr marL="219493" indent="-219493" defTabSz="877970">
              <a:buFont typeface="+mj-lt"/>
              <a:buAutoNum type="arabicPeriod"/>
              <a:defRPr/>
            </a:pPr>
            <a:r>
              <a:rPr lang="en-US" baseline="0" dirty="0"/>
              <a:t>The pick up form must be attached to the EFA-7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78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5605">
            <a:noAutofit/>
          </a:bodyPr>
          <a:lstStyle/>
          <a:p>
            <a:pPr marL="232006" indent="-232006" defTabSz="928021">
              <a:defRPr/>
            </a:pPr>
            <a:r>
              <a:rPr lang="en-US" dirty="0"/>
              <a:t>The</a:t>
            </a:r>
            <a:r>
              <a:rPr lang="en-US" baseline="0" dirty="0"/>
              <a:t> recipient should fill in this form-</a:t>
            </a:r>
          </a:p>
          <a:p>
            <a:pPr marL="232006" indent="-232006" defTabSz="928021">
              <a:buAutoNum type="arabicPeriod"/>
              <a:defRPr/>
            </a:pPr>
            <a:r>
              <a:rPr lang="en-US" baseline="0" dirty="0"/>
              <a:t>Include the date.  An original form is required for every pick up (eff 2018)</a:t>
            </a:r>
          </a:p>
          <a:p>
            <a:pPr marL="232006" indent="-232006" defTabSz="928021">
              <a:buAutoNum type="arabicPeriod"/>
              <a:defRPr/>
            </a:pPr>
            <a:r>
              <a:rPr lang="en-US" baseline="0" dirty="0"/>
              <a:t>Write Person’s name authorized to pick up </a:t>
            </a:r>
          </a:p>
          <a:p>
            <a:pPr marL="232006" indent="-232006" defTabSz="928021">
              <a:buAutoNum type="arabicPeriod"/>
              <a:defRPr/>
            </a:pPr>
            <a:r>
              <a:rPr lang="en-US" baseline="0" dirty="0"/>
              <a:t>The eligible recipient must </a:t>
            </a:r>
          </a:p>
          <a:p>
            <a:pPr marL="671055" lvl="1" indent="-232006" defTabSz="928021">
              <a:buAutoNum type="arabicPeriod"/>
              <a:defRPr/>
            </a:pPr>
            <a:r>
              <a:rPr lang="en-US" baseline="0" dirty="0"/>
              <a:t>sign the form, </a:t>
            </a:r>
          </a:p>
          <a:p>
            <a:pPr marL="671055" lvl="1" indent="-232006" defTabSz="928021">
              <a:buAutoNum type="arabicPeriod"/>
              <a:defRPr/>
            </a:pPr>
            <a:r>
              <a:rPr lang="en-US" baseline="0" dirty="0"/>
              <a:t>Include address,</a:t>
            </a:r>
          </a:p>
          <a:p>
            <a:pPr marL="671055" lvl="1" indent="-232006" defTabSz="928021">
              <a:buAutoNum type="arabicPeriod"/>
              <a:defRPr/>
            </a:pPr>
            <a:r>
              <a:rPr lang="en-US" baseline="0" dirty="0"/>
              <a:t>Include  number in the household</a:t>
            </a:r>
          </a:p>
          <a:p>
            <a:pPr marL="232006" indent="-232006" defTabSz="928021">
              <a:buAutoNum type="arabicPeriod"/>
              <a:defRPr/>
            </a:pPr>
            <a:r>
              <a:rPr lang="en-US" u="sng" baseline="0" dirty="0"/>
              <a:t>THIS FORM IS ALSO AVAILABLE IN SPANISH</a:t>
            </a:r>
          </a:p>
          <a:p>
            <a:pPr marL="232006" indent="-232006" defTabSz="928021">
              <a:buAutoNum type="arabicPeriod"/>
              <a:defRPr/>
            </a:pPr>
            <a:endParaRPr lang="en-US" dirty="0"/>
          </a:p>
          <a:p>
            <a:pPr marL="232006" indent="-232006"/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71500" y="508000"/>
            <a:ext cx="3175000" cy="2382838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5605">
            <a:noAutofit/>
          </a:bodyPr>
          <a:lstStyle/>
          <a:p>
            <a:pPr marL="232006" indent="-232006" defTabSz="928021">
              <a:defRPr/>
            </a:pPr>
            <a:r>
              <a:rPr lang="en-US" dirty="0"/>
              <a:t>The</a:t>
            </a:r>
            <a:r>
              <a:rPr lang="en-US" baseline="0" dirty="0"/>
              <a:t> note needs to include:</a:t>
            </a:r>
          </a:p>
          <a:p>
            <a:pPr marL="232006" indent="-232006" defTabSz="928021">
              <a:buAutoNum type="arabicPeriod"/>
              <a:defRPr/>
            </a:pPr>
            <a:r>
              <a:rPr lang="en-US" baseline="0" dirty="0"/>
              <a:t>Date</a:t>
            </a:r>
          </a:p>
          <a:p>
            <a:pPr marL="232006" indent="-232006" defTabSz="928021">
              <a:buAutoNum type="arabicPeriod"/>
              <a:defRPr/>
            </a:pPr>
            <a:r>
              <a:rPr lang="en-US" baseline="0" dirty="0"/>
              <a:t>Statement from recipient authorizing alternate person to pick up</a:t>
            </a:r>
          </a:p>
          <a:p>
            <a:pPr marL="232006" indent="-232006" defTabSz="928021">
              <a:buAutoNum type="arabicPeriod"/>
              <a:defRPr/>
            </a:pPr>
            <a:r>
              <a:rPr lang="en-US" baseline="0" dirty="0"/>
              <a:t>Alternate’s name</a:t>
            </a:r>
          </a:p>
          <a:p>
            <a:pPr marL="232006" indent="-232006" defTabSz="928021">
              <a:buAutoNum type="arabicPeriod"/>
              <a:defRPr/>
            </a:pPr>
            <a:r>
              <a:rPr lang="en-US" baseline="0" dirty="0"/>
              <a:t>Statement that the recipient is income eligible</a:t>
            </a:r>
          </a:p>
          <a:p>
            <a:pPr marL="232006" indent="-232006" defTabSz="928021">
              <a:buAutoNum type="arabicPeriod"/>
              <a:defRPr/>
            </a:pPr>
            <a:r>
              <a:rPr lang="en-US" baseline="0" dirty="0"/>
              <a:t>Recipient’s signature, address and number in the household</a:t>
            </a:r>
          </a:p>
          <a:p>
            <a:pPr marL="232006" indent="-232006" defTabSz="928021">
              <a:buAutoNum type="arabicPeriod"/>
              <a:defRPr/>
            </a:pPr>
            <a:endParaRPr lang="en-US" dirty="0"/>
          </a:p>
          <a:p>
            <a:pPr marL="232006" indent="-232006"/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71500" y="508000"/>
            <a:ext cx="3175000" cy="2382838"/>
          </a:xfrm>
        </p:spPr>
      </p:sp>
    </p:spTree>
    <p:extLst>
      <p:ext uri="{BB962C8B-B14F-4D97-AF65-F5344CB8AC3E}">
        <p14:creationId xmlns:p14="http://schemas.microsoft.com/office/powerpoint/2010/main" val="2315319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1569" indent="-211569" defTabSz="846275">
              <a:buFont typeface="+mj-lt"/>
              <a:buAutoNum type="arabicPeriod"/>
              <a:defRPr/>
            </a:pPr>
            <a:r>
              <a:rPr lang="en-US" dirty="0"/>
              <a:t>Alternate should sign “John for Jane Doe”</a:t>
            </a:r>
          </a:p>
          <a:p>
            <a:pPr marL="211569" indent="-211569" defTabSz="846275">
              <a:buFont typeface="+mj-lt"/>
              <a:buAutoNum type="arabicPeriod"/>
              <a:defRPr/>
            </a:pPr>
            <a:r>
              <a:rPr lang="en-US" dirty="0"/>
              <a:t>Attach the Alternate Pick up form  to the EFA-7 when completing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196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8985" indent="-438985">
              <a:buFont typeface="+mj-lt"/>
              <a:buAutoNum type="arabicPeriod"/>
            </a:pPr>
            <a:r>
              <a:rPr lang="en-US" sz="1900" dirty="0"/>
              <a:t>Persons should reside in the area.</a:t>
            </a:r>
          </a:p>
          <a:p>
            <a:pPr marL="438985" indent="-438985">
              <a:buFont typeface="+mj-lt"/>
              <a:buAutoNum type="arabicPeriod"/>
            </a:pPr>
            <a:r>
              <a:rPr lang="en-US" sz="1900" dirty="0"/>
              <a:t>May ask for proof of residence HOWEVER, should still serve them if willing to sign the EFA-7.</a:t>
            </a:r>
          </a:p>
          <a:p>
            <a:pPr marL="438985" indent="-438985">
              <a:buFont typeface="+mj-lt"/>
              <a:buAutoNum type="arabicPeriod"/>
            </a:pPr>
            <a:r>
              <a:rPr lang="en-US" sz="1900" dirty="0"/>
              <a:t>Can re-direct them to contact Food Bank for closer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25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site must be open</a:t>
            </a:r>
            <a:r>
              <a:rPr lang="en-US" baseline="0" dirty="0"/>
              <a:t> to everyone from the public unless the Food Bank has previously received permission from the State to operate as a closed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847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493" indent="-219493">
              <a:buFont typeface="+mj-lt"/>
              <a:buAutoNum type="arabicPeriod"/>
            </a:pPr>
            <a:r>
              <a:rPr lang="en-US" dirty="0"/>
              <a:t>If</a:t>
            </a:r>
            <a:r>
              <a:rPr lang="en-US" baseline="0" dirty="0"/>
              <a:t> the site requires an application for the donated foods, EFAP MUST be offered first by only self certification</a:t>
            </a:r>
          </a:p>
          <a:p>
            <a:pPr marL="219493" indent="-219493">
              <a:buFont typeface="+mj-lt"/>
              <a:buAutoNum type="arabicPeriod"/>
            </a:pPr>
            <a:r>
              <a:rPr lang="en-US" baseline="0" dirty="0"/>
              <a:t>The donated food may then be offered after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59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 distributed</a:t>
            </a:r>
            <a:r>
              <a:rPr lang="en-US" baseline="0" dirty="0"/>
              <a:t> during advertised dates and time and if run out must stay, no type of payment or donation requested.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90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dirty="0"/>
              <a:t>Crosses, Bibles, signs,</a:t>
            </a:r>
            <a:r>
              <a:rPr lang="en-US" baseline="0" dirty="0"/>
              <a:t> symbols are perfectly fine</a:t>
            </a:r>
          </a:p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baseline="0" dirty="0"/>
              <a:t>Cannot require prayer or listening to political speeches to receive food</a:t>
            </a:r>
          </a:p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baseline="0" dirty="0"/>
              <a:t>May pray before or after distribution or away from the line</a:t>
            </a:r>
          </a:p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baseline="0" dirty="0"/>
              <a:t>May not disrupt or delay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9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Faith</a:t>
            </a:r>
            <a:r>
              <a:rPr lang="en-US" baseline="0" dirty="0"/>
              <a:t> Bases Sites must have this additional signage posted</a:t>
            </a:r>
          </a:p>
          <a:p>
            <a:pPr marL="164643" indent="-16464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6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493" indent="-219493">
              <a:buFont typeface="+mj-lt"/>
              <a:buAutoNum type="arabicPeriod"/>
            </a:pPr>
            <a:r>
              <a:rPr lang="en-US" baseline="0" dirty="0"/>
              <a:t>The Emergency Food Assistance Program </a:t>
            </a:r>
          </a:p>
          <a:p>
            <a:pPr marL="658542" lvl="1" indent="-219493">
              <a:buFont typeface="+mj-lt"/>
              <a:buAutoNum type="arabicPeriod"/>
            </a:pPr>
            <a:r>
              <a:rPr lang="en-US" baseline="0" dirty="0"/>
              <a:t>Federal program provided by the USDA</a:t>
            </a:r>
          </a:p>
          <a:p>
            <a:pPr marL="219493" indent="-219493">
              <a:buFont typeface="+mj-lt"/>
              <a:buAutoNum type="arabicPeriod"/>
            </a:pPr>
            <a:r>
              <a:rPr lang="en-US" baseline="0" dirty="0"/>
              <a:t>Commodities </a:t>
            </a:r>
          </a:p>
          <a:p>
            <a:pPr marL="658542" lvl="1" indent="-219493">
              <a:buFont typeface="+mj-lt"/>
              <a:buAutoNum type="arabicPeriod"/>
            </a:pPr>
            <a:r>
              <a:rPr lang="en-US" baseline="0" dirty="0"/>
              <a:t>Purchased by the USDA in Washington D.C </a:t>
            </a:r>
          </a:p>
          <a:p>
            <a:pPr marL="658542" lvl="1" indent="-219493">
              <a:buFont typeface="+mj-lt"/>
              <a:buAutoNum type="arabicPeriod"/>
            </a:pPr>
            <a:r>
              <a:rPr lang="en-US" baseline="0" dirty="0"/>
              <a:t>Transported to CALIFORNIA</a:t>
            </a:r>
          </a:p>
          <a:p>
            <a:pPr marL="219493" indent="-219493">
              <a:buFont typeface="+mj-lt"/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96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dirty="0"/>
              <a:t>Religious</a:t>
            </a:r>
            <a:r>
              <a:rPr lang="en-US" baseline="0" dirty="0"/>
              <a:t> Sites must display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THE WRITTEN NOTICE OF BENEFICIARY RIGHTS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Near sign in form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Provides information about an alternate site for those not wanting to receive food at a religious site.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May just provide Food Bank info on the notice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748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dirty="0"/>
              <a:t>Religious</a:t>
            </a:r>
            <a:r>
              <a:rPr lang="en-US" baseline="0" dirty="0"/>
              <a:t> Sites must have copies available of: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 THE BENEFICIARY referral request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Contact information for Food Bank at top 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Instruct the person to send the form to the contact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The food Bank can then provide an alternate location for pick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84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SITE STORES</a:t>
            </a:r>
            <a:r>
              <a:rPr lang="en-US" baseline="0" dirty="0"/>
              <a:t> FOOD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SITE STORES</a:t>
            </a:r>
            <a:r>
              <a:rPr lang="en-US" baseline="0" dirty="0"/>
              <a:t> FOOD</a:t>
            </a:r>
          </a:p>
          <a:p>
            <a:r>
              <a:rPr lang="en-US" dirty="0"/>
              <a:t>Storage</a:t>
            </a:r>
            <a:r>
              <a:rPr lang="en-US" baseline="0" dirty="0"/>
              <a:t> must:</a:t>
            </a:r>
          </a:p>
          <a:p>
            <a:pPr marL="219493" indent="-219493" defTabSz="877970">
              <a:buFontTx/>
              <a:buAutoNum type="arabicPeriod"/>
              <a:defRPr/>
            </a:pPr>
            <a:r>
              <a:rPr lang="en-US" baseline="0" dirty="0"/>
              <a:t>Be cleaned regularly</a:t>
            </a:r>
          </a:p>
          <a:p>
            <a:pPr marL="219493" indent="-219493" defTabSz="877970">
              <a:buFontTx/>
              <a:buAutoNum type="arabicPeriod"/>
              <a:defRPr/>
            </a:pPr>
            <a:r>
              <a:rPr lang="en-US" baseline="0" dirty="0"/>
              <a:t>Use pro-active pest control measures</a:t>
            </a:r>
          </a:p>
          <a:p>
            <a:pPr marL="219493" indent="-219493" defTabSz="877970">
              <a:buFontTx/>
              <a:buAutoNum type="arabicPeriod"/>
              <a:defRPr/>
            </a:pPr>
            <a:r>
              <a:rPr lang="en-US" baseline="0" dirty="0"/>
              <a:t>Stored at appropriate temps</a:t>
            </a:r>
          </a:p>
          <a:p>
            <a:pPr marL="219493" indent="-219493" defTabSz="877970">
              <a:buFontTx/>
              <a:buAutoNum type="arabicPeriod"/>
              <a:defRPr/>
            </a:pPr>
            <a:r>
              <a:rPr lang="en-US" baseline="0" dirty="0"/>
              <a:t>Separate and Identified as USDA</a:t>
            </a:r>
          </a:p>
          <a:p>
            <a:pPr marL="219493" indent="-219493" defTabSz="877970">
              <a:buFontTx/>
              <a:buAutoNum type="arabicPeriod"/>
              <a:defRPr/>
            </a:pPr>
            <a:r>
              <a:rPr lang="en-US" baseline="0" dirty="0"/>
              <a:t>Kept ideally 4-6’’ off the floor and 3’ from the wall</a:t>
            </a:r>
          </a:p>
          <a:p>
            <a:pPr marL="219493" indent="-219493" defTabSz="877970">
              <a:buFontTx/>
              <a:buAutoNum type="arabicPeriod"/>
              <a:defRPr/>
            </a:pPr>
            <a:r>
              <a:rPr lang="en-US" baseline="0" dirty="0"/>
              <a:t>Storage of food should be locked</a:t>
            </a:r>
          </a:p>
          <a:p>
            <a:pPr marL="219493" indent="-219493" defTabSz="877970">
              <a:buFontTx/>
              <a:buAutoNum type="arabicPeriod"/>
              <a:defRPr/>
            </a:pPr>
            <a:r>
              <a:rPr lang="en-US" baseline="0" dirty="0"/>
              <a:t>Repackaging of product not allowed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86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7970">
              <a:defRPr/>
            </a:pPr>
            <a:r>
              <a:rPr lang="en-US" baseline="0" dirty="0"/>
              <a:t>Use FIFO - first in and first out method but regularly check the Best If Used By Date.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7866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643" indent="-164643">
              <a:buFont typeface="Arial" panose="020B0604020202020204" pitchFamily="34" charset="0"/>
              <a:buChar char="•"/>
              <a:defRPr/>
            </a:pPr>
            <a:r>
              <a:rPr lang="en-US" dirty="0"/>
              <a:t>Household</a:t>
            </a:r>
            <a:r>
              <a:rPr lang="en-US" baseline="0" dirty="0"/>
              <a:t> participation numbers must be </a:t>
            </a:r>
          </a:p>
          <a:p>
            <a:pPr marL="603693" lvl="1" indent="-164643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Reported to Food Bank</a:t>
            </a:r>
          </a:p>
          <a:p>
            <a:pPr marL="603693" lvl="1" indent="-164643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Within ???? Days (depending on the FB’s requirement)</a:t>
            </a:r>
          </a:p>
          <a:p>
            <a:pPr marL="164643" indent="-164643">
              <a:buFont typeface="Arial" panose="020B0604020202020204" pitchFamily="34" charset="0"/>
              <a:buChar char="•"/>
              <a:defRPr/>
            </a:pPr>
            <a:r>
              <a:rPr lang="en-US" dirty="0"/>
              <a:t>If</a:t>
            </a:r>
            <a:r>
              <a:rPr lang="en-US" baseline="0" dirty="0"/>
              <a:t> maintaining original EFA-7</a:t>
            </a:r>
          </a:p>
          <a:p>
            <a:pPr marL="603693" lvl="1" indent="-164643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Must keep for three years plus the current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24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493" indent="-219493">
              <a:buFont typeface="+mj-lt"/>
              <a:buAutoNum type="arabicPeriod"/>
            </a:pPr>
            <a:r>
              <a:rPr lang="en-US" dirty="0"/>
              <a:t>For</a:t>
            </a:r>
            <a:r>
              <a:rPr lang="en-US" baseline="0" dirty="0"/>
              <a:t> the FOOD BANKS ONLY </a:t>
            </a:r>
            <a:endParaRPr lang="en-US" dirty="0"/>
          </a:p>
          <a:p>
            <a:pPr marL="219493" indent="-219493">
              <a:buFont typeface="+mj-lt"/>
              <a:buAutoNum type="arabicPeriod"/>
            </a:pPr>
            <a:r>
              <a:rPr lang="en-US" dirty="0"/>
              <a:t>Food Banks must report the receipt and distribution of USDA commodities on a monthly basis into CDMS   due by the last day of the month following the month being reported. </a:t>
            </a:r>
          </a:p>
          <a:p>
            <a:pPr marL="658542" lvl="1" indent="-219493">
              <a:buFont typeface="+mj-lt"/>
              <a:buAutoNum type="arabicPeriod"/>
            </a:pPr>
            <a:r>
              <a:rPr lang="en-US" dirty="0"/>
              <a:t>EX: December</a:t>
            </a:r>
            <a:r>
              <a:rPr lang="en-US" baseline="0" dirty="0"/>
              <a:t> numbers are due by Jan 31</a:t>
            </a:r>
            <a:endParaRPr lang="en-US" dirty="0"/>
          </a:p>
          <a:p>
            <a:pPr marL="219493" indent="-219493" defTabSz="877970">
              <a:buFont typeface="+mj-lt"/>
              <a:buAutoNum type="arabicPeriod"/>
              <a:defRPr/>
            </a:pPr>
            <a:r>
              <a:rPr lang="en-US" dirty="0"/>
              <a:t>Food Banks must report participation figures on a monthly-basis due by the last day of the month following the month being reported.  </a:t>
            </a:r>
          </a:p>
          <a:p>
            <a:pPr marL="658542" lvl="1" indent="-219493" defTabSz="877970">
              <a:buFont typeface="+mj-lt"/>
              <a:buAutoNum type="arabicPeriod"/>
              <a:defRPr/>
            </a:pPr>
            <a:r>
              <a:rPr lang="en-US" dirty="0"/>
              <a:t>Ex: December numbers are due</a:t>
            </a:r>
            <a:r>
              <a:rPr lang="en-US" baseline="0" dirty="0"/>
              <a:t> by Jan 31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257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Civil</a:t>
            </a:r>
            <a:r>
              <a:rPr lang="en-US" baseline="0" dirty="0"/>
              <a:t> Rights training must be offered annually</a:t>
            </a:r>
          </a:p>
          <a:p>
            <a:r>
              <a:rPr lang="en-US" baseline="0" dirty="0"/>
              <a:t>Front line staff must take this annually</a:t>
            </a:r>
          </a:p>
          <a:p>
            <a:r>
              <a:rPr lang="en-US" baseline="0" dirty="0"/>
              <a:t>Non frontline every three years</a:t>
            </a:r>
          </a:p>
          <a:p>
            <a:r>
              <a:rPr lang="en-US" baseline="0" dirty="0"/>
              <a:t>The options are</a:t>
            </a:r>
          </a:p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baseline="0" dirty="0"/>
              <a:t>Webinar</a:t>
            </a:r>
          </a:p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baseline="0" dirty="0"/>
              <a:t>In person training</a:t>
            </a:r>
          </a:p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baseline="0" dirty="0"/>
              <a:t>Checklists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80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5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9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493" indent="-219493" defTabSz="878098">
              <a:buFont typeface="+mj-lt"/>
              <a:buAutoNum type="arabicPeriod"/>
              <a:defRPr/>
            </a:pPr>
            <a:r>
              <a:rPr lang="en-US" b="1" dirty="0"/>
              <a:t>When were food programs first introduced in the United States?</a:t>
            </a:r>
          </a:p>
          <a:p>
            <a:pPr marL="658542" lvl="1" indent="-219493">
              <a:buFont typeface="+mj-lt"/>
              <a:buAutoNum type="arabicPeriod"/>
            </a:pPr>
            <a:r>
              <a:rPr lang="en-US" dirty="0"/>
              <a:t>1930’s </a:t>
            </a:r>
          </a:p>
          <a:p>
            <a:pPr marL="658542" lvl="1" indent="-219493">
              <a:buFont typeface="+mj-lt"/>
              <a:buAutoNum type="arabicPeriod"/>
            </a:pPr>
            <a:r>
              <a:rPr lang="en-US" dirty="0"/>
              <a:t>USDA Foods program began in the early 1930’s </a:t>
            </a:r>
          </a:p>
          <a:p>
            <a:pPr marL="658542" lvl="1" indent="-219493">
              <a:buFont typeface="+mj-lt"/>
              <a:buAutoNum type="arabicPeriod"/>
            </a:pPr>
            <a:r>
              <a:rPr lang="en-US" dirty="0"/>
              <a:t>Designed to shore up farm prices </a:t>
            </a:r>
          </a:p>
          <a:p>
            <a:pPr marL="658542" lvl="1" indent="-219493">
              <a:buFont typeface="+mj-lt"/>
              <a:buAutoNum type="arabicPeriod"/>
            </a:pPr>
            <a:r>
              <a:rPr lang="en-US" dirty="0"/>
              <a:t>Help American farmers suffering from the economic upheaval of the Great Depression</a:t>
            </a:r>
          </a:p>
          <a:p>
            <a:pPr marL="219493" indent="-219493">
              <a:buFont typeface="+mj-lt"/>
              <a:buAutoNum type="arabicPeriod"/>
            </a:pPr>
            <a:r>
              <a:rPr lang="en-US" b="1" dirty="0"/>
              <a:t>Which President Enacted the EFAP program</a:t>
            </a:r>
            <a:r>
              <a:rPr lang="en-US" dirty="0"/>
              <a:t>, </a:t>
            </a:r>
          </a:p>
          <a:p>
            <a:pPr marL="658542" lvl="1" indent="-219493">
              <a:buFont typeface="+mj-lt"/>
              <a:buAutoNum type="arabicPeriod"/>
            </a:pPr>
            <a:r>
              <a:rPr lang="en-US" dirty="0"/>
              <a:t>President Reagan, est. 1981</a:t>
            </a:r>
          </a:p>
          <a:p>
            <a:pPr marL="1097591" lvl="2" indent="-219493">
              <a:buFont typeface="+mj-lt"/>
              <a:buAutoNum type="arabicPeriod"/>
            </a:pPr>
            <a:r>
              <a:rPr lang="en-US" dirty="0"/>
              <a:t>Supplement the diets of low-income Americans, </a:t>
            </a:r>
          </a:p>
          <a:p>
            <a:pPr marL="1097591" lvl="2" indent="-219493">
              <a:buFont typeface="+mj-lt"/>
              <a:buAutoNum type="arabicPeriod"/>
            </a:pPr>
            <a:r>
              <a:rPr lang="en-US" dirty="0"/>
              <a:t>including elderly people</a:t>
            </a:r>
          </a:p>
          <a:p>
            <a:r>
              <a:rPr lang="en-US" b="1" dirty="0"/>
              <a:t>3. What was the first commonly known “government commodity”?</a:t>
            </a:r>
          </a:p>
          <a:p>
            <a:pPr marL="1097591" lvl="2" indent="-219493">
              <a:buFont typeface="+mj-lt"/>
              <a:buAutoNum type="arabicPeriod"/>
            </a:pPr>
            <a:r>
              <a:rPr lang="en-US" dirty="0"/>
              <a:t>Government Cheese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527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9493" indent="-219493">
              <a:buFont typeface="+mj-lt"/>
              <a:buAutoNum type="arabicPeriod"/>
            </a:pPr>
            <a:r>
              <a:rPr lang="en-US" baseline="0" dirty="0"/>
              <a:t>CDSS oversees the program within California</a:t>
            </a:r>
          </a:p>
          <a:p>
            <a:pPr marL="219493" indent="-219493">
              <a:buFont typeface="+mj-lt"/>
              <a:buAutoNum type="arabicPeriod"/>
            </a:pPr>
            <a:r>
              <a:rPr lang="en-US" baseline="0" dirty="0"/>
              <a:t>48 food banks that provide the EFAP program to 58 counties </a:t>
            </a:r>
          </a:p>
          <a:p>
            <a:pPr marL="219493" indent="-219493">
              <a:buFont typeface="+mj-lt"/>
              <a:buAutoNum type="arabicPeriod"/>
            </a:pPr>
            <a:r>
              <a:rPr lang="en-US" baseline="0" dirty="0"/>
              <a:t>Approximately 1.1 million people served MONTHLY by EFAP </a:t>
            </a:r>
          </a:p>
          <a:p>
            <a:pPr marL="219493" indent="-219493">
              <a:buFont typeface="+mj-lt"/>
              <a:buAutoNum type="arabicPeriod"/>
            </a:pPr>
            <a:r>
              <a:rPr lang="en-US" baseline="0" dirty="0"/>
              <a:t>REMINDER EFAP is a supplemental food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2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The EFAP program follows USDA regulations </a:t>
            </a:r>
          </a:p>
          <a:p>
            <a:r>
              <a:rPr lang="en-US" baseline="0" dirty="0"/>
              <a:t>The State of California also has an EFAP procedure manual (updated 2018)</a:t>
            </a:r>
          </a:p>
          <a:p>
            <a:r>
              <a:rPr lang="en-US" baseline="0" dirty="0"/>
              <a:t>This presentation explains the necessary guidelines to comply with the regulations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46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643" indent="-164643" defTabSz="878098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</a:rPr>
              <a:t>California partners with Food Banks </a:t>
            </a:r>
          </a:p>
          <a:p>
            <a:pPr marL="603693" lvl="1" indent="-164643" defTabSz="87809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Distribute throughout California</a:t>
            </a:r>
          </a:p>
          <a:p>
            <a:pPr marL="603693" lvl="1" indent="-164643" defTabSz="87809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Food Banks have agreements with the State</a:t>
            </a:r>
          </a:p>
          <a:p>
            <a:pPr marL="603693" lvl="1" indent="-164643" defTabSz="878098"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itchFamily="18" charset="0"/>
            </a:endParaRPr>
          </a:p>
          <a:p>
            <a:pPr marL="164643" indent="-164643" defTabSz="878098"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Times New Roman" pitchFamily="18" charset="0"/>
              </a:rPr>
              <a:t>Those food Banks then in turn have agreements with their sub sites like pantries</a:t>
            </a:r>
          </a:p>
          <a:p>
            <a:pPr marL="603693" lvl="1" indent="-164643" defTabSz="87809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Sub sites must have a  </a:t>
            </a:r>
            <a:r>
              <a:rPr lang="en-US" u="sng" dirty="0">
                <a:latin typeface="Times New Roman" pitchFamily="18" charset="0"/>
              </a:rPr>
              <a:t>Current</a:t>
            </a:r>
            <a:r>
              <a:rPr lang="en-US" dirty="0">
                <a:latin typeface="Times New Roman" pitchFamily="18" charset="0"/>
              </a:rPr>
              <a:t> EFAP site agreement on file with THE FOOD BANK</a:t>
            </a:r>
          </a:p>
          <a:p>
            <a:pPr marL="603693" lvl="1" indent="-164643" defTabSz="878098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A site agreement may not be necessary</a:t>
            </a:r>
            <a:endParaRPr lang="en-US" dirty="0">
              <a:latin typeface="Times New Roman" pitchFamily="18" charset="0"/>
            </a:endParaRPr>
          </a:p>
          <a:p>
            <a:pPr marL="1042742" lvl="2" indent="-164643" defTabSz="87809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itchFamily="18" charset="0"/>
              </a:rPr>
              <a:t>I</a:t>
            </a:r>
            <a:r>
              <a:rPr lang="en-US" dirty="0"/>
              <a:t>f </a:t>
            </a:r>
            <a:r>
              <a:rPr lang="en-US" baseline="0" dirty="0"/>
              <a:t>does not store food </a:t>
            </a:r>
          </a:p>
          <a:p>
            <a:pPr marL="1042742" lvl="2" indent="-164643" defTabSz="878098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manage the distribution (managed by the Food Bank itself)</a:t>
            </a:r>
          </a:p>
          <a:p>
            <a:pPr marL="439049" lvl="1" defTabSz="87809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46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Required</a:t>
            </a:r>
            <a:r>
              <a:rPr lang="en-US" b="1" baseline="0" dirty="0"/>
              <a:t> Signage and Forms at EFAP distributions</a:t>
            </a:r>
          </a:p>
          <a:p>
            <a:pPr marL="164643" indent="-164643">
              <a:buFont typeface="Arial" panose="020B0604020202020204" pitchFamily="34" charset="0"/>
              <a:buChar char="•"/>
            </a:pPr>
            <a:r>
              <a:rPr lang="en-US" dirty="0"/>
              <a:t>Clearly Posted at sign in table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dirty="0"/>
              <a:t>EFA-7 Sign</a:t>
            </a:r>
            <a:r>
              <a:rPr lang="en-US" baseline="0" dirty="0"/>
              <a:t> in sheet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The And Justice for All Poster</a:t>
            </a:r>
          </a:p>
          <a:p>
            <a:pPr marL="603693" lvl="1" indent="-164643">
              <a:buFont typeface="Arial" panose="020B0604020202020204" pitchFamily="34" charset="0"/>
              <a:buChar char="•"/>
            </a:pPr>
            <a:r>
              <a:rPr lang="en-US" baseline="0" dirty="0"/>
              <a:t>The income guidelines</a:t>
            </a:r>
            <a:endParaRPr lang="en-US" dirty="0"/>
          </a:p>
          <a:p>
            <a:endParaRPr lang="en-US" u="sng" baseline="0" dirty="0"/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03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021">
              <a:defRPr/>
            </a:pPr>
            <a:r>
              <a:rPr lang="en-US" baseline="0" dirty="0"/>
              <a:t>To qualify for EFAP program :</a:t>
            </a:r>
          </a:p>
          <a:p>
            <a:pPr marL="219493" indent="-219493" defTabSz="928021">
              <a:buAutoNum type="arabicPeriod"/>
              <a:defRPr/>
            </a:pPr>
            <a:r>
              <a:rPr lang="en-US" baseline="0" dirty="0"/>
              <a:t>Recipients meet income guidelines</a:t>
            </a:r>
          </a:p>
          <a:p>
            <a:pPr marL="219493" indent="-219493" defTabSz="928021">
              <a:buFontTx/>
              <a:buAutoNum type="arabicPeriod"/>
              <a:defRPr/>
            </a:pPr>
            <a:r>
              <a:rPr lang="en-US" b="0" u="none" baseline="0" dirty="0"/>
              <a:t>Based on monthly or annual income</a:t>
            </a:r>
          </a:p>
          <a:p>
            <a:pPr marL="219493" indent="-219493" defTabSz="928021">
              <a:buFontTx/>
              <a:buAutoNum type="arabicPeriod"/>
              <a:defRPr/>
            </a:pPr>
            <a:r>
              <a:rPr lang="en-US" baseline="0" dirty="0"/>
              <a:t>MAY </a:t>
            </a:r>
            <a:r>
              <a:rPr lang="en-US" u="sng" baseline="0" dirty="0"/>
              <a:t>NOT</a:t>
            </a:r>
            <a:r>
              <a:rPr lang="en-US" b="0" u="sng" baseline="0" dirty="0"/>
              <a:t> </a:t>
            </a:r>
            <a:r>
              <a:rPr lang="en-US" b="0" u="none" baseline="0" dirty="0"/>
              <a:t>BE ASKED FOR PROOF OF INCOME OR SSN</a:t>
            </a:r>
          </a:p>
          <a:p>
            <a:pPr marL="219493" indent="-219493" defTabSz="928021">
              <a:buFontTx/>
              <a:buAutoNum type="arabicPeriod"/>
              <a:defRPr/>
            </a:pPr>
            <a:r>
              <a:rPr lang="en-US" baseline="0" dirty="0"/>
              <a:t>**Beginning for 2018 (coming out in about April 2018) the Spanish and English versions will be available on one form. </a:t>
            </a:r>
          </a:p>
          <a:p>
            <a:pPr marL="219493" indent="-219493" defTabSz="928021">
              <a:buAutoNum type="arabicPeriod"/>
              <a:defRPr/>
            </a:pPr>
            <a:endParaRPr lang="en-US" baseline="0" dirty="0"/>
          </a:p>
          <a:p>
            <a:pPr marL="219493" indent="-219493" defTabSz="928021">
              <a:buAutoNum type="arabicPeriod"/>
              <a:defRPr/>
            </a:pPr>
            <a:r>
              <a:rPr lang="en-US" baseline="0" dirty="0"/>
              <a:t>Only “self certify” by signing the EFA-7 form,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Recipient</a:t>
            </a:r>
            <a:r>
              <a:rPr lang="en-US" baseline="0" dirty="0"/>
              <a:t>s may allow alternates to pick up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001712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>
            <a:grpSpLocks/>
          </p:cNvGrpSpPr>
          <p:nvPr userDrawn="1"/>
        </p:nvGrpSpPr>
        <p:grpSpPr bwMode="auto">
          <a:xfrm>
            <a:off x="0" y="0"/>
            <a:ext cx="7772400" cy="6858000"/>
            <a:chOff x="0" y="0"/>
            <a:chExt cx="4896" cy="4320"/>
          </a:xfrm>
        </p:grpSpPr>
        <p:grpSp>
          <p:nvGrpSpPr>
            <p:cNvPr id="1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2800"/>
              </a:p>
            </p:txBody>
          </p:sp>
          <p:sp>
            <p:nvSpPr>
              <p:cNvPr id="1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288" y="434"/>
              <a:ext cx="4608" cy="201"/>
              <a:chOff x="288" y="434"/>
              <a:chExt cx="4608" cy="201"/>
            </a:xfrm>
          </p:grpSpPr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480" y="434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2800"/>
              </a:p>
            </p:txBody>
          </p:sp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 flipH="1">
                <a:off x="288" y="434"/>
                <a:ext cx="248" cy="201"/>
              </a:xfrm>
              <a:prstGeom prst="flowChartDelay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endParaRPr lang="en-US" altLang="en-US" sz="2800"/>
              </a:p>
            </p:txBody>
          </p:sp>
        </p:grpSp>
      </p:grpSp>
      <p:sp>
        <p:nvSpPr>
          <p:cNvPr id="20" name="Rectangle 13"/>
          <p:cNvSpPr txBox="1">
            <a:spLocks noChangeArrowheads="1"/>
          </p:cNvSpPr>
          <p:nvPr userDrawn="1"/>
        </p:nvSpPr>
        <p:spPr bwMode="auto">
          <a:xfrm>
            <a:off x="8382000" y="6248400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2600" b="1" kern="120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80A0EDF-2BAD-4677-B65D-96D2217EE892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3600"/>
            <a:ext cx="1153329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2" r:id="rId3"/>
    <p:sldLayoutId id="2147483993" r:id="rId4"/>
    <p:sldLayoutId id="2147483994" r:id="rId5"/>
    <p:sldLayoutId id="2147483995" r:id="rId6"/>
    <p:sldLayoutId id="2147483996" r:id="rId7"/>
  </p:sldLayoutIdLst>
  <p:transition spd="slow">
    <p:wipe dir="d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26.png"/><Relationship Id="rId4" Type="http://schemas.openxmlformats.org/officeDocument/2006/relationships/image" Target="../media/image40.jpeg"/><Relationship Id="rId9" Type="http://schemas.openxmlformats.org/officeDocument/2006/relationships/image" Target="../media/image4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mailto:Don.Williams@dss.ca.gov" TargetMode="External"/><Relationship Id="rId4" Type="http://schemas.openxmlformats.org/officeDocument/2006/relationships/hyperlink" Target="mailto:Lori.Coopwood@dss.c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134766" y="4682788"/>
            <a:ext cx="4982860" cy="10475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 the Food Distribution Unit:</a:t>
            </a:r>
          </a:p>
          <a:p>
            <a:pPr marL="114300" indent="0" algn="ctr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Vincent Schenck</a:t>
            </a:r>
          </a:p>
          <a:p>
            <a:pPr marL="11430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May 15, 2019</a:t>
            </a:r>
          </a:p>
        </p:txBody>
      </p:sp>
      <p:pic>
        <p:nvPicPr>
          <p:cNvPr id="1028" name="Picture 4" descr="C:\Users\lcoopwoo\AppData\Local\Microsoft\Windows\Temporary Internet Files\Content.IE5\7C2IEQ38\training-ix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90" y="3425190"/>
            <a:ext cx="762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coopwoo\AppData\Local\Microsoft\Windows\Temporary Internet Files\Content.IE5\7C2IEQ38\training-ix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256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coopwoo\AppData\Local\Microsoft\Windows\Temporary Internet Files\Content.IE5\7C2IEQ38\training-ix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90" y="3425190"/>
            <a:ext cx="762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coopwoo\AppData\Local\Microsoft\Windows\Temporary Internet Files\Content.IE5\7C2IEQ38\training-ix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90" y="3425190"/>
            <a:ext cx="762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coopwoo\AppData\Local\Microsoft\Windows\Temporary Internet Files\Content.IE5\7C2IEQ38\training-ix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90" y="3425190"/>
            <a:ext cx="762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:\Users\lcoopwoo\AppData\Local\Microsoft\Windows\Temporary Internet Files\Content.IE5\GL3NGAVN\training-ix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90" y="3425190"/>
            <a:ext cx="7620" cy="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58117" y="1651422"/>
            <a:ext cx="7020145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EMERGENCY FOOD  </a:t>
            </a:r>
          </a:p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PROGRAM 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6488668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California Department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3712662088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600200"/>
            <a:ext cx="7010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17868066"/>
              </p:ext>
            </p:extLst>
          </p:nvPr>
        </p:nvGraphicFramePr>
        <p:xfrm>
          <a:off x="609600" y="1524000"/>
          <a:ext cx="7086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9747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466284-F174-4B2E-83B6-B46F8BC59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9466284-F174-4B2E-83B6-B46F8BC59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B97692-F63B-4FA3-8BDD-ACC32C9EA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47B97692-F63B-4FA3-8BDD-ACC32C9EA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802C05-72DC-45E2-9B13-DD13F0C6E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C2802C05-72DC-45E2-9B13-DD13F0C6E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CF605A-7E9A-412A-8E7B-5979B35003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9ECF605A-7E9A-412A-8E7B-5979B35003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57810B-B4B4-4751-B7DF-8821ABECC8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AB57810B-B4B4-4751-B7DF-8821ABECC8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F9B186-49B9-450B-BA6D-BA3E990BF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34F9B186-49B9-450B-BA6D-BA3E990BF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1A440-E59C-49AC-8BA9-64F9A558F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"/>
                                        <p:tgtEl>
                                          <p:spTgt spid="3">
                                            <p:graphicEl>
                                              <a:dgm id="{40F1A440-E59C-49AC-8BA9-64F9A558F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1EF8CD-C39F-4F02-B98F-46E8D51C7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41EF8CD-C39F-4F02-B98F-46E8D51C7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D974FA-B59E-4D48-8181-A9A9C1028E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DED974FA-B59E-4D48-8181-A9A9C1028E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1739900"/>
            <a:ext cx="2971800" cy="337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Alternate Pick up Form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EC9479-1759-4985-B8B7-CE456AF29C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789"/>
            <a:ext cx="5257800" cy="68042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2000" y="812800"/>
            <a:ext cx="7620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Alternate Signed Note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5461516"/>
              </p:ext>
            </p:extLst>
          </p:nvPr>
        </p:nvGraphicFramePr>
        <p:xfrm>
          <a:off x="15240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32096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449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3581400" y="228600"/>
            <a:ext cx="4953000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EFA – 7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D6146-7641-48B8-961E-97A9E794B5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6915046" cy="89488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6BFCF1-7333-41DB-A7AD-5D45E19A16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69" y="1156063"/>
            <a:ext cx="6915045" cy="89488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A26D4C-E9DC-4C8A-A372-489D299467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4" y="1125582"/>
            <a:ext cx="6915046" cy="8948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A4E685-4A7D-47B5-AC8E-8516713F21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6" y="1136468"/>
            <a:ext cx="6821528" cy="88278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2E1E5D-627F-4C4A-BF69-F1DB81F093A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2" y="1125582"/>
            <a:ext cx="6944334" cy="89867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F76F9D-E5F7-4F15-AA12-9AE24B0570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" y="1137111"/>
            <a:ext cx="6944334" cy="898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92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83EBAA-009F-4623-BC04-11139FDD41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228600"/>
            <a:ext cx="529936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803A5-2600-42A3-8263-1EBE3C7364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19161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439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286000"/>
            <a:ext cx="7315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Should reside in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If no proof, food may </a:t>
            </a:r>
            <a:r>
              <a:rPr lang="en-US" sz="3400" u="sng" dirty="0"/>
              <a:t>not</a:t>
            </a:r>
            <a:r>
              <a:rPr lang="en-US" sz="3400" dirty="0"/>
              <a:t> be denied if they are </a:t>
            </a:r>
            <a:r>
              <a:rPr lang="en-US" sz="3400" b="1" dirty="0"/>
              <a:t>willing to sign EFA-7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If out of the service area, serve and advise of their site in their area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62000" y="1066800"/>
            <a:ext cx="7620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+mn-lt"/>
              </a:rPr>
              <a:t>Residency </a:t>
            </a:r>
            <a:r>
              <a:rPr lang="en-US" spc="0" dirty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(§6.4)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icture 1" descr="petrosjus - A New Industrial Age Internet Assign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419475"/>
            <a:ext cx="9525" cy="9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94434"/>
            <a:ext cx="170002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058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762000" y="1108364"/>
            <a:ext cx="838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+mn-lt"/>
              </a:rPr>
              <a:t>Open to the Public (§ 7.2)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2667000"/>
            <a:ext cx="693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Must be open to the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Prior permission for closed site</a:t>
            </a:r>
          </a:p>
        </p:txBody>
      </p:sp>
      <p:pic>
        <p:nvPicPr>
          <p:cNvPr id="2" name="Picture 1" descr="Wellness_&lt;strong&gt;People&lt;/strong&gt;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0"/>
            <a:ext cx="4413504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57590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906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(10.2)  Receipt and Distribution Procedure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38200" y="2622392"/>
            <a:ext cx="525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Local  food donations may be distributed with USDA commodities or in conjunction with other programs </a:t>
            </a:r>
          </a:p>
        </p:txBody>
      </p:sp>
      <p:pic>
        <p:nvPicPr>
          <p:cNvPr id="2" name="Picture 1" descr="New Rochelle's Schools to &lt;strong&gt;Donate&lt;/strong&gt; Surplus &lt;strong&gt;Food&lt;/strong&gt; instead of Throwing it in the Garbage | Talk of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8487"/>
            <a:ext cx="2666999" cy="336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98246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1108364"/>
            <a:ext cx="838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2"/>
                </a:solidFill>
                <a:latin typeface="+mn-lt"/>
              </a:rPr>
              <a:t>End of Distributions/Donations (§ 7.3)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1905506"/>
            <a:ext cx="769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Must distribute during advertised dates and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person must stay to inform recipients of other options if run out of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No type of payment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MONETARY Donations CANNOT be solicited</a:t>
            </a:r>
          </a:p>
        </p:txBody>
      </p:sp>
      <p:pic>
        <p:nvPicPr>
          <p:cNvPr id="4" name="Picture 3" descr="File:Ambox &lt;strong&gt;clock&lt;/strong&gt;.svg - Wikimedia Common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3429000"/>
            <a:ext cx="1943100" cy="1943100"/>
          </a:xfrm>
          <a:prstGeom prst="rect">
            <a:avLst/>
          </a:prstGeom>
        </p:spPr>
      </p:pic>
      <p:pic>
        <p:nvPicPr>
          <p:cNvPr id="5" name="Picture 4" descr="Conocimientos a Saber: noviembre 20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886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96126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coopwoo\AppData\Local\Microsoft\Windows\Temporary Internet Files\Content.IE5\3EKNIGIT\religious_clipart_church[1]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36127"/>
            <a:ext cx="914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coopwoo\AppData\Local\Microsoft\Windows\Temporary Internet Files\Content.IE5\3EKNIGIT\social_media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89" y="4724400"/>
            <a:ext cx="296751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62263" y="990600"/>
            <a:ext cx="8305800" cy="1268506"/>
          </a:xfrm>
          <a:prstGeom prst="rect">
            <a:avLst/>
          </a:prstGeom>
        </p:spPr>
        <p:txBody>
          <a:bodyPr/>
          <a:lstStyle/>
          <a:p>
            <a:r>
              <a:rPr lang="en-US" sz="4200" dirty="0">
                <a:solidFill>
                  <a:schemeClr val="accent2"/>
                </a:solidFill>
                <a:latin typeface="+mn-lt"/>
              </a:rPr>
              <a:t>Unrelated Activities</a:t>
            </a:r>
            <a:br>
              <a:rPr lang="en-US" sz="4200" dirty="0">
                <a:solidFill>
                  <a:schemeClr val="accent2"/>
                </a:solidFill>
                <a:latin typeface="+mn-lt"/>
              </a:rPr>
            </a:br>
            <a:r>
              <a:rPr lang="en-US" sz="4200" dirty="0">
                <a:solidFill>
                  <a:schemeClr val="accent2"/>
                </a:solidFill>
                <a:latin typeface="+mn-lt"/>
              </a:rPr>
              <a:t>religious, political, social (§ 7.7)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2474655"/>
            <a:ext cx="77664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NOT during a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Information not placed in TEFAP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NOT a condition to receive commodities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 disruption or delay</a:t>
            </a:r>
          </a:p>
        </p:txBody>
      </p:sp>
      <p:pic>
        <p:nvPicPr>
          <p:cNvPr id="3076" name="Picture 4" descr="C:\Users\lcoopwoo\AppData\Local\Microsoft\Windows\Temporary Internet Files\Content.IE5\JCN9FZKY\vote-button-free-clipart_0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76" y="4856018"/>
            <a:ext cx="183931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236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idx="4294967295"/>
          </p:nvPr>
        </p:nvSpPr>
        <p:spPr>
          <a:xfrm>
            <a:off x="1104900" y="1066800"/>
            <a:ext cx="8305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What is TEFAP?</a:t>
            </a:r>
          </a:p>
        </p:txBody>
      </p:sp>
      <p:pic>
        <p:nvPicPr>
          <p:cNvPr id="7" name="Picture 2" descr="C:\Users\Trish\AppData\Local\Microsoft\Windows\Temporary Internet Files\Content.IE5\AEHJOY8E\MC9003269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68139"/>
            <a:ext cx="6324600" cy="42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 rot="10800000">
            <a:off x="2514600" y="3429000"/>
            <a:ext cx="464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10400" y="3124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Washington DC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971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Sacramento</a:t>
            </a:r>
          </a:p>
        </p:txBody>
      </p:sp>
      <p:sp>
        <p:nvSpPr>
          <p:cNvPr id="11" name="Arc 10"/>
          <p:cNvSpPr/>
          <p:nvPr/>
        </p:nvSpPr>
        <p:spPr>
          <a:xfrm>
            <a:off x="4114800" y="2667000"/>
            <a:ext cx="2895600" cy="6741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393875">
            <a:off x="6400800" y="3770531"/>
            <a:ext cx="762000" cy="202066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3733800" y="2971800"/>
            <a:ext cx="32766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9948133">
            <a:off x="2705949" y="4177989"/>
            <a:ext cx="4421021" cy="125083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235659">
            <a:off x="7315200" y="2209800"/>
            <a:ext cx="457200" cy="101724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04900" y="5975768"/>
            <a:ext cx="55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Flow of food throughout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159601681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3000" y="1447800"/>
            <a:ext cx="7467599" cy="3276600"/>
            <a:chOff x="1253053" y="2060336"/>
            <a:chExt cx="5657929" cy="944562"/>
          </a:xfrm>
        </p:grpSpPr>
        <p:sp>
          <p:nvSpPr>
            <p:cNvPr id="7" name="Rounded Rectangle 6"/>
            <p:cNvSpPr/>
            <p:nvPr/>
          </p:nvSpPr>
          <p:spPr>
            <a:xfrm>
              <a:off x="1253053" y="2060336"/>
              <a:ext cx="5657929" cy="94456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1299171" y="2106454"/>
              <a:ext cx="5565693" cy="852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	</a:t>
              </a:r>
              <a:r>
                <a:rPr lang="en-US" sz="5400" dirty="0"/>
                <a:t>REQUIRED SIGNAGE AT FAITH BASED SITES</a:t>
              </a:r>
              <a:endParaRPr lang="en-US" sz="2800" kern="1200" dirty="0"/>
            </a:p>
          </p:txBody>
        </p:sp>
      </p:grpSp>
      <p:pic>
        <p:nvPicPr>
          <p:cNvPr id="3" name="Picture 2" descr="Clip-Art | MyChurchToolbox.o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257374"/>
            <a:ext cx="2632710" cy="263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16738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5998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06053" y="80093"/>
            <a:ext cx="5657929" cy="944562"/>
            <a:chOff x="1253053" y="2060336"/>
            <a:chExt cx="5657929" cy="944562"/>
          </a:xfrm>
        </p:grpSpPr>
        <p:sp>
          <p:nvSpPr>
            <p:cNvPr id="6" name="Rounded Rectangle 5"/>
            <p:cNvSpPr/>
            <p:nvPr/>
          </p:nvSpPr>
          <p:spPr>
            <a:xfrm>
              <a:off x="1253053" y="2060336"/>
              <a:ext cx="5657929" cy="94456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1299171" y="2106454"/>
              <a:ext cx="5565693" cy="852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Written Notice of Beneficiary Rights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36139"/>
              </p:ext>
            </p:extLst>
          </p:nvPr>
        </p:nvGraphicFramePr>
        <p:xfrm>
          <a:off x="2656490" y="1150214"/>
          <a:ext cx="4735541" cy="569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Document" r:id="rId4" imgW="7016297" imgH="8446256" progId="Word.Document.12">
                  <p:embed/>
                </p:oleObj>
              </mc:Choice>
              <mc:Fallback>
                <p:oleObj name="Document" r:id="rId4" imgW="7016297" imgH="8446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6490" y="1150214"/>
                        <a:ext cx="4735541" cy="5699569"/>
                      </a:xfrm>
                      <a:prstGeom prst="rect">
                        <a:avLst/>
                      </a:prstGeom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933573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5998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 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743035" y="316991"/>
            <a:ext cx="5657929" cy="944562"/>
            <a:chOff x="1253053" y="2060336"/>
            <a:chExt cx="5657929" cy="944562"/>
          </a:xfrm>
        </p:grpSpPr>
        <p:sp>
          <p:nvSpPr>
            <p:cNvPr id="6" name="Rounded Rectangle 5"/>
            <p:cNvSpPr/>
            <p:nvPr/>
          </p:nvSpPr>
          <p:spPr>
            <a:xfrm>
              <a:off x="1253053" y="2060336"/>
              <a:ext cx="5657929" cy="944562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1299171" y="2106454"/>
              <a:ext cx="5565693" cy="8523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lvl="0" algn="ctr"/>
              <a:r>
                <a:rPr lang="en-US" sz="2800" dirty="0"/>
                <a:t>Beneficiary Referral Request</a:t>
              </a: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961622"/>
              </p:ext>
            </p:extLst>
          </p:nvPr>
        </p:nvGraphicFramePr>
        <p:xfrm>
          <a:off x="2286000" y="1060689"/>
          <a:ext cx="4800600" cy="621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Acrobat Document" r:id="rId4" imgW="5829042" imgH="7543800" progId="Acrobat.Document.11">
                  <p:embed/>
                </p:oleObj>
              </mc:Choice>
              <mc:Fallback>
                <p:oleObj name="Acrobat Document" r:id="rId4" imgW="5829042" imgH="75438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060689"/>
                        <a:ext cx="4800600" cy="6213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>
                        <a:solidFill>
                          <a:schemeClr val="tx2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601496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coopwoo\AppData\Local\Microsoft\Windows\Temporary Internet Files\Content.IE5\GL3NGAVN\Modern_warehouse_with_pallet_rack_storage_system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6096000" cy="421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0" y="1143000"/>
            <a:ext cx="8305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346495317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105400" y="7883"/>
            <a:ext cx="36576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Storage</a:t>
            </a:r>
          </a:p>
        </p:txBody>
      </p:sp>
      <p:pic>
        <p:nvPicPr>
          <p:cNvPr id="2" name="Picture 1" descr="Clipart - Architetto -- secchio e spugna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9" y="1447800"/>
            <a:ext cx="2257331" cy="2759854"/>
          </a:xfrm>
          <a:prstGeom prst="rect">
            <a:avLst/>
          </a:prstGeom>
        </p:spPr>
      </p:pic>
      <p:pic>
        <p:nvPicPr>
          <p:cNvPr id="4" name="Picture 3" descr="The IPKat: Rogue websites: a problem ... and a priz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46083"/>
            <a:ext cx="2796671" cy="2329649"/>
          </a:xfrm>
          <a:prstGeom prst="rect">
            <a:avLst/>
          </a:prstGeom>
        </p:spPr>
      </p:pic>
      <p:pic>
        <p:nvPicPr>
          <p:cNvPr id="5" name="Picture 4" descr="interface design - How can an Icon symbolize &quot;Search Relevance&quot;? - Graphic Design Stack Exchan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7" name="Picture 6" descr="Medical &lt;strong&gt;Gauges&lt;/strong&gt; Free Stock Photo - Public Domain Pictur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48" y="1752600"/>
            <a:ext cx="2385940" cy="2143060"/>
          </a:xfrm>
          <a:prstGeom prst="rect">
            <a:avLst/>
          </a:prstGeom>
        </p:spPr>
      </p:pic>
      <p:pic>
        <p:nvPicPr>
          <p:cNvPr id="9" name="Picture 8" descr="Category:&lt;strong&gt;USDA&lt;/strong&gt; Food for Progress Program - Ghana - Wikimedia Commo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67" y="3719053"/>
            <a:ext cx="1563221" cy="1062990"/>
          </a:xfrm>
          <a:prstGeom prst="rect">
            <a:avLst/>
          </a:prstGeom>
        </p:spPr>
      </p:pic>
      <p:pic>
        <p:nvPicPr>
          <p:cNvPr id="10" name="Picture 9" descr="Get Your &lt;strong&gt;Pallet&lt;/strong&gt; of 7,000 White Castle Sliders | Foodiggity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4" y="4502667"/>
            <a:ext cx="3136900" cy="2355333"/>
          </a:xfrm>
          <a:prstGeom prst="rect">
            <a:avLst/>
          </a:prstGeom>
        </p:spPr>
      </p:pic>
      <p:pic>
        <p:nvPicPr>
          <p:cNvPr id="11" name="Picture 10" descr="GPG VS S/MIME ~ Security By Defaul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71" y="3674998"/>
            <a:ext cx="2857500" cy="2857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5C8B1C-BC7B-452E-A32E-18FBAF66262D}"/>
              </a:ext>
            </a:extLst>
          </p:cNvPr>
          <p:cNvSpPr txBox="1"/>
          <p:nvPr/>
        </p:nvSpPr>
        <p:spPr>
          <a:xfrm>
            <a:off x="6340806" y="165246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 LOG &amp;</a:t>
            </a:r>
          </a:p>
        </p:txBody>
      </p:sp>
    </p:spTree>
    <p:extLst>
      <p:ext uri="{BB962C8B-B14F-4D97-AF65-F5344CB8AC3E}">
        <p14:creationId xmlns:p14="http://schemas.microsoft.com/office/powerpoint/2010/main" val="697162818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coopwoo\AppData\Local\Microsoft\Windows\Temporary Internet Files\Content.IE5\GL3NGAVN\X2_warehouse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41" y="4139039"/>
            <a:ext cx="4038359" cy="268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62000" y="1143000"/>
            <a:ext cx="8305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Inventory (§ 12)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981200"/>
            <a:ext cx="6248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 excessive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No more than 2-3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FIFO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Check the best if used by date</a:t>
            </a:r>
          </a:p>
        </p:txBody>
      </p:sp>
    </p:spTree>
    <p:extLst>
      <p:ext uri="{BB962C8B-B14F-4D97-AF65-F5344CB8AC3E}">
        <p14:creationId xmlns:p14="http://schemas.microsoft.com/office/powerpoint/2010/main" val="2574913936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idx="4294967295"/>
          </p:nvPr>
        </p:nvSpPr>
        <p:spPr>
          <a:xfrm>
            <a:off x="762000" y="1143000"/>
            <a:ext cx="8305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Reporting &amp; Recordkeeping (§ 15)</a:t>
            </a:r>
            <a:br>
              <a:rPr lang="en-US" dirty="0">
                <a:solidFill>
                  <a:schemeClr val="accent2"/>
                </a:solidFill>
                <a:latin typeface="+mn-lt"/>
              </a:rPr>
            </a:b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1" y="2286000"/>
            <a:ext cx="64769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Household numbers reported</a:t>
            </a:r>
          </a:p>
          <a:p>
            <a:endParaRPr lang="en-US" sz="4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EFA-7 kept for 3 years plus current year at the each site</a:t>
            </a:r>
          </a:p>
          <a:p>
            <a:r>
              <a:rPr lang="en-US" sz="4000" dirty="0"/>
              <a:t>   or must be sent to LARFB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" name="Picture 2" descr="File:MRT Singapore Destination &lt;strong&gt;3&lt;/strong&gt;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66624"/>
            <a:ext cx="1848376" cy="18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5781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 idx="4294967295"/>
          </p:nvPr>
        </p:nvSpPr>
        <p:spPr>
          <a:xfrm>
            <a:off x="762000" y="1143000"/>
            <a:ext cx="8305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Reporting &amp; Recordkeeping (§ 15)</a:t>
            </a:r>
            <a:br>
              <a:rPr lang="en-US" dirty="0">
                <a:solidFill>
                  <a:schemeClr val="accent2"/>
                </a:solidFill>
                <a:latin typeface="+mn-lt"/>
              </a:rPr>
            </a:b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286000"/>
            <a:ext cx="776547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Inventory Report - report in CDMS due by the last day of the month following the month being reported. 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Household Participation (HHP</a:t>
            </a:r>
            <a:r>
              <a:rPr lang="en-US" sz="2800" b="1" dirty="0"/>
              <a:t>) </a:t>
            </a:r>
            <a:r>
              <a:rPr lang="en-US" sz="2800" dirty="0"/>
              <a:t>and</a:t>
            </a:r>
            <a:r>
              <a:rPr lang="en-US" sz="2800" b="1" dirty="0"/>
              <a:t> </a:t>
            </a:r>
            <a:r>
              <a:rPr lang="en-US" sz="2800" dirty="0"/>
              <a:t>Congregate Feeding Participation (CFP)</a:t>
            </a:r>
            <a:r>
              <a:rPr lang="en-US" sz="2800" b="1" dirty="0"/>
              <a:t> </a:t>
            </a:r>
            <a:r>
              <a:rPr lang="en-US" sz="2800" dirty="0"/>
              <a:t>Report - report figures due by the last day of the month following the month being reported.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7605958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1911" y="-89595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Civil Rights Training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6211669"/>
            <a:ext cx="228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January 2018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27643" y="1295400"/>
            <a:ext cx="2640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Annually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7643" y="3429000"/>
            <a:ext cx="1621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Tools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60320860"/>
              </p:ext>
            </p:extLst>
          </p:nvPr>
        </p:nvGraphicFramePr>
        <p:xfrm>
          <a:off x="2530953" y="3285530"/>
          <a:ext cx="5622448" cy="276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404 Not Foun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38225"/>
            <a:ext cx="2723753" cy="2042815"/>
          </a:xfrm>
          <a:prstGeom prst="rect">
            <a:avLst/>
          </a:prstGeom>
        </p:spPr>
      </p:pic>
      <p:pic>
        <p:nvPicPr>
          <p:cNvPr id="11" name="Picture 10" descr="Dosya:&lt;strong&gt;Tools&lt;/strong&gt;-spanner-hammer.svg - Vikipedi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58" y="4236758"/>
            <a:ext cx="1895288" cy="18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0668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74" y="-59947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Civil Rights Training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55626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LARFB is keeping Civil Rights Training Checklist and Certificates. Complaint logs are kept at site with copy sent to LARFB. Complaints must be reported to LARFB within 24 hours.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1295400"/>
            <a:ext cx="5759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Records maintained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3094382"/>
              </p:ext>
            </p:extLst>
          </p:nvPr>
        </p:nvGraphicFramePr>
        <p:xfrm>
          <a:off x="1246411" y="2362201"/>
          <a:ext cx="5840189" cy="20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743200" y="4362271"/>
            <a:ext cx="37909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 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years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6610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idx="4294967295"/>
          </p:nvPr>
        </p:nvSpPr>
        <p:spPr>
          <a:xfrm>
            <a:off x="1104900" y="1066800"/>
            <a:ext cx="4928271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HISTORY AND FACTS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6912" y="2040019"/>
            <a:ext cx="5575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were food programs first introduced in the United States?</a:t>
            </a:r>
          </a:p>
        </p:txBody>
      </p:sp>
      <p:pic>
        <p:nvPicPr>
          <p:cNvPr id="2" name="Picture 1" descr="File:&lt;strong&gt;1930s&lt;/strong&gt;.png - Wikimedia Common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71" y="1914064"/>
            <a:ext cx="2145790" cy="16093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78860" y="3467938"/>
            <a:ext cx="5575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President Enacted the EFAP program?</a:t>
            </a:r>
          </a:p>
        </p:txBody>
      </p:sp>
      <p:pic>
        <p:nvPicPr>
          <p:cNvPr id="3" name="Picture 2" descr="&lt;strong&gt;President&lt;/strong&gt; &lt;strong&gt;Ronald&lt;/strong&gt; &lt;strong&gt;Reagan&lt;/strong&gt; | Edalisse Hirst | Flickr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52" y="3249442"/>
            <a:ext cx="1773013" cy="221680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04075" y="4824795"/>
            <a:ext cx="410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was the first commonly known “</a:t>
            </a:r>
            <a:r>
              <a:rPr lang="en-US" sz="2400" b="1" dirty="0"/>
              <a:t>government commodity”?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2" y="5084403"/>
            <a:ext cx="1881443" cy="1881443"/>
          </a:xfrm>
          <a:prstGeom prst="rect">
            <a:avLst/>
          </a:prstGeom>
        </p:spPr>
      </p:pic>
      <p:pic>
        <p:nvPicPr>
          <p:cNvPr id="5" name="Picture 4" descr="Guia de Siembra de Vetiver Disponible del Departamento de Agricultura de Estados Unido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1" y="228600"/>
            <a:ext cx="188916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72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coopwoo\AppData\Local\Microsoft\Windows\Temporary Internet Files\Content.IE5\GL3NGAVN\question_makrs_cutie_mark_by_rildraw-d4byewl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1418"/>
            <a:ext cx="4496518" cy="44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 idx="4294967295"/>
          </p:nvPr>
        </p:nvSpPr>
        <p:spPr>
          <a:xfrm>
            <a:off x="762000" y="1143000"/>
            <a:ext cx="8305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78693647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762000" y="1143000"/>
            <a:ext cx="8305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Contact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1877420"/>
            <a:ext cx="62923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Vincent Schenck, FDU Consultant</a:t>
            </a:r>
          </a:p>
          <a:p>
            <a:r>
              <a:rPr lang="en-US" sz="3200" dirty="0">
                <a:hlinkClick r:id="rId4"/>
              </a:rPr>
              <a:t>Vincent.Schenck@dss.ca.gov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 Williams, FDU Manager</a:t>
            </a:r>
          </a:p>
          <a:p>
            <a:r>
              <a:rPr lang="en-US" sz="3200" dirty="0">
                <a:hlinkClick r:id="rId5"/>
              </a:rPr>
              <a:t>Don.Williams@dss.ca.gov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763137" y="4269045"/>
            <a:ext cx="3581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Resources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5107245"/>
            <a:ext cx="73152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To access the FDU website, please visit:</a:t>
            </a:r>
            <a:br>
              <a:rPr lang="en-US" sz="3200" dirty="0"/>
            </a:br>
            <a:r>
              <a:rPr lang="en-US" sz="3000" u="sng" dirty="0">
                <a:solidFill>
                  <a:srgbClr val="00B0F0"/>
                </a:solidFill>
              </a:rPr>
              <a:t>http://www.cdss.ca.gov/inforesources/EFAP</a:t>
            </a:r>
          </a:p>
          <a:p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idx="4294967295"/>
          </p:nvPr>
        </p:nvSpPr>
        <p:spPr>
          <a:xfrm>
            <a:off x="3238500" y="-62288"/>
            <a:ext cx="56769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California Department of Social Services (CDSS) </a:t>
            </a:r>
          </a:p>
        </p:txBody>
      </p:sp>
      <p:pic>
        <p:nvPicPr>
          <p:cNvPr id="2" name="Picture 1" descr="Valley of the Shadow: June 20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7155"/>
            <a:ext cx="4267200" cy="493908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Content Placeholder 4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2438399"/>
            <a:ext cx="4267200" cy="327660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/>
            <a:endParaRPr lang="en-US" sz="2800" dirty="0"/>
          </a:p>
          <a:p>
            <a:pPr lvl="0"/>
            <a:r>
              <a:rPr lang="en-US" sz="2800" dirty="0"/>
              <a:t>Oversees at State level</a:t>
            </a:r>
          </a:p>
          <a:p>
            <a:pPr lvl="0"/>
            <a:r>
              <a:rPr lang="en-US" sz="2800" dirty="0"/>
              <a:t>48 Food Banks/58 Counties</a:t>
            </a:r>
          </a:p>
          <a:p>
            <a:pPr lvl="0"/>
            <a:r>
              <a:rPr lang="en-US" sz="2800" dirty="0"/>
              <a:t>1.1 million plus people served monthly in CA</a:t>
            </a:r>
          </a:p>
          <a:p>
            <a:r>
              <a:rPr lang="en-US" sz="2800" dirty="0"/>
              <a:t>Supplement nutrition</a:t>
            </a:r>
          </a:p>
        </p:txBody>
      </p:sp>
    </p:spTree>
    <p:extLst>
      <p:ext uri="{BB962C8B-B14F-4D97-AF65-F5344CB8AC3E}">
        <p14:creationId xmlns:p14="http://schemas.microsoft.com/office/powerpoint/2010/main" val="7045558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91000" y="2362200"/>
            <a:ext cx="48768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TEFAP POLICY AND PROCEDURE MANUAL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762000" y="1143000"/>
            <a:ext cx="8305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EFAP Requirements</a:t>
            </a:r>
          </a:p>
        </p:txBody>
      </p:sp>
      <p:pic>
        <p:nvPicPr>
          <p:cNvPr id="2" name="Picture 1" descr="MVHS Senior A+ Essentials Study Guide Wiki - 2.2 Common Hardware and OS Sympto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200"/>
            <a:ext cx="4000500" cy="408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621166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http://www.cdss.ca.gov/inforesources/EFAP/Regulations-and-Policy-Guidance</a:t>
            </a:r>
          </a:p>
        </p:txBody>
      </p:sp>
    </p:spTree>
    <p:extLst>
      <p:ext uri="{BB962C8B-B14F-4D97-AF65-F5344CB8AC3E}">
        <p14:creationId xmlns:p14="http://schemas.microsoft.com/office/powerpoint/2010/main" val="3612905155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 idx="4294967295"/>
          </p:nvPr>
        </p:nvSpPr>
        <p:spPr>
          <a:xfrm>
            <a:off x="762000" y="1143000"/>
            <a:ext cx="83058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+mn-lt"/>
              </a:rPr>
              <a:t>AGREEMENTS –LOCAL FOOD BANKS</a:t>
            </a:r>
          </a:p>
        </p:txBody>
      </p:sp>
      <p:pic>
        <p:nvPicPr>
          <p:cNvPr id="5" name="Picture 4" descr="SUPERSIZE IT: Helping the Poo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5146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259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762000" y="1108364"/>
            <a:ext cx="8382000" cy="914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accent2"/>
                </a:solidFill>
                <a:latin typeface="+mn-lt"/>
              </a:rPr>
              <a:t>Required Signage and Forms (§ 7.5)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9821" y="2047106"/>
            <a:ext cx="2085976" cy="39123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20218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EFA-7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8885" y="204710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Income Guidelines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91A188-0885-4947-9C0B-EA8E3E2524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03375"/>
            <a:ext cx="3030682" cy="3922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D93CB9-AC55-4572-B87F-0DAF588C56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35" y="2260075"/>
            <a:ext cx="2745086" cy="35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685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914400" y="2438400"/>
            <a:ext cx="7924800" cy="3733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/>
            <a:r>
              <a:rPr lang="en-US" sz="3600" dirty="0"/>
              <a:t>Income within the guidelines </a:t>
            </a:r>
            <a:r>
              <a:rPr lang="en-US" sz="3600" u="sng" dirty="0"/>
              <a:t>2017 INCOME GUIDELINES</a:t>
            </a:r>
          </a:p>
          <a:p>
            <a:pPr lvl="0"/>
            <a:r>
              <a:rPr lang="en-US" sz="3600" dirty="0"/>
              <a:t>Monthly or Annual Income</a:t>
            </a:r>
          </a:p>
          <a:p>
            <a:r>
              <a:rPr lang="en-US" sz="3600" dirty="0"/>
              <a:t>Only required to self-certify - </a:t>
            </a:r>
            <a:r>
              <a:rPr lang="en-US" sz="3600" b="1" dirty="0"/>
              <a:t>May not be asked for proof of income, no SS# and etc.</a:t>
            </a:r>
          </a:p>
          <a:p>
            <a:r>
              <a:rPr lang="en-US" sz="3600" dirty="0"/>
              <a:t>2018 Form update Spanish and English **</a:t>
            </a:r>
          </a:p>
          <a:p>
            <a:endParaRPr lang="en-US" sz="3600" dirty="0"/>
          </a:p>
          <a:p>
            <a:pPr lvl="0"/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3429001" y="-47297"/>
            <a:ext cx="4724400" cy="838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+mn-lt"/>
              </a:rPr>
              <a:t>Program Eligibility/Income Guidelines </a:t>
            </a:r>
            <a:r>
              <a:rPr lang="en-US" sz="2400" dirty="0">
                <a:latin typeface="+mn-lt"/>
              </a:rPr>
              <a:t>(section 6.3)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81CC32-3239-4622-A3B1-9433C48DA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859" y="174812"/>
            <a:ext cx="5164282" cy="66831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>
          <a:xfrm>
            <a:off x="1219200" y="2971800"/>
            <a:ext cx="8305800" cy="1219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Picking up Commodities for Others/Alternate Person Picking up</a:t>
            </a:r>
          </a:p>
          <a:p>
            <a:r>
              <a:rPr lang="en-US" sz="2400" dirty="0">
                <a:latin typeface="+mn-lt"/>
              </a:rPr>
              <a:t>(section 6.5)</a:t>
            </a:r>
          </a:p>
        </p:txBody>
      </p:sp>
      <p:pic>
        <p:nvPicPr>
          <p:cNvPr id="2" name="Picture 1" descr="Blue ute_&lt;strong&gt;pickup&lt;/strong&gt; &lt;strong&gt;truck&lt;/strong&gt; sketch clipart, lg 15 cm long | by you get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0"/>
            <a:ext cx="483152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619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F49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1536</Words>
  <Application>Microsoft Office PowerPoint</Application>
  <PresentationFormat>On-screen Show (4:3)</PresentationFormat>
  <Paragraphs>258</Paragraphs>
  <Slides>31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ＭＳ Ｐゴシック</vt:lpstr>
      <vt:lpstr>Arial</vt:lpstr>
      <vt:lpstr>Calibri</vt:lpstr>
      <vt:lpstr>Times New Roman</vt:lpstr>
      <vt:lpstr>Adjacency</vt:lpstr>
      <vt:lpstr>Document</vt:lpstr>
      <vt:lpstr>Acrobat Document</vt:lpstr>
      <vt:lpstr>PowerPoint Presentation</vt:lpstr>
      <vt:lpstr>What is TEFAP?</vt:lpstr>
      <vt:lpstr>HISTORY AND FACTS</vt:lpstr>
      <vt:lpstr>California Department of Social Services (CDSS) </vt:lpstr>
      <vt:lpstr>EFAP Requirements</vt:lpstr>
      <vt:lpstr>AGREEMENTS –LOCAL FOOD BANKS</vt:lpstr>
      <vt:lpstr>PowerPoint Presentation</vt:lpstr>
      <vt:lpstr>PowerPoint Presentation</vt:lpstr>
      <vt:lpstr>PowerPoint Presentation</vt:lpstr>
      <vt:lpstr>PowerPoint Presentation</vt:lpstr>
      <vt:lpstr>Alternate Pick up Form</vt:lpstr>
      <vt:lpstr>Alternate Signed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Unrelated Activities religious, political, social (§ 7.7)</vt:lpstr>
      <vt:lpstr>PowerPoint Presentation</vt:lpstr>
      <vt:lpstr>PowerPoint Presentation</vt:lpstr>
      <vt:lpstr>PowerPoint Presentation</vt:lpstr>
      <vt:lpstr>Storage</vt:lpstr>
      <vt:lpstr>Storage</vt:lpstr>
      <vt:lpstr>Inventory (§ 12)</vt:lpstr>
      <vt:lpstr>Reporting &amp; Recordkeeping (§ 15) </vt:lpstr>
      <vt:lpstr>Reporting &amp; Recordkeeping (§ 15) </vt:lpstr>
      <vt:lpstr>PowerPoint Presentation</vt:lpstr>
      <vt:lpstr>PowerPoint Presentation</vt:lpstr>
      <vt:lpstr>Questions?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2016-10-06T21:19:02Z</dcterms:created>
  <dcterms:modified xsi:type="dcterms:W3CDTF">2019-05-08T23:20:09Z</dcterms:modified>
</cp:coreProperties>
</file>