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348" r:id="rId2"/>
    <p:sldId id="588" r:id="rId3"/>
    <p:sldId id="589" r:id="rId4"/>
    <p:sldId id="527" r:id="rId5"/>
    <p:sldId id="533" r:id="rId6"/>
    <p:sldId id="541" r:id="rId7"/>
    <p:sldId id="542" r:id="rId8"/>
    <p:sldId id="529" r:id="rId9"/>
    <p:sldId id="544" r:id="rId10"/>
    <p:sldId id="382" r:id="rId11"/>
    <p:sldId id="587" r:id="rId12"/>
    <p:sldId id="551" r:id="rId13"/>
    <p:sldId id="553" r:id="rId14"/>
    <p:sldId id="552" r:id="rId15"/>
    <p:sldId id="583" r:id="rId16"/>
    <p:sldId id="585" r:id="rId17"/>
    <p:sldId id="584" r:id="rId18"/>
    <p:sldId id="586" r:id="rId19"/>
    <p:sldId id="543" r:id="rId20"/>
    <p:sldId id="520" r:id="rId21"/>
    <p:sldId id="545" r:id="rId22"/>
    <p:sldId id="546" r:id="rId23"/>
    <p:sldId id="547" r:id="rId24"/>
    <p:sldId id="540" r:id="rId25"/>
    <p:sldId id="397" r:id="rId26"/>
    <p:sldId id="590" r:id="rId27"/>
    <p:sldId id="426" r:id="rId2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B33"/>
    <a:srgbClr val="E0AA0F"/>
    <a:srgbClr val="000000"/>
    <a:srgbClr val="00632C"/>
    <a:srgbClr val="215732"/>
    <a:srgbClr val="EEB210"/>
    <a:srgbClr val="0F5A2C"/>
    <a:srgbClr val="0C4824"/>
    <a:srgbClr val="E8A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44" autoAdjust="0"/>
    <p:restoredTop sz="86951" autoAdjust="0"/>
  </p:normalViewPr>
  <p:slideViewPr>
    <p:cSldViewPr snapToGrid="0" snapToObjects="1">
      <p:cViewPr varScale="1">
        <p:scale>
          <a:sx n="126" d="100"/>
          <a:sy n="126" d="100"/>
        </p:scale>
        <p:origin x="-120" y="-1264"/>
      </p:cViewPr>
      <p:guideLst>
        <p:guide orient="horz" pos="134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FB2010-EDD4-DB46-AAC0-02A59CB1DA39}" type="datetimeFigureOut">
              <a:rPr lang="en-US" smtClean="0"/>
              <a:t>5/24/19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743EFB-FDA9-5948-A82C-7D6CD857CC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5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s://academy.hubspot.com/courses/social-media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59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82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7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78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77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Courtney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23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best time for nonprofits to post to </a:t>
            </a:r>
            <a:r>
              <a:rPr lang="en-US" dirty="0" err="1"/>
              <a:t>Instagram</a:t>
            </a:r>
            <a:r>
              <a:rPr lang="en-US" dirty="0"/>
              <a:t> is </a:t>
            </a:r>
            <a:r>
              <a:rPr lang="en-US" b="1" dirty="0"/>
              <a:t>Wednesday at 2 p.m.</a:t>
            </a:r>
            <a:endParaRPr lang="en-US" dirty="0"/>
          </a:p>
          <a:p>
            <a:r>
              <a:rPr lang="en-US" dirty="0"/>
              <a:t>Other high engagement times include </a:t>
            </a:r>
            <a:r>
              <a:rPr lang="en-US" b="1" dirty="0"/>
              <a:t>Monday from 2–3 p.m., Tuesday from 1–3 p.m.</a:t>
            </a:r>
            <a:r>
              <a:rPr lang="en-US" dirty="0"/>
              <a:t> and a relatively strong block of time on </a:t>
            </a:r>
            <a:r>
              <a:rPr lang="en-US" b="1" dirty="0"/>
              <a:t>Saturday from 1–2 p.m.</a:t>
            </a:r>
            <a:endParaRPr lang="en-US" dirty="0"/>
          </a:p>
          <a:p>
            <a:r>
              <a:rPr lang="en-US" dirty="0"/>
              <a:t>The safest times to post are </a:t>
            </a:r>
            <a:r>
              <a:rPr lang="en-US" b="1" dirty="0"/>
              <a:t>Monday through Friday, 10 a.m.–4 p.m.</a:t>
            </a:r>
            <a:endParaRPr lang="en-US" dirty="0"/>
          </a:p>
          <a:p>
            <a:r>
              <a:rPr lang="en-US" b="1" dirty="0"/>
              <a:t>Sunday</a:t>
            </a:r>
            <a:r>
              <a:rPr lang="en-US" dirty="0"/>
              <a:t> gets the least engagement, as well as </a:t>
            </a:r>
            <a:r>
              <a:rPr lang="en-US" b="1" dirty="0"/>
              <a:t>every day from 11 p.m.–5 a.m.</a:t>
            </a:r>
            <a:endParaRPr lang="en-US" dirty="0"/>
          </a:p>
          <a:p>
            <a:endParaRPr lang="en-US" dirty="0"/>
          </a:p>
          <a:p>
            <a:r>
              <a:rPr lang="en-US" dirty="0"/>
              <a:t>--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71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best time for nonprofits to post on Facebook is </a:t>
            </a:r>
            <a:r>
              <a:rPr lang="en-US" b="1" dirty="0"/>
              <a:t>Wednesday at 8–9 a.m.</a:t>
            </a:r>
            <a:endParaRPr lang="en-US" dirty="0"/>
          </a:p>
          <a:p>
            <a:r>
              <a:rPr lang="en-US" dirty="0"/>
              <a:t>Other high engagement times include </a:t>
            </a:r>
            <a:r>
              <a:rPr lang="en-US" b="1" dirty="0"/>
              <a:t>Thursday at 10 a.m.</a:t>
            </a:r>
            <a:r>
              <a:rPr lang="en-US" dirty="0"/>
              <a:t> and </a:t>
            </a:r>
            <a:r>
              <a:rPr lang="en-US" b="1" dirty="0"/>
              <a:t>Friday 8-10 a.m.</a:t>
            </a:r>
            <a:endParaRPr lang="en-US" dirty="0"/>
          </a:p>
          <a:p>
            <a:r>
              <a:rPr lang="en-US" dirty="0"/>
              <a:t>The safest times to post are </a:t>
            </a:r>
            <a:r>
              <a:rPr lang="en-US" b="1" dirty="0"/>
              <a:t>Monday through Friday, 8 a.m. to 5 p.m.</a:t>
            </a:r>
            <a:endParaRPr lang="en-US" dirty="0"/>
          </a:p>
          <a:p>
            <a:r>
              <a:rPr lang="en-US" b="1" dirty="0"/>
              <a:t>Saturday</a:t>
            </a:r>
            <a:r>
              <a:rPr lang="en-US" dirty="0"/>
              <a:t> and </a:t>
            </a:r>
            <a:r>
              <a:rPr lang="en-US" b="1" dirty="0"/>
              <a:t>Sunday</a:t>
            </a:r>
            <a:r>
              <a:rPr lang="en-US" dirty="0"/>
              <a:t> show the least engagement per day, and the lowest engagement times are </a:t>
            </a:r>
            <a:r>
              <a:rPr lang="en-US" b="1" dirty="0"/>
              <a:t>10 p.m.–5 a.m. every day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48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best time for nonprofits to post on Twitter is </a:t>
            </a:r>
            <a:r>
              <a:rPr lang="en-US" b="1" dirty="0"/>
              <a:t>Wednesday at 7 a.m.</a:t>
            </a:r>
            <a:endParaRPr lang="en-US" dirty="0"/>
          </a:p>
          <a:p>
            <a:r>
              <a:rPr lang="en-US" dirty="0"/>
              <a:t>Other high engagement times include </a:t>
            </a:r>
            <a:r>
              <a:rPr lang="en-US" b="1" dirty="0"/>
              <a:t>Wednesday from 6 a.m.–4 p.m.</a:t>
            </a:r>
            <a:endParaRPr lang="en-US" dirty="0"/>
          </a:p>
          <a:p>
            <a:r>
              <a:rPr lang="en-US" dirty="0"/>
              <a:t>The safest times to post are </a:t>
            </a:r>
            <a:r>
              <a:rPr lang="en-US" b="1" dirty="0"/>
              <a:t>Tuesday through Friday from 8 a.m.–3 p.m.</a:t>
            </a:r>
            <a:endParaRPr lang="en-US" dirty="0"/>
          </a:p>
          <a:p>
            <a:r>
              <a:rPr lang="en-US" b="1" dirty="0"/>
              <a:t>Saturday and Sunday</a:t>
            </a:r>
            <a:r>
              <a:rPr lang="en-US" dirty="0"/>
              <a:t> get the least engagement, as well as </a:t>
            </a:r>
            <a:r>
              <a:rPr lang="en-US" b="1" dirty="0"/>
              <a:t>every day between 10 p.m. and 4 a.m.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155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752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David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67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531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37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72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93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53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90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76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43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8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9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https://academy.hubspot.com/courses/social-media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1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David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2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Courtney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7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7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157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34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215732"/>
                </a:solidFill>
              </a:defRPr>
            </a:lvl1pPr>
            <a:lvl2pPr>
              <a:defRPr>
                <a:solidFill>
                  <a:srgbClr val="215732"/>
                </a:solidFill>
              </a:defRPr>
            </a:lvl2pPr>
            <a:lvl3pPr>
              <a:defRPr>
                <a:solidFill>
                  <a:srgbClr val="215732"/>
                </a:solidFill>
              </a:defRPr>
            </a:lvl3pPr>
            <a:lvl4pPr>
              <a:defRPr>
                <a:solidFill>
                  <a:srgbClr val="215732"/>
                </a:solidFill>
              </a:defRPr>
            </a:lvl4pPr>
            <a:lvl5pPr>
              <a:defRPr>
                <a:solidFill>
                  <a:srgbClr val="2157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9"/>
            <a:ext cx="14169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2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>
            <a:lvl1pPr>
              <a:defRPr>
                <a:solidFill>
                  <a:srgbClr val="215732"/>
                </a:solidFill>
              </a:defRPr>
            </a:lvl1pPr>
            <a:lvl2pPr>
              <a:defRPr>
                <a:solidFill>
                  <a:srgbClr val="215732"/>
                </a:solidFill>
              </a:defRPr>
            </a:lvl2pPr>
            <a:lvl3pPr>
              <a:defRPr>
                <a:solidFill>
                  <a:srgbClr val="215732"/>
                </a:solidFill>
              </a:defRPr>
            </a:lvl3pPr>
            <a:lvl4pPr>
              <a:defRPr>
                <a:solidFill>
                  <a:srgbClr val="215732"/>
                </a:solidFill>
              </a:defRPr>
            </a:lvl4pPr>
            <a:lvl5pPr>
              <a:defRPr>
                <a:solidFill>
                  <a:srgbClr val="2157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2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15732"/>
                </a:solidFill>
              </a:defRPr>
            </a:lvl1pPr>
            <a:lvl2pPr>
              <a:defRPr>
                <a:solidFill>
                  <a:srgbClr val="215732"/>
                </a:solidFill>
              </a:defRPr>
            </a:lvl2pPr>
            <a:lvl3pPr>
              <a:defRPr>
                <a:solidFill>
                  <a:srgbClr val="215732"/>
                </a:solidFill>
              </a:defRPr>
            </a:lvl3pPr>
            <a:lvl4pPr>
              <a:defRPr>
                <a:solidFill>
                  <a:srgbClr val="215732"/>
                </a:solidFill>
              </a:defRPr>
            </a:lvl4pPr>
            <a:lvl5pPr>
              <a:defRPr>
                <a:solidFill>
                  <a:srgbClr val="2157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9"/>
            <a:ext cx="14169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5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11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>
                <a:solidFill>
                  <a:srgbClr val="215732"/>
                </a:solidFill>
              </a:defRPr>
            </a:lvl1pPr>
            <a:lvl2pPr>
              <a:defRPr sz="2400">
                <a:solidFill>
                  <a:srgbClr val="215732"/>
                </a:solidFill>
              </a:defRPr>
            </a:lvl2pPr>
            <a:lvl3pPr>
              <a:defRPr sz="2000">
                <a:solidFill>
                  <a:srgbClr val="215732"/>
                </a:solidFill>
              </a:defRPr>
            </a:lvl3pPr>
            <a:lvl4pPr>
              <a:defRPr sz="1800">
                <a:solidFill>
                  <a:srgbClr val="215732"/>
                </a:solidFill>
              </a:defRPr>
            </a:lvl4pPr>
            <a:lvl5pPr>
              <a:defRPr sz="1800">
                <a:solidFill>
                  <a:srgbClr val="21573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>
                <a:solidFill>
                  <a:srgbClr val="215732"/>
                </a:solidFill>
              </a:defRPr>
            </a:lvl1pPr>
            <a:lvl2pPr>
              <a:defRPr sz="2400">
                <a:solidFill>
                  <a:srgbClr val="215732"/>
                </a:solidFill>
              </a:defRPr>
            </a:lvl2pPr>
            <a:lvl3pPr>
              <a:defRPr sz="2000">
                <a:solidFill>
                  <a:srgbClr val="215732"/>
                </a:solidFill>
              </a:defRPr>
            </a:lvl3pPr>
            <a:lvl4pPr>
              <a:defRPr sz="1800">
                <a:solidFill>
                  <a:srgbClr val="215732"/>
                </a:solidFill>
              </a:defRPr>
            </a:lvl4pPr>
            <a:lvl5pPr>
              <a:defRPr sz="1800">
                <a:solidFill>
                  <a:srgbClr val="21573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9"/>
            <a:ext cx="14169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6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157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215732"/>
                </a:solidFill>
              </a:defRPr>
            </a:lvl1pPr>
            <a:lvl2pPr>
              <a:defRPr sz="2000">
                <a:solidFill>
                  <a:srgbClr val="215732"/>
                </a:solidFill>
              </a:defRPr>
            </a:lvl2pPr>
            <a:lvl3pPr>
              <a:defRPr sz="1800">
                <a:solidFill>
                  <a:srgbClr val="215732"/>
                </a:solidFill>
              </a:defRPr>
            </a:lvl3pPr>
            <a:lvl4pPr>
              <a:defRPr sz="1600">
                <a:solidFill>
                  <a:srgbClr val="215732"/>
                </a:solidFill>
              </a:defRPr>
            </a:lvl4pPr>
            <a:lvl5pPr>
              <a:defRPr sz="1600">
                <a:solidFill>
                  <a:srgbClr val="21573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157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215732"/>
                </a:solidFill>
              </a:defRPr>
            </a:lvl1pPr>
            <a:lvl2pPr>
              <a:defRPr sz="2000">
                <a:solidFill>
                  <a:srgbClr val="215732"/>
                </a:solidFill>
              </a:defRPr>
            </a:lvl2pPr>
            <a:lvl3pPr>
              <a:defRPr sz="1800">
                <a:solidFill>
                  <a:srgbClr val="215732"/>
                </a:solidFill>
              </a:defRPr>
            </a:lvl3pPr>
            <a:lvl4pPr>
              <a:defRPr sz="1600">
                <a:solidFill>
                  <a:srgbClr val="215732"/>
                </a:solidFill>
              </a:defRPr>
            </a:lvl4pPr>
            <a:lvl5pPr>
              <a:defRPr sz="1600">
                <a:solidFill>
                  <a:srgbClr val="21573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5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9"/>
            <a:ext cx="14169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7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>
                <a:solidFill>
                  <a:srgbClr val="215732"/>
                </a:solidFill>
              </a:defRPr>
            </a:lvl1pPr>
            <a:lvl2pPr>
              <a:defRPr sz="2800">
                <a:solidFill>
                  <a:srgbClr val="215732"/>
                </a:solidFill>
              </a:defRPr>
            </a:lvl2pPr>
            <a:lvl3pPr>
              <a:defRPr sz="2400">
                <a:solidFill>
                  <a:srgbClr val="215732"/>
                </a:solidFill>
              </a:defRPr>
            </a:lvl3pPr>
            <a:lvl4pPr>
              <a:defRPr sz="2000">
                <a:solidFill>
                  <a:srgbClr val="215732"/>
                </a:solidFill>
              </a:defRPr>
            </a:lvl4pPr>
            <a:lvl5pPr>
              <a:defRPr sz="2000">
                <a:solidFill>
                  <a:srgbClr val="21573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21573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1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21573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7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4141" y="274639"/>
            <a:ext cx="6812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EA9BD-CCE6-4FA7-B7AC-BB36B4D3D930}" type="datetime1">
              <a:rPr lang="en-US" smtClean="0"/>
              <a:t>5/24/19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9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lang="en-US" sz="4400" kern="1200" dirty="0">
          <a:solidFill>
            <a:srgbClr val="EEB210"/>
          </a:solidFill>
          <a:latin typeface="+mn-lt"/>
          <a:ea typeface="+mj-ea"/>
          <a:cs typeface="Avenir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1573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1573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1573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1573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1573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yamdivad" TargetMode="External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hyperlink" Target="https://www.linkedin.com/in/courtney-morra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9.tiff"/><Relationship Id="rId5" Type="http://schemas.openxmlformats.org/officeDocument/2006/relationships/image" Target="../media/image41.tiff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nkedin.com/in/yamdiva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AKEddOEd00" TargetMode="External"/><Relationship Id="rId4" Type="http://schemas.openxmlformats.org/officeDocument/2006/relationships/hyperlink" Target="https://youtu.be/1D9faRLZN8s" TargetMode="External"/><Relationship Id="rId5" Type="http://schemas.openxmlformats.org/officeDocument/2006/relationships/hyperlink" Target="https://youtu.be/_r6QpQQythE" TargetMode="External"/><Relationship Id="rId6" Type="http://schemas.openxmlformats.org/officeDocument/2006/relationships/hyperlink" Target="https://youtu.be/w_QfszTktso" TargetMode="External"/><Relationship Id="rId7" Type="http://schemas.openxmlformats.org/officeDocument/2006/relationships/hyperlink" Target="https://youtu.be/b38ef8n1p4U" TargetMode="External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y.hubspot.com/courses/social-media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sAngelesRegionalFoodBank-Logo-P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51" y="5012334"/>
            <a:ext cx="2106680" cy="1699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0647" y="5308030"/>
            <a:ext cx="5571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15732"/>
                </a:solidFill>
                <a:latin typeface="+mj-lt"/>
                <a:cs typeface="Kannada Sangam MN"/>
              </a:rPr>
              <a:t>Utilizing Social Media </a:t>
            </a:r>
            <a:r>
              <a:rPr lang="en-US" sz="2200" b="1" dirty="0">
                <a:solidFill>
                  <a:srgbClr val="215732"/>
                </a:solidFill>
                <a:latin typeface="+mj-lt"/>
                <a:cs typeface="Kannada Sangam MN"/>
              </a:rPr>
              <a:t>for Agency Sustainability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71DE62-99B8-B94F-B035-44C17927BB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1267"/>
            <a:ext cx="9144000" cy="48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39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Another way for UGC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719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Our </a:t>
            </a:r>
            <a:r>
              <a:rPr lang="en-U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mission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is something pretty much no one can argue with; when people learn about the urgent need and our efficient work to alleviate hunger and prevent food waste, many of them can’t help but want to get involved. </a:t>
            </a:r>
            <a:r>
              <a:rPr lang="en-US" sz="1200" b="1" dirty="0">
                <a:latin typeface="+mj-lt"/>
                <a:cs typeface="Calibri Light" panose="020F0302020204030204" pitchFamily="34" charset="0"/>
              </a:rPr>
              <a:t>We should treat our audience as active participants in our mission, not passive recipients of our message.</a:t>
            </a:r>
          </a:p>
          <a:p>
            <a:pPr marL="0" indent="0">
              <a:buNone/>
            </a:pP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By cultivating and maintaining relationships with influential members of our community, we improve our opportunities to increase awareness, credibility, audience size and, ultimately, conversions.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Create social media toolkits and messaging points for:</a:t>
            </a:r>
          </a:p>
          <a:p>
            <a:pPr lvl="1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VIPs and Influencers for events.</a:t>
            </a:r>
          </a:p>
          <a:p>
            <a:pPr lvl="1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Campaigns such as #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GivingTuesday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lvl="1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For volunteers and staff. </a:t>
            </a:r>
          </a:p>
          <a:p>
            <a:pPr lvl="2"/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Let’s face it! If your story isn’t interesting to you, it won’t be interesting to anyone else. Employee and volunteer advocacy will help you build your brand and credibility.</a:t>
            </a:r>
          </a:p>
          <a:p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51591C-3983-2442-9F51-B51A7C27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86" y="4456760"/>
            <a:ext cx="3240000" cy="1999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9E070B-952B-5A4B-B5EA-5C24EA7392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482" y="4432727"/>
            <a:ext cx="2885436" cy="19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UGC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 descr="Kymber-GivingTuesday-IMG_547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98" y="1959646"/>
            <a:ext cx="2022337" cy="3605281"/>
          </a:xfrm>
          <a:prstGeom prst="rect">
            <a:avLst/>
          </a:prstGeom>
        </p:spPr>
      </p:pic>
      <p:pic>
        <p:nvPicPr>
          <p:cNvPr id="6" name="Picture 5" descr="Charity-Gir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035" y="1417639"/>
            <a:ext cx="1824189" cy="3252038"/>
          </a:xfrm>
          <a:prstGeom prst="rect">
            <a:avLst/>
          </a:prstGeom>
        </p:spPr>
      </p:pic>
      <p:pic>
        <p:nvPicPr>
          <p:cNvPr id="7" name="Picture 6" descr="IMG_668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899" y="2530039"/>
            <a:ext cx="2178138" cy="3883031"/>
          </a:xfrm>
          <a:prstGeom prst="rect">
            <a:avLst/>
          </a:prstGeom>
        </p:spPr>
      </p:pic>
      <p:pic>
        <p:nvPicPr>
          <p:cNvPr id="8" name="Picture 7" descr="IMG_668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586" y="2289370"/>
            <a:ext cx="2105533" cy="3753598"/>
          </a:xfrm>
          <a:prstGeom prst="rect">
            <a:avLst/>
          </a:prstGeom>
        </p:spPr>
      </p:pic>
      <p:pic>
        <p:nvPicPr>
          <p:cNvPr id="9" name="Picture 8" descr="EDand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452" y="1417639"/>
            <a:ext cx="2140742" cy="38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8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ED6324-3BBB-A44A-9C22-F0CB7EB1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2099035" cy="3002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Curated Content: </a:t>
            </a:r>
            <a:r>
              <a:rPr lang="en-US" sz="1400" dirty="0">
                <a:latin typeface="Calibri Light"/>
                <a:cs typeface="Calibri Light"/>
              </a:rPr>
              <a:t>These are opportunities to show our expertise and that we are paying attention to topics that are of interest to our audience; these include articles and other content we share from reliable third parties.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 descr="Hope Center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601" y="1199219"/>
            <a:ext cx="3056610" cy="3578031"/>
          </a:xfrm>
          <a:prstGeom prst="rect">
            <a:avLst/>
          </a:prstGeom>
        </p:spPr>
      </p:pic>
      <p:pic>
        <p:nvPicPr>
          <p:cNvPr id="6" name="Picture 5" descr="Real Colleg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234" y="1199219"/>
            <a:ext cx="2856068" cy="3096385"/>
          </a:xfrm>
          <a:prstGeom prst="rect">
            <a:avLst/>
          </a:prstGeom>
        </p:spPr>
      </p:pic>
      <p:pic>
        <p:nvPicPr>
          <p:cNvPr id="7" name="Picture 6" descr="Screen Shot 2019-05-13 at 10.47.57 AM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90" y="4248545"/>
            <a:ext cx="3014189" cy="2504965"/>
          </a:xfrm>
          <a:prstGeom prst="rect">
            <a:avLst/>
          </a:prstGeom>
        </p:spPr>
      </p:pic>
      <p:pic>
        <p:nvPicPr>
          <p:cNvPr id="8" name="Picture 7" descr="Screen Shot 2019-05-13 at 11.09.44 AM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410" y="3430010"/>
            <a:ext cx="2350371" cy="32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ED6324-3BBB-A44A-9C22-F0CB7EB1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88" y="1600201"/>
            <a:ext cx="3185866" cy="5121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/>
              <a:t>Original Content: </a:t>
            </a:r>
            <a:r>
              <a:rPr lang="en-US" sz="1600" dirty="0">
                <a:latin typeface="Calibri Light"/>
                <a:cs typeface="Calibri Light"/>
              </a:rPr>
              <a:t>Just like it sounds, this is content we’ve created and which we own.</a:t>
            </a:r>
          </a:p>
          <a:p>
            <a:pPr marL="0" indent="0">
              <a:buNone/>
            </a:pPr>
            <a:endParaRPr lang="en-US" sz="1600" dirty="0">
              <a:latin typeface="Calibri Light"/>
              <a:cs typeface="Calibri Light"/>
            </a:endParaRPr>
          </a:p>
          <a:p>
            <a:pPr marL="0" indent="0">
              <a:buNone/>
            </a:pPr>
            <a:r>
              <a:rPr lang="en-US" sz="1600" dirty="0">
                <a:latin typeface="Calibri Light"/>
                <a:cs typeface="Calibri Light"/>
              </a:rPr>
              <a:t>Video: It’s best to upload video natively to social rather than sharing a link to YouTube.</a:t>
            </a:r>
          </a:p>
          <a:p>
            <a:pPr marL="0" indent="0">
              <a:buNone/>
            </a:pPr>
            <a:endParaRPr lang="en-US" sz="1600" dirty="0">
              <a:latin typeface="Calibri Light"/>
              <a:cs typeface="Calibri Light"/>
            </a:endParaRPr>
          </a:p>
          <a:p>
            <a:pPr marL="0" indent="0">
              <a:buNone/>
            </a:pPr>
            <a:r>
              <a:rPr lang="en-US" sz="1600" dirty="0">
                <a:latin typeface="Calibri Light"/>
                <a:cs typeface="Calibri Light"/>
              </a:rPr>
              <a:t>Blog: Post a teaser, photo and link that make the reader want to learn more. This will drive traffic back to your site and improve chances of a conversion.</a:t>
            </a:r>
          </a:p>
          <a:p>
            <a:pPr marL="0" indent="0">
              <a:buNone/>
            </a:pPr>
            <a:endParaRPr lang="en-US" sz="1600" dirty="0">
              <a:latin typeface="Calibri Light"/>
              <a:cs typeface="Calibri Light"/>
            </a:endParaRPr>
          </a:p>
          <a:p>
            <a:pPr marL="0" indent="0">
              <a:buNone/>
            </a:pPr>
            <a:r>
              <a:rPr lang="en-US" sz="1600" dirty="0">
                <a:latin typeface="Calibri Light"/>
                <a:cs typeface="Calibri Light"/>
              </a:rPr>
              <a:t>Photos: Grab attention and cut down on wordiness with photos! 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 descr="Screen Shot 2019-05-13 at 10.55.04 AM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448" y="386208"/>
            <a:ext cx="2736352" cy="2062861"/>
          </a:xfrm>
          <a:prstGeom prst="rect">
            <a:avLst/>
          </a:prstGeom>
        </p:spPr>
      </p:pic>
      <p:pic>
        <p:nvPicPr>
          <p:cNvPr id="6" name="Picture 5" descr="Screen Shot 2019-05-13 at 10.56.0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653" y="339765"/>
            <a:ext cx="2734795" cy="6227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7404" y="2960812"/>
            <a:ext cx="26613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15B33"/>
                </a:solidFill>
              </a:rPr>
              <a:t>When in doubt, keep your posts as brief as possible.</a:t>
            </a:r>
          </a:p>
          <a:p>
            <a:r>
              <a:rPr lang="en-US" sz="1600" dirty="0">
                <a:solidFill>
                  <a:srgbClr val="215B33"/>
                </a:solidFill>
              </a:rPr>
              <a:t>Remember: there’s a good chance you’re dealing with </a:t>
            </a:r>
            <a:r>
              <a:rPr lang="en-US" sz="1600" dirty="0" err="1">
                <a:solidFill>
                  <a:srgbClr val="215B33"/>
                </a:solidFill>
              </a:rPr>
              <a:t>scrollers</a:t>
            </a:r>
            <a:r>
              <a:rPr lang="en-US" sz="1600" dirty="0">
                <a:solidFill>
                  <a:srgbClr val="215B33"/>
                </a:solidFill>
              </a:rPr>
              <a:t> and mobile users. </a:t>
            </a:r>
          </a:p>
          <a:p>
            <a:endParaRPr lang="en-US" sz="1600" dirty="0">
              <a:solidFill>
                <a:srgbClr val="215B33"/>
              </a:solidFill>
            </a:endParaRPr>
          </a:p>
          <a:p>
            <a:r>
              <a:rPr lang="en-US" sz="1600" dirty="0">
                <a:solidFill>
                  <a:srgbClr val="215B33"/>
                </a:solidFill>
              </a:rPr>
              <a:t>Treating your posts like novels creates more opportunities for readers to lose interest and likewise miss your CTA. So, using photos and videos is a good way to engage a distracted audience.</a:t>
            </a:r>
          </a:p>
          <a:p>
            <a:endParaRPr lang="en-US" sz="1600" dirty="0">
              <a:solidFill>
                <a:srgbClr val="215B33"/>
              </a:solidFill>
            </a:endParaRPr>
          </a:p>
          <a:p>
            <a:endParaRPr lang="en-US" sz="1600" dirty="0">
              <a:solidFill>
                <a:srgbClr val="215B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24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ED6324-3BBB-A44A-9C22-F0CB7EB1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2"/>
            <a:ext cx="5128404" cy="9399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cs typeface="Calibri Light"/>
              </a:rPr>
              <a:t>Micro Content: </a:t>
            </a:r>
            <a:r>
              <a:rPr lang="en-US" sz="1600" dirty="0">
                <a:latin typeface="Calibri Light"/>
                <a:cs typeface="Calibri Light"/>
              </a:rPr>
              <a:t>These are shorter posts which might include a stat and a CTA or a even just quick “thank you.” These help to keep audiences primed and engaged.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 descr="VFD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77" y="2629135"/>
            <a:ext cx="2928344" cy="3130299"/>
          </a:xfrm>
          <a:prstGeom prst="rect">
            <a:avLst/>
          </a:prstGeom>
        </p:spPr>
      </p:pic>
      <p:pic>
        <p:nvPicPr>
          <p:cNvPr id="5" name="Picture 4" descr="Screen Shot 2019-05-13 at 10.48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141" y="2467343"/>
            <a:ext cx="3551041" cy="2872615"/>
          </a:xfrm>
          <a:prstGeom prst="rect">
            <a:avLst/>
          </a:prstGeom>
        </p:spPr>
      </p:pic>
      <p:pic>
        <p:nvPicPr>
          <p:cNvPr id="7" name="Picture 6" descr="Screen Shot 2019-05-13 at 10.48.5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605" y="1787814"/>
            <a:ext cx="3329129" cy="2815198"/>
          </a:xfrm>
          <a:prstGeom prst="rect">
            <a:avLst/>
          </a:prstGeom>
        </p:spPr>
      </p:pic>
      <p:pic>
        <p:nvPicPr>
          <p:cNvPr id="8" name="Picture 7" descr="Screen Shot 2019-05-13 at 11.03.5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605" y="4489756"/>
            <a:ext cx="3335601" cy="2257945"/>
          </a:xfrm>
          <a:prstGeom prst="rect">
            <a:avLst/>
          </a:prstGeom>
        </p:spPr>
      </p:pic>
      <p:pic>
        <p:nvPicPr>
          <p:cNvPr id="9" name="Picture 8" descr="Screen Shot 2019-05-13 at 11.06.29 AM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039" y="5118436"/>
            <a:ext cx="3183068" cy="162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1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Instagram</a:t>
            </a:r>
            <a:r>
              <a:rPr lang="en-US" dirty="0"/>
              <a:t> Post Timing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Non_Profit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160" y="1788463"/>
            <a:ext cx="5992518" cy="4197064"/>
          </a:xfrm>
          <a:prstGeom prst="rect">
            <a:avLst/>
          </a:prstGeom>
        </p:spPr>
      </p:pic>
      <p:pic>
        <p:nvPicPr>
          <p:cNvPr id="7" name="Picture 6" descr="ind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04" y="1788463"/>
            <a:ext cx="942811" cy="9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98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Facebook Post Timing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 descr="Non_Prof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141" y="1759474"/>
            <a:ext cx="6323325" cy="4428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20" y="17594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18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Twitter Post Timing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 descr="Non_Profit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141" y="1646803"/>
            <a:ext cx="6397037" cy="4480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33" y="17251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21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611B78-6715-D847-8E76-E8F5A827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post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65352E-88E5-7143-A434-64B517E9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08" y="1528791"/>
            <a:ext cx="3660103" cy="51684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/>
              <a:t>Before posting, ask yourself: </a:t>
            </a:r>
          </a:p>
          <a:p>
            <a:r>
              <a:rPr lang="en-US" sz="1800" dirty="0"/>
              <a:t>Who am I trying to reach?</a:t>
            </a:r>
          </a:p>
          <a:p>
            <a:r>
              <a:rPr lang="en-US" sz="1800" dirty="0"/>
              <a:t>What do I want them to </a:t>
            </a:r>
            <a:r>
              <a:rPr lang="en-US" sz="1800" b="1" dirty="0"/>
              <a:t>do</a:t>
            </a:r>
            <a:r>
              <a:rPr lang="en-US" sz="1800" dirty="0"/>
              <a:t> or </a:t>
            </a:r>
            <a:r>
              <a:rPr lang="en-US" sz="1800" b="1" dirty="0"/>
              <a:t>learn</a:t>
            </a:r>
            <a:r>
              <a:rPr lang="en-US" sz="1800" dirty="0"/>
              <a:t>? </a:t>
            </a:r>
          </a:p>
          <a:p>
            <a:r>
              <a:rPr lang="en-US" sz="1800" dirty="0"/>
              <a:t>Am I demonstrating value? </a:t>
            </a:r>
          </a:p>
          <a:p>
            <a:r>
              <a:rPr lang="en-US" sz="1800" dirty="0"/>
              <a:t>How will I know if I have been successful? </a:t>
            </a:r>
          </a:p>
          <a:p>
            <a:r>
              <a:rPr lang="en-US" sz="1800" dirty="0"/>
              <a:t>Would I share this if I didn’t work at this organization, or in this space?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Successful posts:</a:t>
            </a:r>
          </a:p>
          <a:p>
            <a:r>
              <a:rPr lang="en-US" sz="1800" dirty="0"/>
              <a:t>Are Relevant</a:t>
            </a:r>
          </a:p>
          <a:p>
            <a:r>
              <a:rPr lang="en-US" sz="1800" dirty="0"/>
              <a:t>Spark Emotion</a:t>
            </a:r>
          </a:p>
          <a:p>
            <a:r>
              <a:rPr lang="en-US" sz="1800" dirty="0"/>
              <a:t>Are Trustworthy</a:t>
            </a:r>
          </a:p>
          <a:p>
            <a:r>
              <a:rPr lang="en-US" sz="1800" dirty="0"/>
              <a:t>Demonstrate Empathy</a:t>
            </a:r>
          </a:p>
          <a:p>
            <a:r>
              <a:rPr lang="en-US" sz="1800" dirty="0"/>
              <a:t>Authoritative/Educational</a:t>
            </a:r>
          </a:p>
          <a:p>
            <a:r>
              <a:rPr lang="en-US" sz="1800" dirty="0"/>
              <a:t>Authentic</a:t>
            </a:r>
          </a:p>
          <a:p>
            <a:r>
              <a:rPr lang="en-US" sz="1800" dirty="0"/>
              <a:t>Share worthy/Interesting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043EBD-1353-6042-989E-46B015DE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 descr="Screen Shot 2019-05-13 at 11.03.14 AM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015" y="1242964"/>
            <a:ext cx="3192985" cy="3768051"/>
          </a:xfrm>
          <a:prstGeom prst="rect">
            <a:avLst/>
          </a:prstGeom>
        </p:spPr>
      </p:pic>
      <p:pic>
        <p:nvPicPr>
          <p:cNvPr id="6" name="Picture 5" descr="Screen Shot 2019-05-13 at 11.12.50 AM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711" y="2646316"/>
            <a:ext cx="2392830" cy="40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32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9924D-EF1E-9041-B1BD-D63BFC18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5077447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5B33"/>
                </a:solidFill>
              </a:rPr>
              <a:t>Social media’s role</a:t>
            </a:r>
            <a:r>
              <a:rPr lang="en-US" sz="900" dirty="0">
                <a:solidFill>
                  <a:srgbClr val="215B33"/>
                </a:solidFill>
              </a:rPr>
              <a:t/>
            </a:r>
            <a:br>
              <a:rPr lang="en-US" sz="900" dirty="0">
                <a:solidFill>
                  <a:srgbClr val="215B33"/>
                </a:solidFill>
              </a:rPr>
            </a:br>
            <a:r>
              <a:rPr lang="en-US" sz="900" dirty="0">
                <a:solidFill>
                  <a:srgbClr val="215B33"/>
                </a:solidFill>
              </a:rPr>
              <a:t/>
            </a:r>
            <a:br>
              <a:rPr lang="en-US" sz="900" dirty="0">
                <a:solidFill>
                  <a:srgbClr val="215B33"/>
                </a:solidFill>
              </a:rPr>
            </a:br>
            <a:r>
              <a:rPr lang="en-US" sz="2200" dirty="0">
                <a:solidFill>
                  <a:srgbClr val="215B33"/>
                </a:solidFill>
              </a:rPr>
              <a:t>In marketing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A85308-20E0-6B45-AE0D-1AF67C1D0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29EFAA-0E5E-3B4E-B3C5-6C8B1510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09E6BBC-242C-244D-9555-864175C91DF0}"/>
              </a:ext>
            </a:extLst>
          </p:cNvPr>
          <p:cNvCxnSpPr>
            <a:cxnSpLocks/>
          </p:cNvCxnSpPr>
          <p:nvPr/>
        </p:nvCxnSpPr>
        <p:spPr>
          <a:xfrm>
            <a:off x="818460" y="5758484"/>
            <a:ext cx="3780113" cy="0"/>
          </a:xfrm>
          <a:prstGeom prst="line">
            <a:avLst/>
          </a:prstGeom>
          <a:ln w="34925">
            <a:solidFill>
              <a:srgbClr val="E0AA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44F951-7E1C-E443-B36D-05A3AADC2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5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7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ED6324-3BBB-A44A-9C22-F0CB7EB1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94452"/>
            <a:ext cx="3362960" cy="3979312"/>
          </a:xfrm>
          <a:ln>
            <a:solidFill>
              <a:srgbClr val="215B33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David May</a:t>
            </a:r>
          </a:p>
          <a:p>
            <a:pPr marL="0" indent="0">
              <a:buNone/>
            </a:pPr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Director of Marketing and Communications</a:t>
            </a:r>
          </a:p>
          <a:p>
            <a:pPr marL="0" indent="0">
              <a:buNone/>
            </a:pPr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Los Angeles Regional Food Bank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dmay@lafoodbank.org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		@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yamdivad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		@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yamdivad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		/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yamdivad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		/in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/yamdivad 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5D2D9E0-0250-0249-8EE4-2921E428D345}"/>
              </a:ext>
            </a:extLst>
          </p:cNvPr>
          <p:cNvSpPr txBox="1">
            <a:spLocks/>
          </p:cNvSpPr>
          <p:nvPr/>
        </p:nvSpPr>
        <p:spPr>
          <a:xfrm>
            <a:off x="4714240" y="1994452"/>
            <a:ext cx="3362960" cy="3979312"/>
          </a:xfrm>
          <a:prstGeom prst="rect">
            <a:avLst/>
          </a:prstGeom>
          <a:ln>
            <a:solidFill>
              <a:srgbClr val="215B3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Courtney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Morra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Marketing and Communications Manager</a:t>
            </a:r>
          </a:p>
          <a:p>
            <a:pPr marL="0" indent="0">
              <a:buFont typeface="Arial"/>
              <a:buNone/>
            </a:pPr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Los Angeles Regional Food Bank</a:t>
            </a:r>
          </a:p>
          <a:p>
            <a:pPr marL="0" indent="0">
              <a:buFont typeface="Arial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cmorra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1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lafoodbank.org</a:t>
            </a:r>
            <a:endParaRPr lang="en-US" sz="15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@</a:t>
            </a:r>
            <a:r>
              <a:rPr lang="en-US" sz="1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courtney_morra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7BD49F-9BE3-1341-9E5A-F5D80F428E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13" y="4584664"/>
            <a:ext cx="466472" cy="466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DED7FF-D3D1-2149-AAF0-64DDDE29A7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276" y="4047852"/>
            <a:ext cx="468345" cy="466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6B5338-F774-2746-8474-3A8CF8A7CE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13" y="3547735"/>
            <a:ext cx="466472" cy="466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5EAB55-468B-A247-90A2-7824B8EC37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276" y="5138545"/>
            <a:ext cx="467409" cy="467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F488A9-0A22-754E-8EBA-0DD2F62D13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048" y="2949651"/>
            <a:ext cx="539863" cy="539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5EAB55-468B-A247-90A2-7824B8EC37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412" y="5138545"/>
            <a:ext cx="467409" cy="467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842" y="5199023"/>
            <a:ext cx="211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/in/</a:t>
            </a:r>
            <a:r>
              <a:rPr lang="en-US" dirty="0" err="1">
                <a:hlinkClick r:id="rId9"/>
              </a:rPr>
              <a:t>courtney-morra</a:t>
            </a:r>
            <a:r>
              <a:rPr lang="en-US" dirty="0">
                <a:hlinkClick r:id="rId9"/>
              </a:rPr>
              <a:t>/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7DED7FF-D3D1-2149-AAF0-64DDDE29A7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412" y="3884956"/>
            <a:ext cx="468345" cy="466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F488A9-0A22-754E-8EBA-0DD2F62D13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958" y="2949651"/>
            <a:ext cx="539863" cy="5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43DA4AE-9CAE-9848-9722-EEFD0E45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3B9276-355D-E24B-9116-09E838004399}"/>
              </a:ext>
            </a:extLst>
          </p:cNvPr>
          <p:cNvSpPr txBox="1"/>
          <p:nvPr/>
        </p:nvSpPr>
        <p:spPr>
          <a:xfrm>
            <a:off x="1207477" y="726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71714B73-AA3B-A041-A617-E2AE69B5E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329" y="425984"/>
            <a:ext cx="8910679" cy="593036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AE042AC-A9D7-934E-A8B2-B9DDF8364E69}"/>
              </a:ext>
            </a:extLst>
          </p:cNvPr>
          <p:cNvSpPr/>
          <p:nvPr/>
        </p:nvSpPr>
        <p:spPr>
          <a:xfrm>
            <a:off x="398342" y="3912274"/>
            <a:ext cx="2030133" cy="1595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Use SM to attract new people to our community by empowering brand ambassadorship.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724079-D049-F44E-99EE-006FD42F6C50}"/>
              </a:ext>
            </a:extLst>
          </p:cNvPr>
          <p:cNvSpPr/>
          <p:nvPr/>
        </p:nvSpPr>
        <p:spPr>
          <a:xfrm>
            <a:off x="2530047" y="3912274"/>
            <a:ext cx="2030133" cy="1595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Use SM engage visitors and cold leads. Cultivate them to hot leads.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3F31700-3CF2-1A40-A0CE-25BCEC7E7707}"/>
              </a:ext>
            </a:extLst>
          </p:cNvPr>
          <p:cNvSpPr/>
          <p:nvPr/>
        </p:nvSpPr>
        <p:spPr>
          <a:xfrm>
            <a:off x="4671691" y="3912274"/>
            <a:ext cx="2030133" cy="1595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Engage and retarget hot leads using CTAs. Convert and continue to engage.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DFA3C4-5E43-B443-8530-EB90CFB8D70C}"/>
              </a:ext>
            </a:extLst>
          </p:cNvPr>
          <p:cNvSpPr/>
          <p:nvPr/>
        </p:nvSpPr>
        <p:spPr>
          <a:xfrm>
            <a:off x="6803396" y="3912274"/>
            <a:ext cx="2030133" cy="1595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Delight our supporters and empower them as brand ambassadors.</a:t>
            </a:r>
          </a:p>
        </p:txBody>
      </p:sp>
      <p:sp>
        <p:nvSpPr>
          <p:cNvPr id="11" name="Curved Down Arrow 10">
            <a:extLst>
              <a:ext uri="{FF2B5EF4-FFF2-40B4-BE49-F238E27FC236}">
                <a16:creationId xmlns:a16="http://schemas.microsoft.com/office/drawing/2014/main" xmlns="" id="{6C34874A-4AA3-8845-924B-205DDB3939F0}"/>
              </a:ext>
            </a:extLst>
          </p:cNvPr>
          <p:cNvSpPr/>
          <p:nvPr/>
        </p:nvSpPr>
        <p:spPr>
          <a:xfrm rot="10800000">
            <a:off x="749256" y="5597233"/>
            <a:ext cx="7494104" cy="104697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2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Inbound Marketing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A260461-BF8D-0547-BD66-1A9093885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4141" y="1417639"/>
            <a:ext cx="5510653" cy="5374774"/>
          </a:xfrm>
        </p:spPr>
      </p:pic>
    </p:spTree>
    <p:extLst>
      <p:ext uri="{BB962C8B-B14F-4D97-AF65-F5344CB8AC3E}">
        <p14:creationId xmlns:p14="http://schemas.microsoft.com/office/powerpoint/2010/main" val="1652354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Content Marketing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9C93D-5014-7043-9CC1-59C234B7B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511" y="1491341"/>
            <a:ext cx="7445829" cy="494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93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Content Marketing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E63EA5-DF76-FE4B-A251-11B8EBF5E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8" y="1704732"/>
            <a:ext cx="6781800" cy="465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74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Social Media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ED6324-3BBB-A44A-9C22-F0CB7EB1C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Social media can be used to syndicate content.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Organic Social Media Marketing.</a:t>
            </a:r>
          </a:p>
          <a:p>
            <a:pPr lvl="1"/>
            <a:r>
              <a:rPr lang="en-US" sz="2000" dirty="0"/>
              <a:t>Video</a:t>
            </a:r>
          </a:p>
          <a:p>
            <a:pPr lvl="1"/>
            <a:r>
              <a:rPr lang="en-US" sz="2000" dirty="0"/>
              <a:t>Photos</a:t>
            </a:r>
          </a:p>
          <a:p>
            <a:pPr lvl="1"/>
            <a:r>
              <a:rPr lang="en-US" sz="2000" dirty="0"/>
              <a:t>Blog posts</a:t>
            </a:r>
          </a:p>
          <a:p>
            <a:r>
              <a:rPr lang="en-US" sz="2000" dirty="0"/>
              <a:t>Paid Social Media Marketing.</a:t>
            </a:r>
          </a:p>
          <a:p>
            <a:pPr lvl="1"/>
            <a:r>
              <a:rPr lang="en-US" sz="2000" dirty="0"/>
              <a:t>Boosted posts.</a:t>
            </a:r>
          </a:p>
          <a:p>
            <a:pPr lvl="1"/>
            <a:r>
              <a:rPr lang="en-US" sz="2000" dirty="0"/>
              <a:t>Social media advertising.</a:t>
            </a:r>
          </a:p>
          <a:p>
            <a:r>
              <a:rPr lang="en-US" sz="2000" dirty="0"/>
              <a:t>Influencer Marketing.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Much of this content can also help you with e-newsletters.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150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Social Media Growth: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591" y="2198865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919" y="4420979"/>
            <a:ext cx="918072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591" y="3309922"/>
            <a:ext cx="914400" cy="914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63991" y="2434146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15732"/>
                </a:solidFill>
              </a:rPr>
              <a:t>9,364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9199" y="3545203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15732"/>
                </a:solidFill>
              </a:rPr>
              <a:t>6,077</a:t>
            </a:r>
            <a:r>
              <a:rPr lang="en-US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69199" y="4656260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15732"/>
                </a:solidFill>
              </a:rPr>
              <a:t>4,163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9561740A-3265-E44F-A4C8-FB3087E2E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402135"/>
              </p:ext>
            </p:extLst>
          </p:nvPr>
        </p:nvGraphicFramePr>
        <p:xfrm>
          <a:off x="457200" y="1666976"/>
          <a:ext cx="4229100" cy="1205865"/>
        </p:xfrm>
        <a:graphic>
          <a:graphicData uri="http://schemas.openxmlformats.org/drawingml/2006/table">
            <a:tbl>
              <a:tblPr/>
              <a:tblGrid>
                <a:gridCol w="2503196">
                  <a:extLst>
                    <a:ext uri="{9D8B030D-6E8A-4147-A177-3AD203B41FA5}">
                      <a16:colId xmlns:a16="http://schemas.microsoft.com/office/drawing/2014/main" xmlns="" val="3467212359"/>
                    </a:ext>
                  </a:extLst>
                </a:gridCol>
                <a:gridCol w="812190">
                  <a:extLst>
                    <a:ext uri="{9D8B030D-6E8A-4147-A177-3AD203B41FA5}">
                      <a16:colId xmlns:a16="http://schemas.microsoft.com/office/drawing/2014/main" xmlns="" val="1865327855"/>
                    </a:ext>
                  </a:extLst>
                </a:gridCol>
                <a:gridCol w="913714">
                  <a:extLst>
                    <a:ext uri="{9D8B030D-6E8A-4147-A177-3AD203B41FA5}">
                      <a16:colId xmlns:a16="http://schemas.microsoft.com/office/drawing/2014/main" xmlns="" val="1158954148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233176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Twitter Followers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+2.10%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329369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Facebook Fans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469255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Instagram Followers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+36.20%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174956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Fans Gained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+11.80%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878909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70D0FF-B45E-FA49-B528-44085B6D36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3126924"/>
            <a:ext cx="6128695" cy="31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82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 Are Here To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8D174494-A172-A141-A22E-02AACA5E9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23855"/>
            <a:ext cx="531251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>
                <a:solidFill>
                  <a:srgbClr val="215B33"/>
                </a:solidFill>
              </a:rPr>
              <a:t>We have the Shelf Life Guide for you!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15B33"/>
                </a:solidFill>
              </a:rPr>
              <a:t>Visit us to get your free guide</a:t>
            </a:r>
            <a:br>
              <a:rPr lang="en-US" sz="2200" dirty="0">
                <a:solidFill>
                  <a:srgbClr val="215B33"/>
                </a:solidFill>
              </a:rPr>
            </a:br>
            <a:endParaRPr lang="en-US" sz="2200" dirty="0">
              <a:solidFill>
                <a:srgbClr val="215B33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215B33"/>
                </a:solidFill>
              </a:rPr>
              <a:t>We want to come visit!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15B33"/>
                </a:solidFill>
              </a:rPr>
              <a:t>Professional photography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15B33"/>
                </a:solidFill>
              </a:rPr>
              <a:t>Video footage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15B33"/>
                </a:solidFill>
              </a:rPr>
              <a:t>Transcripts of interviews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15B33"/>
                </a:solidFill>
              </a:rPr>
              <a:t>Stories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15B33"/>
                </a:solidFill>
              </a:rPr>
              <a:t>Mentions/retweets</a:t>
            </a:r>
          </a:p>
          <a:p>
            <a:endParaRPr lang="en-US" sz="2200" dirty="0">
              <a:solidFill>
                <a:srgbClr val="215B33"/>
              </a:solidFill>
            </a:endParaRP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3777BCD-51F1-2D4A-90AA-74D26F34327C}"/>
              </a:ext>
            </a:extLst>
          </p:cNvPr>
          <p:cNvSpPr txBox="1">
            <a:spLocks/>
          </p:cNvSpPr>
          <p:nvPr/>
        </p:nvSpPr>
        <p:spPr>
          <a:xfrm>
            <a:off x="5323839" y="2170506"/>
            <a:ext cx="3362960" cy="3979312"/>
          </a:xfrm>
          <a:prstGeom prst="rect">
            <a:avLst/>
          </a:prstGeom>
          <a:ln>
            <a:solidFill>
              <a:srgbClr val="215B3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1573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David May</a:t>
            </a:r>
          </a:p>
          <a:p>
            <a:pPr marL="0" indent="0">
              <a:buFont typeface="Arial"/>
              <a:buNone/>
            </a:pP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Director of Marketing and Communications</a:t>
            </a:r>
          </a:p>
          <a:p>
            <a:pPr marL="0" indent="0">
              <a:buFont typeface="Arial"/>
              <a:buNone/>
            </a:pP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Los Angeles Regional Food Bank</a:t>
            </a:r>
          </a:p>
          <a:p>
            <a:pPr marL="0" indent="0">
              <a:buFont typeface="Arial"/>
              <a:buNone/>
            </a:pPr>
            <a:endParaRPr 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</a:rPr>
              <a:t>		dmay@lafoodbank.org</a:t>
            </a:r>
          </a:p>
          <a:p>
            <a:pPr marL="0" indent="0">
              <a:buFont typeface="Arial"/>
              <a:buNone/>
            </a:pPr>
            <a:endParaRPr lang="en-US" sz="15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</a:rPr>
              <a:t>		@yamdivad</a:t>
            </a:r>
          </a:p>
          <a:p>
            <a:pPr marL="0" indent="0">
              <a:buFont typeface="Arial"/>
              <a:buNone/>
            </a:pPr>
            <a:endParaRPr lang="en-US" sz="15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</a:rPr>
              <a:t>		@yamdivad</a:t>
            </a:r>
          </a:p>
          <a:p>
            <a:pPr marL="0" indent="0">
              <a:buFont typeface="Arial"/>
              <a:buNone/>
            </a:pPr>
            <a:endParaRPr lang="en-US" sz="15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</a:rPr>
              <a:t>		/yamdivad</a:t>
            </a:r>
          </a:p>
          <a:p>
            <a:pPr marL="0" indent="0">
              <a:buFont typeface="Arial"/>
              <a:buNone/>
            </a:pPr>
            <a:endParaRPr lang="en-US" sz="15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		/in</a:t>
            </a:r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/yamdivad 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013B10-574D-AD4E-90C2-42E07A32F2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652" y="4760718"/>
            <a:ext cx="466472" cy="466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394AA5-CCF1-DD47-8DB0-2B358C5A95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715" y="4223906"/>
            <a:ext cx="468345" cy="466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DC18FD-95E1-4440-9A7F-6AC9294A6B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652" y="3723789"/>
            <a:ext cx="466472" cy="466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19B19E0-B0E8-A44A-8E96-0564B20FF1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715" y="5314599"/>
            <a:ext cx="467409" cy="467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1ED35BA-31F4-C343-845C-0FAA2A5ED6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487" y="3125705"/>
            <a:ext cx="539863" cy="5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32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4826A70-2B2A-A842-A66E-13607399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7245" y="2058195"/>
            <a:ext cx="9029510" cy="3657600"/>
            <a:chOff x="0" y="1980025"/>
            <a:chExt cx="9029510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605474" y="2569111"/>
              <a:ext cx="3647052" cy="24688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4950" y="1980025"/>
              <a:ext cx="2194560" cy="3657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2"/>
            <a:stretch/>
          </p:blipFill>
          <p:spPr>
            <a:xfrm>
              <a:off x="0" y="1980025"/>
              <a:ext cx="2194560" cy="36576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2"/>
            <a:stretch/>
          </p:blipFill>
          <p:spPr>
            <a:xfrm>
              <a:off x="4640390" y="1980025"/>
              <a:ext cx="2194560" cy="3657600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DC431358-626E-7B4D-93FC-539E6ADFA59B}"/>
              </a:ext>
            </a:extLst>
          </p:cNvPr>
          <p:cNvSpPr txBox="1">
            <a:spLocks/>
          </p:cNvSpPr>
          <p:nvPr/>
        </p:nvSpPr>
        <p:spPr>
          <a:xfrm>
            <a:off x="1874142" y="274638"/>
            <a:ext cx="6812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4400" kern="1200">
                <a:solidFill>
                  <a:srgbClr val="EEB210"/>
                </a:solidFill>
                <a:latin typeface="+mn-lt"/>
                <a:ea typeface="+mj-ea"/>
                <a:cs typeface="Avenir Medium"/>
              </a:defRPr>
            </a:lvl1pPr>
          </a:lstStyle>
          <a:p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42544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5A050A-8BAF-E644-9805-49C37BFA7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Today, we will cover:</a:t>
            </a:r>
          </a:p>
          <a:p>
            <a:endParaRPr lang="en-US" dirty="0"/>
          </a:p>
          <a:p>
            <a:r>
              <a:rPr lang="en-US" sz="2200" dirty="0"/>
              <a:t>Getting started (and becoming an expert) on social media.</a:t>
            </a:r>
            <a:br>
              <a:rPr lang="en-US" sz="2200" dirty="0"/>
            </a:br>
            <a:endParaRPr lang="en-US" sz="2200" dirty="0"/>
          </a:p>
          <a:p>
            <a:r>
              <a:rPr lang="en-US" sz="2200" dirty="0"/>
              <a:t>What, where and why post on social media.</a:t>
            </a:r>
            <a:br>
              <a:rPr lang="en-US" sz="2200" dirty="0"/>
            </a:br>
            <a:endParaRPr lang="en-US" sz="2200" dirty="0"/>
          </a:p>
          <a:p>
            <a:r>
              <a:rPr lang="en-US" sz="2200" dirty="0"/>
              <a:t>The role of social media in modern marketing.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Questions and answers.</a:t>
            </a:r>
          </a:p>
          <a:p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9924D-EF1E-9041-B1BD-D63BFC18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5067508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5B33"/>
                </a:solidFill>
              </a:rPr>
              <a:t>Getting started</a:t>
            </a:r>
            <a:r>
              <a:rPr lang="en-US" sz="800" dirty="0">
                <a:solidFill>
                  <a:srgbClr val="215B33"/>
                </a:solidFill>
              </a:rPr>
              <a:t/>
            </a:r>
            <a:br>
              <a:rPr lang="en-US" sz="800" dirty="0">
                <a:solidFill>
                  <a:srgbClr val="215B33"/>
                </a:solidFill>
              </a:rPr>
            </a:br>
            <a:r>
              <a:rPr lang="en-US" sz="800" dirty="0">
                <a:solidFill>
                  <a:srgbClr val="215B33"/>
                </a:solidFill>
              </a:rPr>
              <a:t/>
            </a:r>
            <a:br>
              <a:rPr lang="en-US" sz="800" dirty="0">
                <a:solidFill>
                  <a:srgbClr val="215B33"/>
                </a:solidFill>
              </a:rPr>
            </a:br>
            <a:r>
              <a:rPr lang="en-US" sz="2200" dirty="0">
                <a:solidFill>
                  <a:srgbClr val="215B33"/>
                </a:solidFill>
              </a:rPr>
              <a:t>with social media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A85308-20E0-6B45-AE0D-1AF67C1D0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29EFAA-0E5E-3B4E-B3C5-6C8B1510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09E6BBC-242C-244D-9555-864175C91DF0}"/>
              </a:ext>
            </a:extLst>
          </p:cNvPr>
          <p:cNvCxnSpPr>
            <a:cxnSpLocks/>
          </p:cNvCxnSpPr>
          <p:nvPr/>
        </p:nvCxnSpPr>
        <p:spPr>
          <a:xfrm>
            <a:off x="758826" y="5748545"/>
            <a:ext cx="3889444" cy="0"/>
          </a:xfrm>
          <a:prstGeom prst="line">
            <a:avLst/>
          </a:prstGeom>
          <a:ln w="34925">
            <a:solidFill>
              <a:srgbClr val="E0AA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B6D9FE-B26D-C346-856F-CC8700F60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66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42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Create Your 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ED6324-3BBB-A44A-9C22-F0CB7EB1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6852"/>
            <a:ext cx="4065104" cy="3979312"/>
          </a:xfrm>
        </p:spPr>
        <p:txBody>
          <a:bodyPr>
            <a:noAutofit/>
          </a:bodyPr>
          <a:lstStyle/>
          <a:p>
            <a:r>
              <a:rPr lang="en-US" sz="1600" b="1" dirty="0"/>
              <a:t>How to start a Facebook Business Page</a:t>
            </a:r>
          </a:p>
          <a:p>
            <a:pPr lvl="1"/>
            <a:r>
              <a:rPr lang="en-US" sz="1200" b="1" dirty="0">
                <a:hlinkClick r:id="rId3"/>
              </a:rPr>
              <a:t>https://youtu.be/lAKEddOEd00</a:t>
            </a:r>
            <a:r>
              <a:rPr lang="en-US" sz="1200" b="1" dirty="0"/>
              <a:t> </a:t>
            </a:r>
            <a:br>
              <a:rPr lang="en-US" sz="1200" b="1" dirty="0"/>
            </a:br>
            <a:endParaRPr lang="en-US" sz="1200" b="1" dirty="0"/>
          </a:p>
          <a:p>
            <a:r>
              <a:rPr lang="en-US" sz="1600" b="1" dirty="0"/>
              <a:t>How to make sure you Google Business Profile is Ready</a:t>
            </a:r>
          </a:p>
          <a:p>
            <a:pPr lvl="1"/>
            <a:r>
              <a:rPr lang="en-US" sz="1200" b="1" dirty="0">
                <a:hlinkClick r:id="rId4"/>
              </a:rPr>
              <a:t>https://youtu.be/1D9faRLZN8s</a:t>
            </a:r>
            <a:r>
              <a:rPr lang="en-US" sz="1200" b="1" dirty="0"/>
              <a:t> </a:t>
            </a:r>
            <a:br>
              <a:rPr lang="en-US" sz="1200" b="1" dirty="0"/>
            </a:br>
            <a:endParaRPr lang="en-US" sz="1200" b="1" dirty="0"/>
          </a:p>
          <a:p>
            <a:r>
              <a:rPr lang="en-US" sz="1600" b="1" dirty="0"/>
              <a:t>How to start an Instagram Brand Account</a:t>
            </a:r>
          </a:p>
          <a:p>
            <a:pPr lvl="1"/>
            <a:r>
              <a:rPr lang="en-US" sz="1200" b="1" dirty="0">
                <a:hlinkClick r:id="rId5"/>
              </a:rPr>
              <a:t>https://youtu.be/_r6QpQQythE</a:t>
            </a:r>
            <a:r>
              <a:rPr lang="en-US" sz="1200" b="1" dirty="0"/>
              <a:t> </a:t>
            </a:r>
            <a:br>
              <a:rPr lang="en-US" sz="1200" b="1" dirty="0"/>
            </a:br>
            <a:endParaRPr lang="en-US" sz="1200" b="1" dirty="0"/>
          </a:p>
          <a:p>
            <a:r>
              <a:rPr lang="en-US" sz="1600" b="1" dirty="0"/>
              <a:t>How to start a Twitter Account</a:t>
            </a:r>
          </a:p>
          <a:p>
            <a:pPr lvl="1"/>
            <a:r>
              <a:rPr lang="en-US" sz="1200" b="1" dirty="0">
                <a:hlinkClick r:id="rId6"/>
              </a:rPr>
              <a:t>https://youtu.be/w_QfszTktso</a:t>
            </a:r>
            <a:r>
              <a:rPr lang="en-US" sz="1200" b="1" dirty="0"/>
              <a:t> </a:t>
            </a:r>
            <a:br>
              <a:rPr lang="en-US" sz="1200" b="1" dirty="0"/>
            </a:br>
            <a:endParaRPr lang="en-US" sz="1200" b="1" dirty="0"/>
          </a:p>
          <a:p>
            <a:r>
              <a:rPr lang="en-US" sz="1600" b="1" dirty="0"/>
              <a:t>How to start a YouTube Channel</a:t>
            </a:r>
          </a:p>
          <a:p>
            <a:pPr lvl="1"/>
            <a:r>
              <a:rPr lang="en-US" sz="1200" b="1" dirty="0">
                <a:hlinkClick r:id="rId7"/>
              </a:rPr>
              <a:t>https://youtu.be/b38ef8n1p4U</a:t>
            </a:r>
            <a:r>
              <a:rPr lang="en-US" sz="1200" b="1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xmlns="" id="{7F26FA1F-B65E-ED42-AB9E-D2EE08CF19B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997" y="2146851"/>
            <a:ext cx="3945802" cy="22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96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Become a</a:t>
            </a:r>
            <a:br>
              <a:rPr lang="en-US" b="1" dirty="0"/>
            </a:br>
            <a:r>
              <a:rPr lang="en-US" b="1" dirty="0"/>
              <a:t>Social Media Expert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xmlns="" id="{C8EB9850-2150-7B4D-BEEA-ABA3BBE31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1850"/>
            <a:ext cx="9144000" cy="61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1B2F73-046A-5944-BCC0-D2D066CD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319" y="0"/>
            <a:ext cx="31646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141" y="274639"/>
            <a:ext cx="5103129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Platforms</a:t>
            </a:r>
            <a:br>
              <a:rPr lang="en-US" b="1" dirty="0"/>
            </a:br>
            <a:r>
              <a:rPr lang="en-US" b="1" dirty="0"/>
              <a:t>are Right For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2807AA-19DC-204C-BEAA-3CE988954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25" y="1845469"/>
            <a:ext cx="5473700" cy="458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B58852-C6CB-0049-9A53-D2211AC6C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69" y="1593255"/>
            <a:ext cx="5026011" cy="48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8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9924D-EF1E-9041-B1BD-D63BFC18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5077447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5B33"/>
                </a:solidFill>
              </a:rPr>
              <a:t>The What, where and why</a:t>
            </a:r>
            <a:r>
              <a:rPr lang="en-US" sz="900" dirty="0">
                <a:solidFill>
                  <a:srgbClr val="215B33"/>
                </a:solidFill>
              </a:rPr>
              <a:t/>
            </a:r>
            <a:br>
              <a:rPr lang="en-US" sz="900" dirty="0">
                <a:solidFill>
                  <a:srgbClr val="215B33"/>
                </a:solidFill>
              </a:rPr>
            </a:br>
            <a:r>
              <a:rPr lang="en-US" sz="900" dirty="0">
                <a:solidFill>
                  <a:srgbClr val="215B33"/>
                </a:solidFill>
              </a:rPr>
              <a:t/>
            </a:r>
            <a:br>
              <a:rPr lang="en-US" sz="900" dirty="0">
                <a:solidFill>
                  <a:srgbClr val="215B33"/>
                </a:solidFill>
              </a:rPr>
            </a:br>
            <a:r>
              <a:rPr lang="en-US" sz="2200" dirty="0">
                <a:solidFill>
                  <a:srgbClr val="215B33"/>
                </a:solidFill>
              </a:rPr>
              <a:t>Of Social Media Posts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29EFAA-0E5E-3B4E-B3C5-6C8B1510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09E6BBC-242C-244D-9555-864175C91DF0}"/>
              </a:ext>
            </a:extLst>
          </p:cNvPr>
          <p:cNvCxnSpPr>
            <a:cxnSpLocks/>
          </p:cNvCxnSpPr>
          <p:nvPr/>
        </p:nvCxnSpPr>
        <p:spPr>
          <a:xfrm>
            <a:off x="818460" y="5758484"/>
            <a:ext cx="3780113" cy="0"/>
          </a:xfrm>
          <a:prstGeom prst="line">
            <a:avLst/>
          </a:prstGeom>
          <a:ln w="34925">
            <a:solidFill>
              <a:srgbClr val="E0AA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young-lady-watermelon-shutterst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615" y="206931"/>
            <a:ext cx="7267271" cy="48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5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39F09-CDB8-F84F-893C-662356B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ED6324-3BBB-A44A-9C22-F0CB7EB1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70881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Social Media should be just that; </a:t>
            </a:r>
            <a:r>
              <a:rPr lang="en-US" sz="1600" i="1" dirty="0"/>
              <a:t>social. </a:t>
            </a:r>
          </a:p>
          <a:p>
            <a:pPr marL="0" indent="0">
              <a:buNone/>
            </a:pPr>
            <a:r>
              <a:rPr lang="en-US" sz="1600" dirty="0"/>
              <a:t>Posts should demonstrate that you know and care about your audience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POST TYPES</a:t>
            </a:r>
          </a:p>
          <a:p>
            <a:pPr marL="0" indent="0">
              <a:buNone/>
            </a:pPr>
            <a:r>
              <a:rPr lang="en-US" sz="1600" b="1" dirty="0"/>
              <a:t>User Generated Content (UGC)</a:t>
            </a:r>
          </a:p>
          <a:p>
            <a:pPr marL="0" indent="0">
              <a:buNone/>
            </a:pPr>
            <a:r>
              <a:rPr lang="en-US" sz="1600" dirty="0"/>
              <a:t>This is any </a:t>
            </a:r>
            <a:r>
              <a:rPr lang="en-US" sz="1600" i="1" dirty="0"/>
              <a:t>content</a:t>
            </a:r>
            <a:r>
              <a:rPr lang="en-US" sz="1600" dirty="0"/>
              <a:t>—text, videos, images, reviews, etc.—</a:t>
            </a:r>
            <a:r>
              <a:rPr lang="en-US" sz="1600" i="1" dirty="0"/>
              <a:t>created</a:t>
            </a:r>
            <a:r>
              <a:rPr lang="en-US" sz="1600" dirty="0"/>
              <a:t> by people, rather than brands. We will often share UGC on our own social media accounts, mainly </a:t>
            </a:r>
            <a:r>
              <a:rPr lang="en-US" sz="1600" dirty="0" err="1"/>
              <a:t>Instagram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endParaRPr lang="en-US" sz="1600" b="1" dirty="0">
              <a:cs typeface="Calibri Light"/>
            </a:endParaRPr>
          </a:p>
          <a:p>
            <a:pPr marL="0" indent="0">
              <a:buNone/>
            </a:pPr>
            <a:r>
              <a:rPr lang="en-US" sz="1600" dirty="0">
                <a:latin typeface="Calibri Light"/>
                <a:cs typeface="Calibri Light"/>
              </a:rPr>
              <a:t>These are opportunities to show appreciation and build credibility.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CA8912-67F0-1143-811B-154E3E8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Screen Shot 2019-05-13 at 10.40.25 AM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429" y="3753919"/>
            <a:ext cx="4093212" cy="2737241"/>
          </a:xfrm>
          <a:prstGeom prst="rect">
            <a:avLst/>
          </a:prstGeom>
        </p:spPr>
      </p:pic>
      <p:pic>
        <p:nvPicPr>
          <p:cNvPr id="7" name="Picture 6" descr="Screen Shot 2019-05-13 at 10.42.26 AM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428" y="1417639"/>
            <a:ext cx="4462257" cy="192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45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55256E"/>
      </a:dk1>
      <a:lt1>
        <a:sysClr val="window" lastClr="FFFFFF"/>
      </a:lt1>
      <a:dk2>
        <a:srgbClr val="1374AE"/>
      </a:dk2>
      <a:lt2>
        <a:srgbClr val="EEECE1"/>
      </a:lt2>
      <a:accent1>
        <a:srgbClr val="44A436"/>
      </a:accent1>
      <a:accent2>
        <a:srgbClr val="F3B329"/>
      </a:accent2>
      <a:accent3>
        <a:srgbClr val="9BBB59"/>
      </a:accent3>
      <a:accent4>
        <a:srgbClr val="D63F20"/>
      </a:accent4>
      <a:accent5>
        <a:srgbClr val="4BACC6"/>
      </a:accent5>
      <a:accent6>
        <a:srgbClr val="CDE7D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26447</TotalTime>
  <Words>1112</Words>
  <Application>Microsoft Macintosh PowerPoint</Application>
  <PresentationFormat>On-screen Show (4:3)</PresentationFormat>
  <Paragraphs>238</Paragraphs>
  <Slides>27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Introductions</vt:lpstr>
      <vt:lpstr>Overview</vt:lpstr>
      <vt:lpstr>Getting started  with social media</vt:lpstr>
      <vt:lpstr>Create Your Accounts</vt:lpstr>
      <vt:lpstr>Become a Social Media Expert</vt:lpstr>
      <vt:lpstr>What Platforms are Right For You?</vt:lpstr>
      <vt:lpstr>The What, where and why  Of Social Media Posts</vt:lpstr>
      <vt:lpstr>What</vt:lpstr>
      <vt:lpstr>Another way for UGC</vt:lpstr>
      <vt:lpstr>UGC Examples</vt:lpstr>
      <vt:lpstr>What</vt:lpstr>
      <vt:lpstr>What</vt:lpstr>
      <vt:lpstr>What</vt:lpstr>
      <vt:lpstr>Instagram Post Timing</vt:lpstr>
      <vt:lpstr>Facebook Post Timing</vt:lpstr>
      <vt:lpstr>Twitter Post Timing</vt:lpstr>
      <vt:lpstr>Why post this?</vt:lpstr>
      <vt:lpstr>Social media’s role  In marketing strategy</vt:lpstr>
      <vt:lpstr>PowerPoint Presentation</vt:lpstr>
      <vt:lpstr>Inbound Marketing</vt:lpstr>
      <vt:lpstr>Content Marketing</vt:lpstr>
      <vt:lpstr>Content Marketing</vt:lpstr>
      <vt:lpstr>Social Media Marketing</vt:lpstr>
      <vt:lpstr>Social Media Growth: 2018</vt:lpstr>
      <vt:lpstr>We Are Here To Help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Rothstein</dc:creator>
  <cp:lastModifiedBy>Courtney Morra</cp:lastModifiedBy>
  <cp:revision>885</cp:revision>
  <cp:lastPrinted>2017-09-06T20:37:05Z</cp:lastPrinted>
  <dcterms:created xsi:type="dcterms:W3CDTF">2017-03-08T18:53:31Z</dcterms:created>
  <dcterms:modified xsi:type="dcterms:W3CDTF">2019-05-24T16:02:42Z</dcterms:modified>
</cp:coreProperties>
</file>