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1" r:id="rId1"/>
    <p:sldMasterId id="2147483733" r:id="rId2"/>
    <p:sldMasterId id="2147483734" r:id="rId3"/>
  </p:sldMasterIdLst>
  <p:notesMasterIdLst>
    <p:notesMasterId r:id="rId54"/>
  </p:notesMasterIdLst>
  <p:sldIdLst>
    <p:sldId id="256" r:id="rId4"/>
    <p:sldId id="258" r:id="rId5"/>
    <p:sldId id="340" r:id="rId6"/>
    <p:sldId id="341" r:id="rId7"/>
    <p:sldId id="342" r:id="rId8"/>
    <p:sldId id="343" r:id="rId9"/>
    <p:sldId id="294" r:id="rId10"/>
    <p:sldId id="361" r:id="rId11"/>
    <p:sldId id="277" r:id="rId12"/>
    <p:sldId id="362" r:id="rId13"/>
    <p:sldId id="363" r:id="rId14"/>
    <p:sldId id="281" r:id="rId15"/>
    <p:sldId id="282" r:id="rId16"/>
    <p:sldId id="355" r:id="rId17"/>
    <p:sldId id="364" r:id="rId18"/>
    <p:sldId id="298" r:id="rId19"/>
    <p:sldId id="339" r:id="rId20"/>
    <p:sldId id="328" r:id="rId21"/>
    <p:sldId id="330" r:id="rId22"/>
    <p:sldId id="351" r:id="rId23"/>
    <p:sldId id="365" r:id="rId24"/>
    <p:sldId id="366" r:id="rId25"/>
    <p:sldId id="367" r:id="rId26"/>
    <p:sldId id="318" r:id="rId27"/>
    <p:sldId id="264" r:id="rId28"/>
    <p:sldId id="265" r:id="rId29"/>
    <p:sldId id="319" r:id="rId30"/>
    <p:sldId id="266" r:id="rId31"/>
    <p:sldId id="268" r:id="rId32"/>
    <p:sldId id="269" r:id="rId33"/>
    <p:sldId id="270" r:id="rId34"/>
    <p:sldId id="317" r:id="rId35"/>
    <p:sldId id="315" r:id="rId36"/>
    <p:sldId id="314" r:id="rId37"/>
    <p:sldId id="320" r:id="rId38"/>
    <p:sldId id="333" r:id="rId39"/>
    <p:sldId id="322" r:id="rId40"/>
    <p:sldId id="334" r:id="rId41"/>
    <p:sldId id="338" r:id="rId42"/>
    <p:sldId id="321" r:id="rId43"/>
    <p:sldId id="323" r:id="rId44"/>
    <p:sldId id="357" r:id="rId45"/>
    <p:sldId id="358" r:id="rId46"/>
    <p:sldId id="359" r:id="rId47"/>
    <p:sldId id="350" r:id="rId48"/>
    <p:sldId id="360" r:id="rId49"/>
    <p:sldId id="344" r:id="rId50"/>
    <p:sldId id="345" r:id="rId51"/>
    <p:sldId id="304" r:id="rId52"/>
    <p:sldId id="305" r:id="rId53"/>
  </p:sldIdLst>
  <p:sldSz cx="9144000" cy="5143500" type="screen16x9"/>
  <p:notesSz cx="6858000" cy="9144000"/>
  <p:embeddedFontLst>
    <p:embeddedFont>
      <p:font typeface="Lato" panose="020B0604020202020204" charset="0"/>
      <p:regular r:id="rId55"/>
      <p:bold r:id="rId56"/>
      <p:italic r:id="rId57"/>
      <p:boldItalic r:id="rId58"/>
    </p:embeddedFont>
    <p:embeddedFont>
      <p:font typeface="Century Schoolbook" panose="02040604050505020304" pitchFamily="18" charset="0"/>
      <p:regular r:id="rId59"/>
      <p:bold r:id="rId60"/>
      <p:italic r:id="rId61"/>
      <p:boldItalic r:id="rId62"/>
    </p:embeddedFont>
    <p:embeddedFont>
      <p:font typeface="Lato Regular" panose="020B0604020202020204" charset="0"/>
      <p:regular r:id="rId63"/>
      <p:bold r:id="rId64"/>
      <p:italic r:id="rId65"/>
      <p:boldItalic r:id="rId66"/>
    </p:embeddedFont>
    <p:embeddedFont>
      <p:font typeface="Lato Black" panose="020B0604020202020204" charset="0"/>
      <p:bold r:id="rId67"/>
      <p:italic r:id="rId68"/>
      <p:boldItalic r:id="rId69"/>
    </p:embeddedFont>
    <p:embeddedFont>
      <p:font typeface="Proxima Nova" panose="020B0604020202020204" charset="0"/>
      <p:regular r:id="rId70"/>
      <p:bold r:id="rId71"/>
      <p:italic r:id="rId72"/>
      <p:boldItalic r:id="rId73"/>
    </p:embeddedFont>
    <p:embeddedFont>
      <p:font typeface="Lato Light" panose="020F0302020204030203" charset="0"/>
      <p:regular r:id="rId74"/>
      <p:bold r:id="rId75"/>
      <p:italic r:id="rId76"/>
      <p:boldItalic r:id="rId77"/>
    </p:embeddedFont>
    <p:embeddedFont>
      <p:font typeface="Helvetica Neue" panose="020B0604020202020204" charset="0"/>
      <p:regular r:id="rId78"/>
      <p:bold r:id="rId79"/>
      <p:italic r:id="rId80"/>
      <p:boldItalic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02C5C9F-2ECB-1D44-9AAB-5AC87CDFBF78}">
          <p14:sldIdLst>
            <p14:sldId id="256"/>
            <p14:sldId id="258"/>
            <p14:sldId id="340"/>
            <p14:sldId id="341"/>
            <p14:sldId id="342"/>
            <p14:sldId id="343"/>
            <p14:sldId id="294"/>
            <p14:sldId id="361"/>
            <p14:sldId id="277"/>
            <p14:sldId id="362"/>
            <p14:sldId id="363"/>
            <p14:sldId id="281"/>
            <p14:sldId id="282"/>
            <p14:sldId id="355"/>
            <p14:sldId id="364"/>
            <p14:sldId id="298"/>
            <p14:sldId id="339"/>
            <p14:sldId id="328"/>
            <p14:sldId id="330"/>
            <p14:sldId id="351"/>
            <p14:sldId id="365"/>
            <p14:sldId id="366"/>
            <p14:sldId id="367"/>
          </p14:sldIdLst>
        </p14:section>
        <p14:section name="Section 1: What is NPP" id="{6AC222F5-B489-344B-9FA4-F18F08B6D845}">
          <p14:sldIdLst>
            <p14:sldId id="318"/>
            <p14:sldId id="264"/>
            <p14:sldId id="265"/>
            <p14:sldId id="319"/>
            <p14:sldId id="266"/>
            <p14:sldId id="268"/>
            <p14:sldId id="269"/>
            <p14:sldId id="270"/>
          </p14:sldIdLst>
        </p14:section>
        <p14:section name="Section 2: What's happening in CA now" id="{27F8C204-F1FD-1B49-A163-C9E2069647D1}">
          <p14:sldIdLst>
            <p14:sldId id="317"/>
            <p14:sldId id="315"/>
            <p14:sldId id="314"/>
            <p14:sldId id="320"/>
            <p14:sldId id="333"/>
            <p14:sldId id="322"/>
            <p14:sldId id="334"/>
            <p14:sldId id="338"/>
          </p14:sldIdLst>
        </p14:section>
        <p14:section name="Section 3: How to get involved" id="{B962C191-748B-FD4B-8385-BF07F5EF7078}">
          <p14:sldIdLst>
            <p14:sldId id="321"/>
            <p14:sldId id="323"/>
            <p14:sldId id="357"/>
            <p14:sldId id="358"/>
            <p14:sldId id="359"/>
            <p14:sldId id="350"/>
            <p14:sldId id="360"/>
            <p14:sldId id="344"/>
            <p14:sldId id="345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rie Adair" initials="CA" lastIdx="7" clrIdx="0"/>
  <p:cmAuthor id="2" name="Adrienne Markworth" initials="AM" lastIdx="3" clrIdx="1">
    <p:extLst>
      <p:ext uri="{19B8F6BF-5375-455C-9EA6-DF929625EA0E}">
        <p15:presenceInfo xmlns:p15="http://schemas.microsoft.com/office/powerpoint/2012/main" userId="427a0531133e25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/>
    <p:restoredTop sz="94650"/>
  </p:normalViewPr>
  <p:slideViewPr>
    <p:cSldViewPr snapToGrid="0">
      <p:cViewPr varScale="1">
        <p:scale>
          <a:sx n="114" d="100"/>
          <a:sy n="114" d="100"/>
        </p:scale>
        <p:origin x="1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84" Type="http://schemas.openxmlformats.org/officeDocument/2006/relationships/font" Target="fonts/font30.fntdata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font" Target="fonts/font29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2T10:11:26.540" idx="3">
    <p:pos x="10" y="10"/>
    <p:text>Do you want LP intro slides?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2T12:05:53.975" idx="7">
    <p:pos x="10" y="10"/>
    <p:text>Dont have the 5 FSD pantries in the slides anywhere.  I would verbally mention them on this slides.  Think the slide is too busy to add, but we can if you prefer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21D8C-D303-974C-BEB4-EBDF1CA370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83D718-A900-F543-B902-F140553DA75C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dirty="0"/>
            <a:t>Getting Started</a:t>
          </a:r>
        </a:p>
      </dgm:t>
    </dgm:pt>
    <dgm:pt modelId="{3511DD16-C98D-7A45-B6AA-E0E2F442A1F7}" type="parTrans" cxnId="{0B13D664-E5AE-E44F-977A-C7BEFA3FA2DB}">
      <dgm:prSet/>
      <dgm:spPr/>
      <dgm:t>
        <a:bodyPr/>
        <a:lstStyle/>
        <a:p>
          <a:endParaRPr lang="en-US"/>
        </a:p>
      </dgm:t>
    </dgm:pt>
    <dgm:pt modelId="{630BE944-2989-984B-8FBC-8C5AD5B81DBC}" type="sibTrans" cxnId="{0B13D664-E5AE-E44F-977A-C7BEFA3FA2DB}">
      <dgm:prSet/>
      <dgm:spPr/>
      <dgm:t>
        <a:bodyPr/>
        <a:lstStyle/>
        <a:p>
          <a:endParaRPr lang="en-US"/>
        </a:p>
      </dgm:t>
    </dgm:pt>
    <dgm:pt modelId="{2D32F868-5BF3-7D42-BDB3-510825AC4494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Healthy Food Pantry Assessment</a:t>
          </a:r>
        </a:p>
      </dgm:t>
    </dgm:pt>
    <dgm:pt modelId="{6177D4B9-A03A-6742-869B-3E52578015BC}" type="parTrans" cxnId="{B880F204-127D-8247-9620-C994754B81A5}">
      <dgm:prSet/>
      <dgm:spPr/>
      <dgm:t>
        <a:bodyPr/>
        <a:lstStyle/>
        <a:p>
          <a:endParaRPr lang="en-US"/>
        </a:p>
      </dgm:t>
    </dgm:pt>
    <dgm:pt modelId="{3FC0063C-E86B-3044-B21C-63E82F0D3C47}" type="sibTrans" cxnId="{B880F204-127D-8247-9620-C994754B81A5}">
      <dgm:prSet/>
      <dgm:spPr/>
      <dgm:t>
        <a:bodyPr/>
        <a:lstStyle/>
        <a:p>
          <a:endParaRPr lang="en-US"/>
        </a:p>
      </dgm:t>
    </dgm:pt>
    <dgm:pt modelId="{903B848D-1A05-9146-9582-DF38BC53F034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dirty="0"/>
            <a:t>Implementation</a:t>
          </a:r>
        </a:p>
      </dgm:t>
    </dgm:pt>
    <dgm:pt modelId="{D55DEA58-9BFE-1D44-A42F-4170946D33D6}" type="parTrans" cxnId="{28BE056E-A91D-2C41-85B2-1F7A9A428496}">
      <dgm:prSet/>
      <dgm:spPr/>
      <dgm:t>
        <a:bodyPr/>
        <a:lstStyle/>
        <a:p>
          <a:endParaRPr lang="en-US"/>
        </a:p>
      </dgm:t>
    </dgm:pt>
    <dgm:pt modelId="{8487E697-ECFD-1142-AD59-EB28405AE1D9}" type="sibTrans" cxnId="{28BE056E-A91D-2C41-85B2-1F7A9A428496}">
      <dgm:prSet/>
      <dgm:spPr/>
      <dgm:t>
        <a:bodyPr/>
        <a:lstStyle/>
        <a:p>
          <a:endParaRPr lang="en-US"/>
        </a:p>
      </dgm:t>
    </dgm:pt>
    <dgm:pt modelId="{6AFFBAE4-FDBC-DC4E-9909-C1BA3BFBB503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Cultural &amp; Dietary Tip Sheets</a:t>
          </a:r>
        </a:p>
      </dgm:t>
    </dgm:pt>
    <dgm:pt modelId="{D16E03C1-73C7-724E-8EE3-F3A322887A8C}" type="parTrans" cxnId="{2A079BE2-9C34-6842-A644-31F7A3F58D11}">
      <dgm:prSet/>
      <dgm:spPr/>
      <dgm:t>
        <a:bodyPr/>
        <a:lstStyle/>
        <a:p>
          <a:endParaRPr lang="en-US"/>
        </a:p>
      </dgm:t>
    </dgm:pt>
    <dgm:pt modelId="{89F47DD9-6E5B-9149-B2B9-95575BD001BB}" type="sibTrans" cxnId="{2A079BE2-9C34-6842-A644-31F7A3F58D11}">
      <dgm:prSet/>
      <dgm:spPr/>
      <dgm:t>
        <a:bodyPr/>
        <a:lstStyle/>
        <a:p>
          <a:endParaRPr lang="en-US"/>
        </a:p>
      </dgm:t>
    </dgm:pt>
    <dgm:pt modelId="{99EA76B4-4CA7-1645-AD21-66B5DCB211CC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 err="1"/>
            <a:t>EatFresh.org</a:t>
          </a:r>
          <a:r>
            <a:rPr lang="en-US" dirty="0"/>
            <a:t> toolkit</a:t>
          </a:r>
        </a:p>
      </dgm:t>
    </dgm:pt>
    <dgm:pt modelId="{B0DB9F42-3295-ED4D-B79F-2FB9C5DE7D95}" type="parTrans" cxnId="{44ADDD2E-FE9E-6342-B73F-309AE7B6581C}">
      <dgm:prSet/>
      <dgm:spPr/>
      <dgm:t>
        <a:bodyPr/>
        <a:lstStyle/>
        <a:p>
          <a:endParaRPr lang="en-US"/>
        </a:p>
      </dgm:t>
    </dgm:pt>
    <dgm:pt modelId="{815DE866-A22B-0D49-9C8F-08B61D248206}" type="sibTrans" cxnId="{44ADDD2E-FE9E-6342-B73F-309AE7B6581C}">
      <dgm:prSet/>
      <dgm:spPr/>
      <dgm:t>
        <a:bodyPr/>
        <a:lstStyle/>
        <a:p>
          <a:endParaRPr lang="en-US"/>
        </a:p>
      </dgm:t>
    </dgm:pt>
    <dgm:pt modelId="{9E00BD11-22E4-C74A-AA1C-1D3585BAAD86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dirty="0"/>
            <a:t>Signage</a:t>
          </a:r>
        </a:p>
      </dgm:t>
    </dgm:pt>
    <dgm:pt modelId="{949E1B57-CDCF-2045-BBF2-D90A480D8304}" type="parTrans" cxnId="{99A6D42B-AE8E-3644-B637-68CC8AF53D80}">
      <dgm:prSet/>
      <dgm:spPr/>
      <dgm:t>
        <a:bodyPr/>
        <a:lstStyle/>
        <a:p>
          <a:endParaRPr lang="en-US"/>
        </a:p>
      </dgm:t>
    </dgm:pt>
    <dgm:pt modelId="{79557757-CADB-1A43-BDE6-46BF87F426E9}" type="sibTrans" cxnId="{99A6D42B-AE8E-3644-B637-68CC8AF53D80}">
      <dgm:prSet/>
      <dgm:spPr/>
      <dgm:t>
        <a:bodyPr/>
        <a:lstStyle/>
        <a:p>
          <a:endParaRPr lang="en-US"/>
        </a:p>
      </dgm:t>
    </dgm:pt>
    <dgm:pt modelId="{FADDF4FD-03DF-3C4E-B6BE-76961EB29D6C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Nudges &amp; Recipe Bundling Resources</a:t>
          </a:r>
        </a:p>
      </dgm:t>
    </dgm:pt>
    <dgm:pt modelId="{1EB20FEA-D15A-3A46-8D27-F1A77DA87EA0}" type="parTrans" cxnId="{A7587E76-9E72-1847-A023-ECF4CA9200AA}">
      <dgm:prSet/>
      <dgm:spPr/>
      <dgm:t>
        <a:bodyPr/>
        <a:lstStyle/>
        <a:p>
          <a:endParaRPr lang="en-US"/>
        </a:p>
      </dgm:t>
    </dgm:pt>
    <dgm:pt modelId="{3CE4A7D2-94F2-1141-854F-7398B83C65A7}" type="sibTrans" cxnId="{A7587E76-9E72-1847-A023-ECF4CA9200AA}">
      <dgm:prSet/>
      <dgm:spPr/>
      <dgm:t>
        <a:bodyPr/>
        <a:lstStyle/>
        <a:p>
          <a:endParaRPr lang="en-US"/>
        </a:p>
      </dgm:t>
    </dgm:pt>
    <dgm:pt modelId="{C57CC0AD-0B0B-1841-BC21-51E842B1B240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Other Signage, Posters &amp; Tips</a:t>
          </a:r>
        </a:p>
      </dgm:t>
    </dgm:pt>
    <dgm:pt modelId="{DE76A06D-CF1A-8B44-B612-E18B486145D7}" type="parTrans" cxnId="{256F8E95-82B7-6246-9A92-0B0E2F12D2AE}">
      <dgm:prSet/>
      <dgm:spPr/>
      <dgm:t>
        <a:bodyPr/>
        <a:lstStyle/>
        <a:p>
          <a:endParaRPr lang="en-US"/>
        </a:p>
      </dgm:t>
    </dgm:pt>
    <dgm:pt modelId="{C1BDB7D9-B55F-9643-BF70-2F6B7980DF82}" type="sibTrans" cxnId="{256F8E95-82B7-6246-9A92-0B0E2F12D2AE}">
      <dgm:prSet/>
      <dgm:spPr/>
      <dgm:t>
        <a:bodyPr/>
        <a:lstStyle/>
        <a:p>
          <a:endParaRPr lang="en-US"/>
        </a:p>
      </dgm:t>
    </dgm:pt>
    <dgm:pt modelId="{5A296E75-85A8-ED43-913C-D5B75163644D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Surveys &amp; Client Feedback</a:t>
          </a:r>
        </a:p>
      </dgm:t>
    </dgm:pt>
    <dgm:pt modelId="{52CCDB2A-A63A-B641-BF00-150CFE21939A}" type="parTrans" cxnId="{F0775DED-70EE-2E45-8A78-805F834B132D}">
      <dgm:prSet/>
      <dgm:spPr/>
      <dgm:t>
        <a:bodyPr/>
        <a:lstStyle/>
        <a:p>
          <a:endParaRPr lang="en-US"/>
        </a:p>
      </dgm:t>
    </dgm:pt>
    <dgm:pt modelId="{A4FBE230-1470-3340-ADB6-3A71C91F4717}" type="sibTrans" cxnId="{F0775DED-70EE-2E45-8A78-805F834B132D}">
      <dgm:prSet/>
      <dgm:spPr/>
      <dgm:t>
        <a:bodyPr/>
        <a:lstStyle/>
        <a:p>
          <a:endParaRPr lang="en-US"/>
        </a:p>
      </dgm:t>
    </dgm:pt>
    <dgm:pt modelId="{9B800133-0C4B-0B4C-BE0D-A86359901449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Examples of Strategies</a:t>
          </a:r>
        </a:p>
      </dgm:t>
    </dgm:pt>
    <dgm:pt modelId="{A637D667-4F6E-2740-BBCA-726A10E31EB8}" type="parTrans" cxnId="{D6BCFAD0-8F2C-C645-B923-B54EC8199A1B}">
      <dgm:prSet/>
      <dgm:spPr/>
      <dgm:t>
        <a:bodyPr/>
        <a:lstStyle/>
        <a:p>
          <a:endParaRPr lang="en-US"/>
        </a:p>
      </dgm:t>
    </dgm:pt>
    <dgm:pt modelId="{468E2214-70B0-0E44-8159-72AE3D706DDD}" type="sibTrans" cxnId="{D6BCFAD0-8F2C-C645-B923-B54EC8199A1B}">
      <dgm:prSet/>
      <dgm:spPr/>
      <dgm:t>
        <a:bodyPr/>
        <a:lstStyle/>
        <a:p>
          <a:endParaRPr lang="en-US"/>
        </a:p>
      </dgm:t>
    </dgm:pt>
    <dgm:pt modelId="{4DD16529-167C-D347-B9E1-2D8ECD671DD7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Donor Communications</a:t>
          </a:r>
        </a:p>
      </dgm:t>
    </dgm:pt>
    <dgm:pt modelId="{26CE9254-A15C-4B4C-AC51-545DB8DFFE22}" type="parTrans" cxnId="{20BC80A7-BF43-854D-925B-0FD141F4B21D}">
      <dgm:prSet/>
      <dgm:spPr/>
      <dgm:t>
        <a:bodyPr/>
        <a:lstStyle/>
        <a:p>
          <a:endParaRPr lang="en-US"/>
        </a:p>
      </dgm:t>
    </dgm:pt>
    <dgm:pt modelId="{E8AC3000-5166-E94E-B262-203F0021DC7C}" type="sibTrans" cxnId="{20BC80A7-BF43-854D-925B-0FD141F4B21D}">
      <dgm:prSet/>
      <dgm:spPr/>
      <dgm:t>
        <a:bodyPr/>
        <a:lstStyle/>
        <a:p>
          <a:endParaRPr lang="en-US"/>
        </a:p>
      </dgm:t>
    </dgm:pt>
    <dgm:pt modelId="{373A97E9-C1A4-5540-BA14-2E36B3426FA5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Nutrition Ed Handouts</a:t>
          </a:r>
        </a:p>
      </dgm:t>
    </dgm:pt>
    <dgm:pt modelId="{FF7E963B-FC91-D94D-BF59-9087BA55679B}" type="parTrans" cxnId="{8B6A4251-5A22-4940-855F-8CDB6A071564}">
      <dgm:prSet/>
      <dgm:spPr/>
      <dgm:t>
        <a:bodyPr/>
        <a:lstStyle/>
        <a:p>
          <a:endParaRPr lang="en-US"/>
        </a:p>
      </dgm:t>
    </dgm:pt>
    <dgm:pt modelId="{456C387E-26EF-8D43-A6CF-3CA1A635A0AC}" type="sibTrans" cxnId="{8B6A4251-5A22-4940-855F-8CDB6A071564}">
      <dgm:prSet/>
      <dgm:spPr/>
      <dgm:t>
        <a:bodyPr/>
        <a:lstStyle/>
        <a:p>
          <a:endParaRPr lang="en-US"/>
        </a:p>
      </dgm:t>
    </dgm:pt>
    <dgm:pt modelId="{7AB0AAD3-B596-8C43-AF02-B7AF59930D01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05E63BA2-8015-3D42-A7BE-A6E36E794F26}" type="parTrans" cxnId="{81D4E595-D8B9-AC42-91E1-8C8CA384118E}">
      <dgm:prSet/>
      <dgm:spPr/>
    </dgm:pt>
    <dgm:pt modelId="{5759A64B-FFE1-B84E-8579-E38D59AEA206}" type="sibTrans" cxnId="{81D4E595-D8B9-AC42-91E1-8C8CA384118E}">
      <dgm:prSet/>
      <dgm:spPr/>
    </dgm:pt>
    <dgm:pt modelId="{964DCCD1-9ABE-8A4C-B70D-CEE58FF8DA63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369959CF-4B2C-244F-A583-74223897F6BB}" type="parTrans" cxnId="{5FEACFFE-D551-E642-B5B0-BDF07FEA3775}">
      <dgm:prSet/>
      <dgm:spPr/>
    </dgm:pt>
    <dgm:pt modelId="{AD3FF627-9182-5B4D-A5C1-7609A890F986}" type="sibTrans" cxnId="{5FEACFFE-D551-E642-B5B0-BDF07FEA3775}">
      <dgm:prSet/>
      <dgm:spPr/>
    </dgm:pt>
    <dgm:pt modelId="{DE1DF729-C27F-A74D-B963-9D78DFA3F064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3A14C6BC-2D21-EA46-B624-0EDDAF0C9801}" type="parTrans" cxnId="{C56BEAD7-FE8E-9D4D-AC6A-B44CF77B949F}">
      <dgm:prSet/>
      <dgm:spPr/>
    </dgm:pt>
    <dgm:pt modelId="{69CF6B2F-31A8-4941-849D-7F8C86F56EB8}" type="sibTrans" cxnId="{C56BEAD7-FE8E-9D4D-AC6A-B44CF77B949F}">
      <dgm:prSet/>
      <dgm:spPr/>
    </dgm:pt>
    <dgm:pt modelId="{34F78B7F-10EE-A64F-8BA6-04FBAF47048A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BB949D4B-F337-264A-BFF8-1C3CAE8D03CF}" type="parTrans" cxnId="{F7210510-1D6D-3943-AA94-308F94D8B105}">
      <dgm:prSet/>
      <dgm:spPr/>
    </dgm:pt>
    <dgm:pt modelId="{C1DF5369-81FE-3A40-AAB7-03A8B62726D6}" type="sibTrans" cxnId="{F7210510-1D6D-3943-AA94-308F94D8B105}">
      <dgm:prSet/>
      <dgm:spPr/>
    </dgm:pt>
    <dgm:pt modelId="{0A79AE91-478B-3442-889F-1FB7A7E74265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56EA8DEA-4F0E-4740-B3AA-A26D9AF6EF0A}" type="parTrans" cxnId="{79751D85-3218-6840-875F-02D1CF2D50C6}">
      <dgm:prSet/>
      <dgm:spPr/>
    </dgm:pt>
    <dgm:pt modelId="{83AAFF6F-1077-9345-9E42-B62996A45ABF}" type="sibTrans" cxnId="{79751D85-3218-6840-875F-02D1CF2D50C6}">
      <dgm:prSet/>
      <dgm:spPr/>
    </dgm:pt>
    <dgm:pt modelId="{CAFDC42A-E446-9A46-B434-4BE5B76CD2A0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953B4A21-236A-A046-B82F-A37191985EED}" type="parTrans" cxnId="{A3714A60-AB8A-0C49-ADC2-0951F93CD37D}">
      <dgm:prSet/>
      <dgm:spPr/>
    </dgm:pt>
    <dgm:pt modelId="{D629AB7C-469F-C248-8AD7-E36FCE75AEC5}" type="sibTrans" cxnId="{A3714A60-AB8A-0C49-ADC2-0951F93CD37D}">
      <dgm:prSet/>
      <dgm:spPr/>
    </dgm:pt>
    <dgm:pt modelId="{64BD80D1-6250-C143-B80C-72DA4AB2C6B1}" type="pres">
      <dgm:prSet presAssocID="{CDA21D8C-D303-974C-BEB4-EBDF1CA370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875CD3-6B6A-4D4D-9202-B0A1E17FB944}" type="pres">
      <dgm:prSet presAssocID="{6583D718-A900-F543-B902-F140553DA75C}" presName="composite" presStyleCnt="0"/>
      <dgm:spPr/>
    </dgm:pt>
    <dgm:pt modelId="{3444CB08-1143-904C-A5A1-4CB5A6148972}" type="pres">
      <dgm:prSet presAssocID="{6583D718-A900-F543-B902-F140553DA75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6F8C1-C93D-E94B-8F5A-BD58004E4A4D}" type="pres">
      <dgm:prSet presAssocID="{6583D718-A900-F543-B902-F140553DA75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B43E6-3421-DE49-8697-B7F733EDA673}" type="pres">
      <dgm:prSet presAssocID="{630BE944-2989-984B-8FBC-8C5AD5B81DBC}" presName="space" presStyleCnt="0"/>
      <dgm:spPr/>
    </dgm:pt>
    <dgm:pt modelId="{374D6BC6-95DE-1A4A-A06E-B644341058DF}" type="pres">
      <dgm:prSet presAssocID="{903B848D-1A05-9146-9582-DF38BC53F034}" presName="composite" presStyleCnt="0"/>
      <dgm:spPr/>
    </dgm:pt>
    <dgm:pt modelId="{0350C9D8-D3BB-274F-A88D-0E3B227F144B}" type="pres">
      <dgm:prSet presAssocID="{903B848D-1A05-9146-9582-DF38BC53F03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B4CBA-A409-1C47-A685-4B43514E7A1C}" type="pres">
      <dgm:prSet presAssocID="{903B848D-1A05-9146-9582-DF38BC53F03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6B852-5BDD-D346-802B-CC0B86C0065D}" type="pres">
      <dgm:prSet presAssocID="{8487E697-ECFD-1142-AD59-EB28405AE1D9}" presName="space" presStyleCnt="0"/>
      <dgm:spPr/>
    </dgm:pt>
    <dgm:pt modelId="{32F74480-00EF-C742-945A-B42BEB96B1C2}" type="pres">
      <dgm:prSet presAssocID="{9E00BD11-22E4-C74A-AA1C-1D3585BAAD86}" presName="composite" presStyleCnt="0"/>
      <dgm:spPr/>
    </dgm:pt>
    <dgm:pt modelId="{DB1F79ED-EB10-C841-AF2F-653E1DA2096B}" type="pres">
      <dgm:prSet presAssocID="{9E00BD11-22E4-C74A-AA1C-1D3585BAAD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81577-4FF3-AC45-BCA8-D8851A0F9B51}" type="pres">
      <dgm:prSet presAssocID="{9E00BD11-22E4-C74A-AA1C-1D3585BAAD8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185157-BE0D-4549-B68A-E5211B9F60FE}" type="presOf" srcId="{34F78B7F-10EE-A64F-8BA6-04FBAF47048A}" destId="{A29B4CBA-A409-1C47-A685-4B43514E7A1C}" srcOrd="0" destOrd="3" presId="urn:microsoft.com/office/officeart/2005/8/layout/hList1"/>
    <dgm:cxn modelId="{BAA99D9A-EF4B-3C40-9A36-29FCBFBD5ECA}" type="presOf" srcId="{DE1DF729-C27F-A74D-B963-9D78DFA3F064}" destId="{A29B4CBA-A409-1C47-A685-4B43514E7A1C}" srcOrd="0" destOrd="1" presId="urn:microsoft.com/office/officeart/2005/8/layout/hList1"/>
    <dgm:cxn modelId="{C56BEAD7-FE8E-9D4D-AC6A-B44CF77B949F}" srcId="{903B848D-1A05-9146-9582-DF38BC53F034}" destId="{DE1DF729-C27F-A74D-B963-9D78DFA3F064}" srcOrd="1" destOrd="0" parTransId="{3A14C6BC-2D21-EA46-B624-0EDDAF0C9801}" sibTransId="{69CF6B2F-31A8-4941-849D-7F8C86F56EB8}"/>
    <dgm:cxn modelId="{1DCFDE47-D42C-2D42-90DD-E83C5991C04D}" type="presOf" srcId="{2D32F868-5BF3-7D42-BDB3-510825AC4494}" destId="{CB76F8C1-C93D-E94B-8F5A-BD58004E4A4D}" srcOrd="0" destOrd="0" presId="urn:microsoft.com/office/officeart/2005/8/layout/hList1"/>
    <dgm:cxn modelId="{BCA04C02-6CAA-5946-8373-0DDF8780D7DF}" type="presOf" srcId="{903B848D-1A05-9146-9582-DF38BC53F034}" destId="{0350C9D8-D3BB-274F-A88D-0E3B227F144B}" srcOrd="0" destOrd="0" presId="urn:microsoft.com/office/officeart/2005/8/layout/hList1"/>
    <dgm:cxn modelId="{12D24334-2821-7A4C-934D-88D854D539FB}" type="presOf" srcId="{CAFDC42A-E446-9A46-B434-4BE5B76CD2A0}" destId="{82881577-4FF3-AC45-BCA8-D8851A0F9B51}" srcOrd="0" destOrd="1" presId="urn:microsoft.com/office/officeart/2005/8/layout/hList1"/>
    <dgm:cxn modelId="{44ADDD2E-FE9E-6342-B73F-309AE7B6581C}" srcId="{903B848D-1A05-9146-9582-DF38BC53F034}" destId="{99EA76B4-4CA7-1645-AD21-66B5DCB211CC}" srcOrd="2" destOrd="0" parTransId="{B0DB9F42-3295-ED4D-B79F-2FB9C5DE7D95}" sibTransId="{815DE866-A22B-0D49-9C8F-08B61D248206}"/>
    <dgm:cxn modelId="{87DFBB11-CA7B-9144-AB05-B1BEDC68CDDF}" type="presOf" srcId="{FADDF4FD-03DF-3C4E-B6BE-76961EB29D6C}" destId="{82881577-4FF3-AC45-BCA8-D8851A0F9B51}" srcOrd="0" destOrd="0" presId="urn:microsoft.com/office/officeart/2005/8/layout/hList1"/>
    <dgm:cxn modelId="{014036F0-E6B7-0448-B7C3-3C43BAA492D4}" type="presOf" srcId="{99EA76B4-4CA7-1645-AD21-66B5DCB211CC}" destId="{A29B4CBA-A409-1C47-A685-4B43514E7A1C}" srcOrd="0" destOrd="2" presId="urn:microsoft.com/office/officeart/2005/8/layout/hList1"/>
    <dgm:cxn modelId="{20BC80A7-BF43-854D-925B-0FD141F4B21D}" srcId="{903B848D-1A05-9146-9582-DF38BC53F034}" destId="{4DD16529-167C-D347-B9E1-2D8ECD671DD7}" srcOrd="4" destOrd="0" parTransId="{26CE9254-A15C-4B4C-AC51-545DB8DFFE22}" sibTransId="{E8AC3000-5166-E94E-B262-203F0021DC7C}"/>
    <dgm:cxn modelId="{A7587E76-9E72-1847-A023-ECF4CA9200AA}" srcId="{9E00BD11-22E4-C74A-AA1C-1D3585BAAD86}" destId="{FADDF4FD-03DF-3C4E-B6BE-76961EB29D6C}" srcOrd="0" destOrd="0" parTransId="{1EB20FEA-D15A-3A46-8D27-F1A77DA87EA0}" sibTransId="{3CE4A7D2-94F2-1141-854F-7398B83C65A7}"/>
    <dgm:cxn modelId="{A35F3119-DE5A-5845-B70A-825D0252C87A}" type="presOf" srcId="{6AFFBAE4-FDBC-DC4E-9909-C1BA3BFBB503}" destId="{A29B4CBA-A409-1C47-A685-4B43514E7A1C}" srcOrd="0" destOrd="0" presId="urn:microsoft.com/office/officeart/2005/8/layout/hList1"/>
    <dgm:cxn modelId="{BF2B7E20-5663-784B-AADB-ACD2BC701594}" type="presOf" srcId="{5A296E75-85A8-ED43-913C-D5B75163644D}" destId="{CB76F8C1-C93D-E94B-8F5A-BD58004E4A4D}" srcOrd="0" destOrd="2" presId="urn:microsoft.com/office/officeart/2005/8/layout/hList1"/>
    <dgm:cxn modelId="{7BAA20D3-FA98-6B44-BA87-CAD002507794}" type="presOf" srcId="{0A79AE91-478B-3442-889F-1FB7A7E74265}" destId="{A29B4CBA-A409-1C47-A685-4B43514E7A1C}" srcOrd="0" destOrd="5" presId="urn:microsoft.com/office/officeart/2005/8/layout/hList1"/>
    <dgm:cxn modelId="{F7210510-1D6D-3943-AA94-308F94D8B105}" srcId="{903B848D-1A05-9146-9582-DF38BC53F034}" destId="{34F78B7F-10EE-A64F-8BA6-04FBAF47048A}" srcOrd="3" destOrd="0" parTransId="{BB949D4B-F337-264A-BFF8-1C3CAE8D03CF}" sibTransId="{C1DF5369-81FE-3A40-AAB7-03A8B62726D6}"/>
    <dgm:cxn modelId="{648DF0F6-C390-6B42-A1D2-0D9CCAA0CD46}" type="presOf" srcId="{373A97E9-C1A4-5540-BA14-2E36B3426FA5}" destId="{A29B4CBA-A409-1C47-A685-4B43514E7A1C}" srcOrd="0" destOrd="6" presId="urn:microsoft.com/office/officeart/2005/8/layout/hList1"/>
    <dgm:cxn modelId="{927091D1-DCC9-8245-8A11-77B1CC43D535}" type="presOf" srcId="{964DCCD1-9ABE-8A4C-B70D-CEE58FF8DA63}" destId="{CB76F8C1-C93D-E94B-8F5A-BD58004E4A4D}" srcOrd="0" destOrd="3" presId="urn:microsoft.com/office/officeart/2005/8/layout/hList1"/>
    <dgm:cxn modelId="{05DEF371-AFEF-1D4B-95E2-EF6274CEFFD6}" type="presOf" srcId="{4DD16529-167C-D347-B9E1-2D8ECD671DD7}" destId="{A29B4CBA-A409-1C47-A685-4B43514E7A1C}" srcOrd="0" destOrd="4" presId="urn:microsoft.com/office/officeart/2005/8/layout/hList1"/>
    <dgm:cxn modelId="{5FEACFFE-D551-E642-B5B0-BDF07FEA3775}" srcId="{6583D718-A900-F543-B902-F140553DA75C}" destId="{964DCCD1-9ABE-8A4C-B70D-CEE58FF8DA63}" srcOrd="3" destOrd="0" parTransId="{369959CF-4B2C-244F-A583-74223897F6BB}" sibTransId="{AD3FF627-9182-5B4D-A5C1-7609A890F986}"/>
    <dgm:cxn modelId="{A3714A60-AB8A-0C49-ADC2-0951F93CD37D}" srcId="{9E00BD11-22E4-C74A-AA1C-1D3585BAAD86}" destId="{CAFDC42A-E446-9A46-B434-4BE5B76CD2A0}" srcOrd="1" destOrd="0" parTransId="{953B4A21-236A-A046-B82F-A37191985EED}" sibTransId="{D629AB7C-469F-C248-8AD7-E36FCE75AEC5}"/>
    <dgm:cxn modelId="{B880F204-127D-8247-9620-C994754B81A5}" srcId="{6583D718-A900-F543-B902-F140553DA75C}" destId="{2D32F868-5BF3-7D42-BDB3-510825AC4494}" srcOrd="0" destOrd="0" parTransId="{6177D4B9-A03A-6742-869B-3E52578015BC}" sibTransId="{3FC0063C-E86B-3044-B21C-63E82F0D3C47}"/>
    <dgm:cxn modelId="{0B13D664-E5AE-E44F-977A-C7BEFA3FA2DB}" srcId="{CDA21D8C-D303-974C-BEB4-EBDF1CA3708E}" destId="{6583D718-A900-F543-B902-F140553DA75C}" srcOrd="0" destOrd="0" parTransId="{3511DD16-C98D-7A45-B6AA-E0E2F442A1F7}" sibTransId="{630BE944-2989-984B-8FBC-8C5AD5B81DBC}"/>
    <dgm:cxn modelId="{F0775DED-70EE-2E45-8A78-805F834B132D}" srcId="{6583D718-A900-F543-B902-F140553DA75C}" destId="{5A296E75-85A8-ED43-913C-D5B75163644D}" srcOrd="2" destOrd="0" parTransId="{52CCDB2A-A63A-B641-BF00-150CFE21939A}" sibTransId="{A4FBE230-1470-3340-ADB6-3A71C91F4717}"/>
    <dgm:cxn modelId="{8B6A4251-5A22-4940-855F-8CDB6A071564}" srcId="{903B848D-1A05-9146-9582-DF38BC53F034}" destId="{373A97E9-C1A4-5540-BA14-2E36B3426FA5}" srcOrd="6" destOrd="0" parTransId="{FF7E963B-FC91-D94D-BF59-9087BA55679B}" sibTransId="{456C387E-26EF-8D43-A6CF-3CA1A635A0AC}"/>
    <dgm:cxn modelId="{E9C73544-3144-024F-8D2A-59F3F8597029}" type="presOf" srcId="{CDA21D8C-D303-974C-BEB4-EBDF1CA3708E}" destId="{64BD80D1-6250-C143-B80C-72DA4AB2C6B1}" srcOrd="0" destOrd="0" presId="urn:microsoft.com/office/officeart/2005/8/layout/hList1"/>
    <dgm:cxn modelId="{BB91504E-10CE-8343-960C-7AE1AC77F0D4}" type="presOf" srcId="{6583D718-A900-F543-B902-F140553DA75C}" destId="{3444CB08-1143-904C-A5A1-4CB5A6148972}" srcOrd="0" destOrd="0" presId="urn:microsoft.com/office/officeart/2005/8/layout/hList1"/>
    <dgm:cxn modelId="{2A079BE2-9C34-6842-A644-31F7A3F58D11}" srcId="{903B848D-1A05-9146-9582-DF38BC53F034}" destId="{6AFFBAE4-FDBC-DC4E-9909-C1BA3BFBB503}" srcOrd="0" destOrd="0" parTransId="{D16E03C1-73C7-724E-8EE3-F3A322887A8C}" sibTransId="{89F47DD9-6E5B-9149-B2B9-95575BD001BB}"/>
    <dgm:cxn modelId="{56A05B48-5771-0442-910A-9A5AE622750B}" type="presOf" srcId="{9B800133-0C4B-0B4C-BE0D-A86359901449}" destId="{CB76F8C1-C93D-E94B-8F5A-BD58004E4A4D}" srcOrd="0" destOrd="4" presId="urn:microsoft.com/office/officeart/2005/8/layout/hList1"/>
    <dgm:cxn modelId="{256F8E95-82B7-6246-9A92-0B0E2F12D2AE}" srcId="{9E00BD11-22E4-C74A-AA1C-1D3585BAAD86}" destId="{C57CC0AD-0B0B-1841-BC21-51E842B1B240}" srcOrd="2" destOrd="0" parTransId="{DE76A06D-CF1A-8B44-B612-E18B486145D7}" sibTransId="{C1BDB7D9-B55F-9643-BF70-2F6B7980DF82}"/>
    <dgm:cxn modelId="{9A1E79E0-D5A2-C04E-BB33-9C3A023B0166}" type="presOf" srcId="{9E00BD11-22E4-C74A-AA1C-1D3585BAAD86}" destId="{DB1F79ED-EB10-C841-AF2F-653E1DA2096B}" srcOrd="0" destOrd="0" presId="urn:microsoft.com/office/officeart/2005/8/layout/hList1"/>
    <dgm:cxn modelId="{28BE056E-A91D-2C41-85B2-1F7A9A428496}" srcId="{CDA21D8C-D303-974C-BEB4-EBDF1CA3708E}" destId="{903B848D-1A05-9146-9582-DF38BC53F034}" srcOrd="1" destOrd="0" parTransId="{D55DEA58-9BFE-1D44-A42F-4170946D33D6}" sibTransId="{8487E697-ECFD-1142-AD59-EB28405AE1D9}"/>
    <dgm:cxn modelId="{10E7E14C-C3B7-5244-926B-69E5020E44E5}" type="presOf" srcId="{C57CC0AD-0B0B-1841-BC21-51E842B1B240}" destId="{82881577-4FF3-AC45-BCA8-D8851A0F9B51}" srcOrd="0" destOrd="2" presId="urn:microsoft.com/office/officeart/2005/8/layout/hList1"/>
    <dgm:cxn modelId="{79751D85-3218-6840-875F-02D1CF2D50C6}" srcId="{903B848D-1A05-9146-9582-DF38BC53F034}" destId="{0A79AE91-478B-3442-889F-1FB7A7E74265}" srcOrd="5" destOrd="0" parTransId="{56EA8DEA-4F0E-4740-B3AA-A26D9AF6EF0A}" sibTransId="{83AAFF6F-1077-9345-9E42-B62996A45ABF}"/>
    <dgm:cxn modelId="{81D4E595-D8B9-AC42-91E1-8C8CA384118E}" srcId="{6583D718-A900-F543-B902-F140553DA75C}" destId="{7AB0AAD3-B596-8C43-AF02-B7AF59930D01}" srcOrd="1" destOrd="0" parTransId="{05E63BA2-8015-3D42-A7BE-A6E36E794F26}" sibTransId="{5759A64B-FFE1-B84E-8579-E38D59AEA206}"/>
    <dgm:cxn modelId="{01BB1E69-E11D-4B4B-B023-D620A2088FBF}" type="presOf" srcId="{7AB0AAD3-B596-8C43-AF02-B7AF59930D01}" destId="{CB76F8C1-C93D-E94B-8F5A-BD58004E4A4D}" srcOrd="0" destOrd="1" presId="urn:microsoft.com/office/officeart/2005/8/layout/hList1"/>
    <dgm:cxn modelId="{D6BCFAD0-8F2C-C645-B923-B54EC8199A1B}" srcId="{6583D718-A900-F543-B902-F140553DA75C}" destId="{9B800133-0C4B-0B4C-BE0D-A86359901449}" srcOrd="4" destOrd="0" parTransId="{A637D667-4F6E-2740-BBCA-726A10E31EB8}" sibTransId="{468E2214-70B0-0E44-8159-72AE3D706DDD}"/>
    <dgm:cxn modelId="{99A6D42B-AE8E-3644-B637-68CC8AF53D80}" srcId="{CDA21D8C-D303-974C-BEB4-EBDF1CA3708E}" destId="{9E00BD11-22E4-C74A-AA1C-1D3585BAAD86}" srcOrd="2" destOrd="0" parTransId="{949E1B57-CDCF-2045-BBF2-D90A480D8304}" sibTransId="{79557757-CADB-1A43-BDE6-46BF87F426E9}"/>
    <dgm:cxn modelId="{E3C69C50-88E2-324E-8AD2-321EAAB7D714}" type="presParOf" srcId="{64BD80D1-6250-C143-B80C-72DA4AB2C6B1}" destId="{9E875CD3-6B6A-4D4D-9202-B0A1E17FB944}" srcOrd="0" destOrd="0" presId="urn:microsoft.com/office/officeart/2005/8/layout/hList1"/>
    <dgm:cxn modelId="{5710E8E2-1F7F-A448-92AE-27F9F2872249}" type="presParOf" srcId="{9E875CD3-6B6A-4D4D-9202-B0A1E17FB944}" destId="{3444CB08-1143-904C-A5A1-4CB5A6148972}" srcOrd="0" destOrd="0" presId="urn:microsoft.com/office/officeart/2005/8/layout/hList1"/>
    <dgm:cxn modelId="{8D03338F-A39A-EC45-B966-0ED03A856DB8}" type="presParOf" srcId="{9E875CD3-6B6A-4D4D-9202-B0A1E17FB944}" destId="{CB76F8C1-C93D-E94B-8F5A-BD58004E4A4D}" srcOrd="1" destOrd="0" presId="urn:microsoft.com/office/officeart/2005/8/layout/hList1"/>
    <dgm:cxn modelId="{68EF2264-DD65-6E45-B610-3B13F499CC0D}" type="presParOf" srcId="{64BD80D1-6250-C143-B80C-72DA4AB2C6B1}" destId="{421B43E6-3421-DE49-8697-B7F733EDA673}" srcOrd="1" destOrd="0" presId="urn:microsoft.com/office/officeart/2005/8/layout/hList1"/>
    <dgm:cxn modelId="{C5EDF6E1-4B87-9344-BC96-79F3E3D8D8D1}" type="presParOf" srcId="{64BD80D1-6250-C143-B80C-72DA4AB2C6B1}" destId="{374D6BC6-95DE-1A4A-A06E-B644341058DF}" srcOrd="2" destOrd="0" presId="urn:microsoft.com/office/officeart/2005/8/layout/hList1"/>
    <dgm:cxn modelId="{B13755A3-E787-154F-879E-FEA6147EFA97}" type="presParOf" srcId="{374D6BC6-95DE-1A4A-A06E-B644341058DF}" destId="{0350C9D8-D3BB-274F-A88D-0E3B227F144B}" srcOrd="0" destOrd="0" presId="urn:microsoft.com/office/officeart/2005/8/layout/hList1"/>
    <dgm:cxn modelId="{7A39ABC6-8C4A-BA4C-B181-320DB383E448}" type="presParOf" srcId="{374D6BC6-95DE-1A4A-A06E-B644341058DF}" destId="{A29B4CBA-A409-1C47-A685-4B43514E7A1C}" srcOrd="1" destOrd="0" presId="urn:microsoft.com/office/officeart/2005/8/layout/hList1"/>
    <dgm:cxn modelId="{0456F7FE-A009-D643-9784-A223622C9DAC}" type="presParOf" srcId="{64BD80D1-6250-C143-B80C-72DA4AB2C6B1}" destId="{38B6B852-5BDD-D346-802B-CC0B86C0065D}" srcOrd="3" destOrd="0" presId="urn:microsoft.com/office/officeart/2005/8/layout/hList1"/>
    <dgm:cxn modelId="{5F4AFBA6-0E3B-3F42-A5D0-C677218B0607}" type="presParOf" srcId="{64BD80D1-6250-C143-B80C-72DA4AB2C6B1}" destId="{32F74480-00EF-C742-945A-B42BEB96B1C2}" srcOrd="4" destOrd="0" presId="urn:microsoft.com/office/officeart/2005/8/layout/hList1"/>
    <dgm:cxn modelId="{EB16B440-3241-5B49-B540-8C26F36FF5BC}" type="presParOf" srcId="{32F74480-00EF-C742-945A-B42BEB96B1C2}" destId="{DB1F79ED-EB10-C841-AF2F-653E1DA2096B}" srcOrd="0" destOrd="0" presId="urn:microsoft.com/office/officeart/2005/8/layout/hList1"/>
    <dgm:cxn modelId="{382F40A0-D7E3-C54F-8E9E-D94A99AA9037}" type="presParOf" srcId="{32F74480-00EF-C742-945A-B42BEB96B1C2}" destId="{82881577-4FF3-AC45-BCA8-D8851A0F9B5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4CB08-1143-904C-A5A1-4CB5A6148972}">
      <dsp:nvSpPr>
        <dsp:cNvPr id="0" name=""/>
        <dsp:cNvSpPr/>
      </dsp:nvSpPr>
      <dsp:spPr>
        <a:xfrm>
          <a:off x="2571" y="120646"/>
          <a:ext cx="2507456" cy="547200"/>
        </a:xfrm>
        <a:prstGeom prst="rect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Getting Started</a:t>
          </a:r>
        </a:p>
      </dsp:txBody>
      <dsp:txXfrm>
        <a:off x="2571" y="120646"/>
        <a:ext cx="2507456" cy="547200"/>
      </dsp:txXfrm>
    </dsp:sp>
    <dsp:sp modelId="{CB76F8C1-C93D-E94B-8F5A-BD58004E4A4D}">
      <dsp:nvSpPr>
        <dsp:cNvPr id="0" name=""/>
        <dsp:cNvSpPr/>
      </dsp:nvSpPr>
      <dsp:spPr>
        <a:xfrm>
          <a:off x="2571" y="667846"/>
          <a:ext cx="2507456" cy="306410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Healthy Food Pantry Assessment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Surveys &amp; Client Feedback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Examples of Strategies</a:t>
          </a:r>
        </a:p>
      </dsp:txBody>
      <dsp:txXfrm>
        <a:off x="2571" y="667846"/>
        <a:ext cx="2507456" cy="3064106"/>
      </dsp:txXfrm>
    </dsp:sp>
    <dsp:sp modelId="{0350C9D8-D3BB-274F-A88D-0E3B227F144B}">
      <dsp:nvSpPr>
        <dsp:cNvPr id="0" name=""/>
        <dsp:cNvSpPr/>
      </dsp:nvSpPr>
      <dsp:spPr>
        <a:xfrm>
          <a:off x="2861071" y="120646"/>
          <a:ext cx="2507456" cy="547200"/>
        </a:xfrm>
        <a:prstGeom prst="rect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Implementation</a:t>
          </a:r>
        </a:p>
      </dsp:txBody>
      <dsp:txXfrm>
        <a:off x="2861071" y="120646"/>
        <a:ext cx="2507456" cy="547200"/>
      </dsp:txXfrm>
    </dsp:sp>
    <dsp:sp modelId="{A29B4CBA-A409-1C47-A685-4B43514E7A1C}">
      <dsp:nvSpPr>
        <dsp:cNvPr id="0" name=""/>
        <dsp:cNvSpPr/>
      </dsp:nvSpPr>
      <dsp:spPr>
        <a:xfrm>
          <a:off x="2861071" y="667846"/>
          <a:ext cx="2507456" cy="306410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Cultural &amp; Dietary Tip Sheets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/>
            <a:t>EatFresh.org</a:t>
          </a:r>
          <a:r>
            <a:rPr lang="en-US" sz="1900" kern="1200" dirty="0"/>
            <a:t> toolkit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Donor Communications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Nutrition Ed Handouts</a:t>
          </a:r>
        </a:p>
      </dsp:txBody>
      <dsp:txXfrm>
        <a:off x="2861071" y="667846"/>
        <a:ext cx="2507456" cy="3064106"/>
      </dsp:txXfrm>
    </dsp:sp>
    <dsp:sp modelId="{DB1F79ED-EB10-C841-AF2F-653E1DA2096B}">
      <dsp:nvSpPr>
        <dsp:cNvPr id="0" name=""/>
        <dsp:cNvSpPr/>
      </dsp:nvSpPr>
      <dsp:spPr>
        <a:xfrm>
          <a:off x="5719571" y="120646"/>
          <a:ext cx="2507456" cy="547200"/>
        </a:xfrm>
        <a:prstGeom prst="rect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Signage</a:t>
          </a:r>
        </a:p>
      </dsp:txBody>
      <dsp:txXfrm>
        <a:off x="5719571" y="120646"/>
        <a:ext cx="2507456" cy="547200"/>
      </dsp:txXfrm>
    </dsp:sp>
    <dsp:sp modelId="{82881577-4FF3-AC45-BCA8-D8851A0F9B51}">
      <dsp:nvSpPr>
        <dsp:cNvPr id="0" name=""/>
        <dsp:cNvSpPr/>
      </dsp:nvSpPr>
      <dsp:spPr>
        <a:xfrm>
          <a:off x="5719571" y="667846"/>
          <a:ext cx="2507456" cy="306410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Nudges &amp; Recipe Bundling Resources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Other Signage, Posters &amp; Tips</a:t>
          </a:r>
        </a:p>
      </dsp:txBody>
      <dsp:txXfrm>
        <a:off x="5719571" y="667846"/>
        <a:ext cx="2507456" cy="3064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556e2b4cec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g556e2b4cec_0_2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health and medicine only looks at the top 3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842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56e2b4cec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4" name="Google Shape;594;g556e2b4cec_0_2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whole discussion warranted, no time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28117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556e2b4ce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556e2b4cec_0_2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Feeling Loved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Protection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Safety seeking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Control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Result of neurochemical and metabolic pathways affected by trauma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binging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craving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hoarding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possible interpretations?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989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556e2b4ce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0" name="Google Shape;630;g556e2b4cec_0_3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Food itself can be a source of trauma or dysregulation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7796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556e2b4ce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556e2b4cec_0_2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Feeling Loved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Protection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Safety seeking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Control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81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Result of neurochemical and metabolic pathways affected by trauma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binging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craving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hoarding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possible interpretations?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99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56e2b4cec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2" name="Google Shape;642;g556e2b4cec_0_3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joy—motivator; program/initiative based</a:t>
            </a:r>
            <a:endParaRPr sz="2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15071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56e2b4cec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8" name="Google Shape;648;g556e2b4cec_0_3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uncovered these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9210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556e2b4cec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4" name="Google Shape;654;g556e2b4cec_0_3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2648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fa6239ee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4" name="Google Shape;524;g4fa6239eeb_1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NPP provides a process for implementing practical, client-centered strategies for a health-focused environment in all types of food distribution sites.  </a:t>
            </a:r>
            <a:endParaRPr/>
          </a:p>
        </p:txBody>
      </p:sp>
      <p:sp>
        <p:nvSpPr>
          <p:cNvPr id="525" name="Google Shape;525;g4fa6239eeb_1_11:notes"/>
          <p:cNvSpPr txBox="1">
            <a:spLocks noGrp="1"/>
          </p:cNvSpPr>
          <p:nvPr>
            <p:ph type="sldNum" idx="12"/>
          </p:nvPr>
        </p:nvSpPr>
        <p:spPr>
          <a:xfrm>
            <a:off x="3884259" y="8684790"/>
            <a:ext cx="2972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4fa6239eeb_1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4fa6239eeb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771cf67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g3e771cf677_2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The other thing I want to talk about when it comes to creating a food distribution center that supports the whole-person is to talk about how to incorporate trauma-informed principles in to our work with pantries. 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38849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fa6239eeb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g4fa6239eeb_1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r>
              <a:rPr lang="en-US"/>
              <a:t>The program addresses 6 focus areas at pantry sites.  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0" name="Google Shape;540;g4fa6239eeb_1_24:notes"/>
          <p:cNvSpPr txBox="1">
            <a:spLocks noGrp="1"/>
          </p:cNvSpPr>
          <p:nvPr>
            <p:ph type="sldNum" idx="12"/>
          </p:nvPr>
        </p:nvSpPr>
        <p:spPr>
          <a:xfrm>
            <a:off x="3884259" y="8684790"/>
            <a:ext cx="2972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4fa6239eeb_1_1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Average program completion is 6 months and comprises of 3 phases.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Pantries begin by completing the Healthy Food Pantry Assessment and collecting client input.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Then, a Work Plan is created documenting work in each focus area. </a:t>
            </a:r>
            <a:endParaRPr dirty="0"/>
          </a:p>
        </p:txBody>
      </p:sp>
      <p:sp>
        <p:nvSpPr>
          <p:cNvPr id="599" name="Google Shape;599;g4fa6239eeb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4fa6239eeb_1_2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4fa6239eeb_1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0403c1685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50403c168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C5BF-5FD3-8E40-A177-BF44AAEE7A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00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95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fa6239eeb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g4fa6239eeb_1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r>
              <a:rPr lang="en-US"/>
              <a:t>The program addresses 6 focus areas at pantry sites.  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0" name="Google Shape;540;g4fa6239eeb_1_24:notes"/>
          <p:cNvSpPr txBox="1">
            <a:spLocks noGrp="1"/>
          </p:cNvSpPr>
          <p:nvPr>
            <p:ph type="sldNum" idx="12"/>
          </p:nvPr>
        </p:nvSpPr>
        <p:spPr>
          <a:xfrm>
            <a:off x="3884259" y="8684790"/>
            <a:ext cx="2972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414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84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e816cc0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Google Shape;895;g3e816cc016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56e2b4ce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556e2b4c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6010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lang="en-US" sz="2200" b="0" i="0" u="none" strike="noStrike" cap="none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*********************************************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1" name="Google Shape;901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56e2b4c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7" name="Google Shape;427;g556e2b4cec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00" tIns="44350" rIns="88700" bIns="4435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943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e816cc016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Google Shape;434;g3e816cc01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74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e816cc01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3e816cc01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3" name="Google Shape;453;g3e816cc016_0_4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42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556e2b4cec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g556e2b4cec_0_2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98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56e2b4cec_0_2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0" name="Google Shape;550;g556e2b4cec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93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556e2b4cec_0_6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g556e2b4cec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525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3022500" cy="5143500"/>
          </a:xfrm>
          <a:prstGeom prst="rect">
            <a:avLst/>
          </a:prstGeom>
          <a:solidFill>
            <a:srgbClr val="8B0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020982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2443462" y="269168"/>
            <a:ext cx="6384900" cy="4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0" y="0"/>
            <a:ext cx="2156700" cy="5143500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Google Shape;57;p11"/>
          <p:cNvCxnSpPr/>
          <p:nvPr/>
        </p:nvCxnSpPr>
        <p:spPr>
          <a:xfrm rot="10800000">
            <a:off x="2140722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F7B3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131146" y="1966989"/>
            <a:ext cx="18498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2443462" y="4803347"/>
            <a:ext cx="6243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B345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36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A1E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2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0" y="0"/>
            <a:ext cx="4560900" cy="51435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" name="Google Shape;77;p15"/>
          <p:cNvCxnSpPr/>
          <p:nvPr/>
        </p:nvCxnSpPr>
        <p:spPr>
          <a:xfrm>
            <a:off x="4526643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76004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4421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>
            <a:spLocks noGrp="1"/>
          </p:cNvSpPr>
          <p:nvPr>
            <p:ph type="pic" idx="2"/>
          </p:nvPr>
        </p:nvSpPr>
        <p:spPr>
          <a:xfrm>
            <a:off x="4567686" y="0"/>
            <a:ext cx="4576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2_Custom Layout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0" y="0"/>
            <a:ext cx="4560900" cy="51435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" name="Google Shape;83;p16"/>
          <p:cNvCxnSpPr/>
          <p:nvPr/>
        </p:nvCxnSpPr>
        <p:spPr>
          <a:xfrm>
            <a:off x="4526643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4422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>
            <a:spLocks noGrp="1"/>
          </p:cNvSpPr>
          <p:nvPr>
            <p:ph type="pic" idx="2"/>
          </p:nvPr>
        </p:nvSpPr>
        <p:spPr>
          <a:xfrm>
            <a:off x="4567686" y="0"/>
            <a:ext cx="4576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(2 Col w/Photo Bg)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444499" y="0"/>
            <a:ext cx="3429000" cy="5143500"/>
          </a:xfrm>
          <a:prstGeom prst="rect">
            <a:avLst/>
          </a:prstGeom>
          <a:solidFill>
            <a:schemeClr val="lt1">
              <a:alpha val="7843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765629" y="970643"/>
            <a:ext cx="2754000" cy="4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Char char="➢"/>
              <a:defRPr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5250533" y="0"/>
            <a:ext cx="3429000" cy="5143500"/>
          </a:xfrm>
          <a:prstGeom prst="rect">
            <a:avLst/>
          </a:prstGeom>
          <a:solidFill>
            <a:schemeClr val="lt1">
              <a:alpha val="7843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3"/>
          </p:nvPr>
        </p:nvSpPr>
        <p:spPr>
          <a:xfrm>
            <a:off x="5571663" y="970643"/>
            <a:ext cx="2754000" cy="4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Char char="➢"/>
              <a:defRPr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8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A1E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800" b="0" i="0" u="none" strike="noStrike" cap="none">
                <a:solidFill>
                  <a:srgbClr val="F7B34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1E47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36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with Caption">
  <p:cSld name="2_Content with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13" y="0"/>
            <a:ext cx="3038100" cy="51435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0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575" rIns="91425" bIns="45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3575461" y="4803347"/>
            <a:ext cx="51114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 (Full Window Color Fill)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60048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36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1_Photo - Vertical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DA1E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112;p21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ED6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4744357" y="0"/>
            <a:ext cx="4399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21"/>
          <p:cNvSpPr>
            <a:spLocks noGrp="1"/>
          </p:cNvSpPr>
          <p:nvPr>
            <p:ph type="pic" idx="2"/>
          </p:nvPr>
        </p:nvSpPr>
        <p:spPr>
          <a:xfrm>
            <a:off x="0" y="0"/>
            <a:ext cx="4508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Full Screen Image and 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/>
          <p:nvPr/>
        </p:nvSpPr>
        <p:spPr>
          <a:xfrm>
            <a:off x="0" y="3602211"/>
            <a:ext cx="9156600" cy="10593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00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457200" y="3755659"/>
            <a:ext cx="82296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2443462" y="269168"/>
            <a:ext cx="6384900" cy="4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0" y="0"/>
            <a:ext cx="2156700" cy="51435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3"/>
          <p:cNvCxnSpPr/>
          <p:nvPr/>
        </p:nvCxnSpPr>
        <p:spPr>
          <a:xfrm rot="10800000">
            <a:off x="2140722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ED6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131146" y="1966989"/>
            <a:ext cx="18498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2443462" y="4803347"/>
            <a:ext cx="6243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with Caption" type="objTx">
  <p:cSld name="OBJECT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/>
          <p:nvPr/>
        </p:nvSpPr>
        <p:spPr>
          <a:xfrm>
            <a:off x="13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575" rIns="91425" bIns="45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3575461" y="4803347"/>
            <a:ext cx="51114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0"/>
          <p:cNvSpPr/>
          <p:nvPr/>
        </p:nvSpPr>
        <p:spPr>
          <a:xfrm>
            <a:off x="0" y="0"/>
            <a:ext cx="3022500" cy="5143500"/>
          </a:xfrm>
          <a:prstGeom prst="rect">
            <a:avLst/>
          </a:prstGeom>
          <a:solidFill>
            <a:srgbClr val="8B0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0"/>
          <p:cNvSpPr/>
          <p:nvPr/>
        </p:nvSpPr>
        <p:spPr>
          <a:xfrm>
            <a:off x="3020982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Photo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4"/>
          <p:cNvSpPr>
            <a:spLocks noGrp="1"/>
          </p:cNvSpPr>
          <p:nvPr>
            <p:ph type="pic" idx="2"/>
          </p:nvPr>
        </p:nvSpPr>
        <p:spPr>
          <a:xfrm>
            <a:off x="0" y="0"/>
            <a:ext cx="4547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0" name="Google Shape;280;p54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54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2" name="Google Shape;282;p54"/>
          <p:cNvSpPr txBox="1">
            <a:spLocks noGrp="1"/>
          </p:cNvSpPr>
          <p:nvPr>
            <p:ph type="title"/>
          </p:nvPr>
        </p:nvSpPr>
        <p:spPr>
          <a:xfrm>
            <a:off x="4626572" y="0"/>
            <a:ext cx="4517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54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, Carrot Header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5"/>
          <p:cNvSpPr txBox="1">
            <a:spLocks noGrp="1"/>
          </p:cNvSpPr>
          <p:nvPr>
            <p:ph type="body" idx="1"/>
          </p:nvPr>
        </p:nvSpPr>
        <p:spPr>
          <a:xfrm>
            <a:off x="448129" y="1018759"/>
            <a:ext cx="8229600" cy="3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6" name="Google Shape;286;p55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" name="Google Shape;287;p55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5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NPP">
  <p:cSld name="1_Title &amp; Bullets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71" y="104722"/>
            <a:ext cx="8397686" cy="74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6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2" name="Google Shape;292;p56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3" name="Google Shape;293;p56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NPP 1">
  <p:cSld name="1_Title &amp; Bullets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71" y="104722"/>
            <a:ext cx="8397686" cy="74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7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7" name="Google Shape;297;p57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8" name="Google Shape;298;p57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8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8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1" name="Google Shape;301;p58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8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3" name="Google Shape;303;p58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1E47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9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59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60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B345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60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60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60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1"/>
          <p:cNvSpPr txBox="1">
            <a:spLocks noGrp="1"/>
          </p:cNvSpPr>
          <p:nvPr>
            <p:ph type="body" idx="1"/>
          </p:nvPr>
        </p:nvSpPr>
        <p:spPr>
          <a:xfrm>
            <a:off x="2443462" y="269168"/>
            <a:ext cx="6384900" cy="4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61"/>
          <p:cNvSpPr/>
          <p:nvPr/>
        </p:nvSpPr>
        <p:spPr>
          <a:xfrm>
            <a:off x="0" y="0"/>
            <a:ext cx="2156700" cy="51435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p61"/>
          <p:cNvCxnSpPr/>
          <p:nvPr/>
        </p:nvCxnSpPr>
        <p:spPr>
          <a:xfrm rot="10800000">
            <a:off x="2140722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ED6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61"/>
          <p:cNvSpPr txBox="1">
            <a:spLocks noGrp="1"/>
          </p:cNvSpPr>
          <p:nvPr>
            <p:ph type="title"/>
          </p:nvPr>
        </p:nvSpPr>
        <p:spPr>
          <a:xfrm>
            <a:off x="131146" y="1966989"/>
            <a:ext cx="18498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61"/>
          <p:cNvSpPr txBox="1">
            <a:spLocks noGrp="1"/>
          </p:cNvSpPr>
          <p:nvPr>
            <p:ph type="sldNum" idx="12"/>
          </p:nvPr>
        </p:nvSpPr>
        <p:spPr>
          <a:xfrm>
            <a:off x="2443462" y="4803347"/>
            <a:ext cx="6243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1_Photo - Vertical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2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DA1E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320;p62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ED6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62"/>
          <p:cNvSpPr txBox="1">
            <a:spLocks noGrp="1"/>
          </p:cNvSpPr>
          <p:nvPr>
            <p:ph type="title"/>
          </p:nvPr>
        </p:nvSpPr>
        <p:spPr>
          <a:xfrm>
            <a:off x="4744357" y="0"/>
            <a:ext cx="4399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62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62"/>
          <p:cNvSpPr>
            <a:spLocks noGrp="1"/>
          </p:cNvSpPr>
          <p:nvPr>
            <p:ph type="pic" idx="2"/>
          </p:nvPr>
        </p:nvSpPr>
        <p:spPr>
          <a:xfrm>
            <a:off x="0" y="0"/>
            <a:ext cx="45084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(2 Col w/Photo Bg)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26" name="Google Shape;326;p63"/>
          <p:cNvSpPr/>
          <p:nvPr/>
        </p:nvSpPr>
        <p:spPr>
          <a:xfrm>
            <a:off x="444499" y="0"/>
            <a:ext cx="3429000" cy="51435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63"/>
          <p:cNvSpPr txBox="1">
            <a:spLocks noGrp="1"/>
          </p:cNvSpPr>
          <p:nvPr>
            <p:ph type="body" idx="1"/>
          </p:nvPr>
        </p:nvSpPr>
        <p:spPr>
          <a:xfrm>
            <a:off x="765629" y="970643"/>
            <a:ext cx="2754000" cy="4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Char char="➢"/>
              <a:defRPr sz="20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28" name="Google Shape;328;p63"/>
          <p:cNvSpPr/>
          <p:nvPr/>
        </p:nvSpPr>
        <p:spPr>
          <a:xfrm>
            <a:off x="5250533" y="0"/>
            <a:ext cx="3429000" cy="51435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3"/>
          <p:cNvSpPr txBox="1">
            <a:spLocks noGrp="1"/>
          </p:cNvSpPr>
          <p:nvPr>
            <p:ph type="body" idx="3"/>
          </p:nvPr>
        </p:nvSpPr>
        <p:spPr>
          <a:xfrm>
            <a:off x="5571663" y="970643"/>
            <a:ext cx="2754000" cy="4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Char char="➢"/>
              <a:defRPr sz="20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0" name="Google Shape;330;p63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3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2" name="Google Shape;332;p63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3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4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5" name="Google Shape;335;p64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DA1E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64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F7B34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7" name="Google Shape;337;p64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4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5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0" name="Google Shape;340;p65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DA1E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65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2" name="Google Shape;342;p65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2_Custom Layou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6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66"/>
          <p:cNvSpPr/>
          <p:nvPr/>
        </p:nvSpPr>
        <p:spPr>
          <a:xfrm>
            <a:off x="0" y="0"/>
            <a:ext cx="4560900" cy="51435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6" name="Google Shape;346;p66"/>
          <p:cNvCxnSpPr/>
          <p:nvPr/>
        </p:nvCxnSpPr>
        <p:spPr>
          <a:xfrm>
            <a:off x="4526643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76004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7" name="Google Shape;347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4421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66"/>
          <p:cNvSpPr>
            <a:spLocks noGrp="1"/>
          </p:cNvSpPr>
          <p:nvPr>
            <p:ph type="pic" idx="2"/>
          </p:nvPr>
        </p:nvSpPr>
        <p:spPr>
          <a:xfrm>
            <a:off x="4567686" y="0"/>
            <a:ext cx="4576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with Caption">
  <p:cSld name="2_Content with Caption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7"/>
          <p:cNvSpPr/>
          <p:nvPr/>
        </p:nvSpPr>
        <p:spPr>
          <a:xfrm>
            <a:off x="13" y="0"/>
            <a:ext cx="3038100" cy="51435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7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7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67"/>
          <p:cNvSpPr txBox="1">
            <a:spLocks noGrp="1"/>
          </p:cNvSpPr>
          <p:nvPr>
            <p:ph type="body" idx="1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575" rIns="91425" bIns="45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Arial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67"/>
          <p:cNvSpPr txBox="1">
            <a:spLocks noGrp="1"/>
          </p:cNvSpPr>
          <p:nvPr>
            <p:ph type="sldNum" idx="12"/>
          </p:nvPr>
        </p:nvSpPr>
        <p:spPr>
          <a:xfrm>
            <a:off x="3575461" y="4803347"/>
            <a:ext cx="51114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(Left Sidebar)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443462" y="269168"/>
            <a:ext cx="6384900" cy="4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4" name="Google Shape;24;p5"/>
          <p:cNvGrpSpPr/>
          <p:nvPr/>
        </p:nvGrpSpPr>
        <p:grpSpPr>
          <a:xfrm>
            <a:off x="0" y="0"/>
            <a:ext cx="2156698" cy="5143500"/>
            <a:chOff x="0" y="0"/>
            <a:chExt cx="2156698" cy="5143500"/>
          </a:xfrm>
        </p:grpSpPr>
        <p:sp>
          <p:nvSpPr>
            <p:cNvPr id="25" name="Google Shape;25;p5"/>
            <p:cNvSpPr/>
            <p:nvPr/>
          </p:nvSpPr>
          <p:spPr>
            <a:xfrm>
              <a:off x="0" y="0"/>
              <a:ext cx="2156698" cy="5143499"/>
            </a:xfrm>
            <a:prstGeom prst="rect">
              <a:avLst/>
            </a:prstGeom>
            <a:solidFill>
              <a:srgbClr val="760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" name="Google Shape;26;p5"/>
            <p:cNvCxnSpPr/>
            <p:nvPr/>
          </p:nvCxnSpPr>
          <p:spPr>
            <a:xfrm rot="10800000">
              <a:off x="2140722" y="1"/>
              <a:ext cx="0" cy="5143499"/>
            </a:xfrm>
            <a:prstGeom prst="straightConnector1">
              <a:avLst/>
            </a:prstGeom>
            <a:noFill/>
            <a:ln w="76200" cap="flat" cmpd="sng">
              <a:solidFill>
                <a:srgbClr val="DA1E4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31146" y="1966989"/>
            <a:ext cx="18498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2443462" y="4803347"/>
            <a:ext cx="6243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x">
  <p:cSld name="TITLE_AND_BOD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8"/>
          <p:cNvSpPr txBox="1">
            <a:spLocks noGrp="1"/>
          </p:cNvSpPr>
          <p:nvPr>
            <p:ph type="title"/>
          </p:nvPr>
        </p:nvSpPr>
        <p:spPr>
          <a:xfrm>
            <a:off x="457200" y="69057"/>
            <a:ext cx="82296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8"/>
          <p:cNvSpPr txBox="1">
            <a:spLocks noGrp="1"/>
          </p:cNvSpPr>
          <p:nvPr>
            <p:ph type="sldNum" idx="12"/>
          </p:nvPr>
        </p:nvSpPr>
        <p:spPr>
          <a:xfrm>
            <a:off x="6553200" y="4803219"/>
            <a:ext cx="21336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68"/>
          <p:cNvSpPr/>
          <p:nvPr/>
        </p:nvSpPr>
        <p:spPr>
          <a:xfrm>
            <a:off x="0" y="98389"/>
            <a:ext cx="9156600" cy="1059300"/>
          </a:xfrm>
          <a:prstGeom prst="rect">
            <a:avLst/>
          </a:prstGeom>
          <a:solidFill>
            <a:srgbClr val="68914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Photo and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 userDrawn="1">
            <p:ph type="pic" sz="quarter" idx="13"/>
          </p:nvPr>
        </p:nvSpPr>
        <p:spPr>
          <a:xfrm>
            <a:off x="0" y="0"/>
            <a:ext cx="4547195" cy="51435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8" name="Shape 38"/>
          <p:cNvSpPr/>
          <p:nvPr/>
        </p:nvSpPr>
        <p:spPr>
          <a:xfrm>
            <a:off x="4583216" y="0"/>
            <a:ext cx="4560784" cy="51435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1999" y="0"/>
            <a:ext cx="0" cy="5143500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41"/>
          <p:cNvSpPr txBox="1">
            <a:spLocks noGrp="1"/>
          </p:cNvSpPr>
          <p:nvPr userDrawn="1">
            <p:ph type="title"/>
          </p:nvPr>
        </p:nvSpPr>
        <p:spPr>
          <a:xfrm>
            <a:off x="4626572" y="0"/>
            <a:ext cx="451742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D6F23"/>
                </a:solidFill>
                <a:latin typeface="Lato Regular"/>
                <a:ea typeface="Century Schoolbook"/>
                <a:cs typeface="Lato Regular"/>
                <a:sym typeface="Century Schoolbook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2"/>
          <p:cNvSpPr txBox="1">
            <a:spLocks noGrp="1"/>
          </p:cNvSpPr>
          <p:nvPr userDrawn="1">
            <p:ph type="sldNum" idx="12"/>
          </p:nvPr>
        </p:nvSpPr>
        <p:spPr>
          <a:xfrm>
            <a:off x="453023" y="4803347"/>
            <a:ext cx="823377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tr-TR" dirty="0" err="1"/>
              <a:t>Leah’s</a:t>
            </a:r>
            <a:r>
              <a:rPr lang="tr-TR" dirty="0"/>
              <a:t> </a:t>
            </a:r>
            <a:r>
              <a:rPr lang="tr-TR" dirty="0" err="1"/>
              <a:t>Pantry</a:t>
            </a:r>
            <a:r>
              <a:rPr lang="tr-TR" dirty="0"/>
              <a:t> | </a:t>
            </a:r>
            <a:r>
              <a:rPr lang="tr-TR" dirty="0" err="1"/>
              <a:t>leahspantry.org</a:t>
            </a:r>
            <a:r>
              <a:rPr lang="tr-TR" dirty="0"/>
              <a:t>							</a:t>
            </a:r>
            <a:fld id="{00000000-1234-1234-1234-123412341234}" type="slidenum">
              <a:rPr lang="tr-TR" smtClean="0"/>
              <a:pPr algn="ctr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5660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9114-F831-E445-A1FD-3D14B03F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5E535-6B7A-DA48-A1DB-463E8B13B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B11C8-4817-084C-A47B-F04E5E0A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1A6F-A1AE-E147-A137-601376FCD0F9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B9B4F-F945-4548-97F2-18DC6399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BCDA-8C74-A043-A9A8-BFE12663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A1D1-9C68-C743-A350-A57947F57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8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94D1-C46B-AF42-ABA7-FD3623328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7ABC8-63C1-6F4F-98B8-D5EA92EE1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5F341-07B3-094C-87AF-1C74ADB7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1A6F-A1AE-E147-A137-601376FCD0F9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09B6-018A-9E4D-AB03-05D5F721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A6EB3-5C09-7541-9164-443086AB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A1D1-9C68-C743-A350-A57947F57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16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0"/>
          <p:cNvSpPr/>
          <p:nvPr/>
        </p:nvSpPr>
        <p:spPr>
          <a:xfrm>
            <a:off x="0" y="0"/>
            <a:ext cx="3022500" cy="5143500"/>
          </a:xfrm>
          <a:prstGeom prst="rect">
            <a:avLst/>
          </a:prstGeom>
          <a:solidFill>
            <a:srgbClr val="8B0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0"/>
          <p:cNvSpPr/>
          <p:nvPr/>
        </p:nvSpPr>
        <p:spPr>
          <a:xfrm>
            <a:off x="3020982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1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 (Full Window Color Fill)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60048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2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72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ED6F2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3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5" name="Google Shape;375;p73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3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7" name="Google Shape;377;p73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Photo and 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4"/>
          <p:cNvSpPr>
            <a:spLocks noGrp="1"/>
          </p:cNvSpPr>
          <p:nvPr>
            <p:ph type="pic" idx="2"/>
          </p:nvPr>
        </p:nvSpPr>
        <p:spPr>
          <a:xfrm>
            <a:off x="0" y="0"/>
            <a:ext cx="4547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0" name="Google Shape;380;p74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1" name="Google Shape;381;p74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2" name="Google Shape;382;p74"/>
          <p:cNvSpPr txBox="1">
            <a:spLocks noGrp="1"/>
          </p:cNvSpPr>
          <p:nvPr>
            <p:ph type="title"/>
          </p:nvPr>
        </p:nvSpPr>
        <p:spPr>
          <a:xfrm>
            <a:off x="4626572" y="0"/>
            <a:ext cx="4517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, Carrot Header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5"/>
          <p:cNvSpPr txBox="1">
            <a:spLocks noGrp="1"/>
          </p:cNvSpPr>
          <p:nvPr>
            <p:ph type="body" idx="1"/>
          </p:nvPr>
        </p:nvSpPr>
        <p:spPr>
          <a:xfrm>
            <a:off x="448129" y="1018759"/>
            <a:ext cx="8229600" cy="3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6" name="Google Shape;386;p75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7" name="Google Shape;387;p75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75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71" y="104722"/>
            <a:ext cx="8397686" cy="74354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76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2" name="Google Shape;392;p76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3" name="Google Shape;393;p76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2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7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6" name="Google Shape;396;p77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77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8" name="Google Shape;398;p77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1E47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8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p78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60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B345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79"/>
          <p:cNvSpPr/>
          <p:nvPr/>
        </p:nvSpPr>
        <p:spPr>
          <a:xfrm>
            <a:off x="1337369" y="2080042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79"/>
          <p:cNvSpPr txBox="1">
            <a:spLocks noGrp="1"/>
          </p:cNvSpPr>
          <p:nvPr>
            <p:ph type="title"/>
          </p:nvPr>
        </p:nvSpPr>
        <p:spPr>
          <a:xfrm>
            <a:off x="505517" y="1980793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60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0"/>
          <p:cNvSpPr txBox="1">
            <a:spLocks noGrp="1"/>
          </p:cNvSpPr>
          <p:nvPr>
            <p:ph type="body" idx="1"/>
          </p:nvPr>
        </p:nvSpPr>
        <p:spPr>
          <a:xfrm>
            <a:off x="2443462" y="269168"/>
            <a:ext cx="6384900" cy="4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9" name="Google Shape;409;p80"/>
          <p:cNvSpPr/>
          <p:nvPr/>
        </p:nvSpPr>
        <p:spPr>
          <a:xfrm>
            <a:off x="0" y="0"/>
            <a:ext cx="2156700" cy="51435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p80"/>
          <p:cNvCxnSpPr/>
          <p:nvPr/>
        </p:nvCxnSpPr>
        <p:spPr>
          <a:xfrm rot="10800000">
            <a:off x="2140722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ED6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1" name="Google Shape;411;p80"/>
          <p:cNvSpPr txBox="1">
            <a:spLocks noGrp="1"/>
          </p:cNvSpPr>
          <p:nvPr>
            <p:ph type="title"/>
          </p:nvPr>
        </p:nvSpPr>
        <p:spPr>
          <a:xfrm>
            <a:off x="131146" y="1966989"/>
            <a:ext cx="18498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2" name="Google Shape;412;p80"/>
          <p:cNvSpPr txBox="1">
            <a:spLocks noGrp="1"/>
          </p:cNvSpPr>
          <p:nvPr>
            <p:ph type="sldNum" idx="12"/>
          </p:nvPr>
        </p:nvSpPr>
        <p:spPr>
          <a:xfrm>
            <a:off x="2443462" y="4803347"/>
            <a:ext cx="6243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1_Photo - Vertical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1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DA1E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5" name="Google Shape;415;p81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ED6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6" name="Google Shape;416;p81"/>
          <p:cNvSpPr txBox="1">
            <a:spLocks noGrp="1"/>
          </p:cNvSpPr>
          <p:nvPr>
            <p:ph type="title"/>
          </p:nvPr>
        </p:nvSpPr>
        <p:spPr>
          <a:xfrm>
            <a:off x="4744357" y="0"/>
            <a:ext cx="4399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81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81"/>
          <p:cNvSpPr>
            <a:spLocks noGrp="1"/>
          </p:cNvSpPr>
          <p:nvPr>
            <p:ph type="pic" idx="2"/>
          </p:nvPr>
        </p:nvSpPr>
        <p:spPr>
          <a:xfrm>
            <a:off x="0" y="0"/>
            <a:ext cx="45084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(2 Col w/Photo Bg)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8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1" name="Google Shape;421;p82"/>
          <p:cNvSpPr/>
          <p:nvPr/>
        </p:nvSpPr>
        <p:spPr>
          <a:xfrm>
            <a:off x="444499" y="0"/>
            <a:ext cx="3429000" cy="51435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82"/>
          <p:cNvSpPr txBox="1">
            <a:spLocks noGrp="1"/>
          </p:cNvSpPr>
          <p:nvPr>
            <p:ph type="body" idx="1"/>
          </p:nvPr>
        </p:nvSpPr>
        <p:spPr>
          <a:xfrm>
            <a:off x="765629" y="970643"/>
            <a:ext cx="2754000" cy="4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Char char="➢"/>
              <a:defRPr sz="20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3" name="Google Shape;423;p82"/>
          <p:cNvSpPr/>
          <p:nvPr/>
        </p:nvSpPr>
        <p:spPr>
          <a:xfrm>
            <a:off x="5250533" y="0"/>
            <a:ext cx="3429000" cy="51435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82"/>
          <p:cNvSpPr txBox="1">
            <a:spLocks noGrp="1"/>
          </p:cNvSpPr>
          <p:nvPr>
            <p:ph type="body" idx="3"/>
          </p:nvPr>
        </p:nvSpPr>
        <p:spPr>
          <a:xfrm>
            <a:off x="5571663" y="970643"/>
            <a:ext cx="2754000" cy="4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Char char="➢"/>
              <a:defRPr sz="20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5" name="Google Shape;425;p82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82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7" name="Google Shape;427;p82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3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3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0" name="Google Shape;430;p83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DA1E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3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F7B34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2" name="Google Shape;432;p83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 4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4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–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»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Lato"/>
              <a:buChar char="•"/>
              <a:defRPr sz="32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5" name="Google Shape;435;p84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DA1E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4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80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440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7" name="Google Shape;437;p84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2_Custom Layou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5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" name="Google Shape;440;p85"/>
          <p:cNvSpPr/>
          <p:nvPr/>
        </p:nvSpPr>
        <p:spPr>
          <a:xfrm>
            <a:off x="0" y="0"/>
            <a:ext cx="4560900" cy="5143500"/>
          </a:xfrm>
          <a:prstGeom prst="rect">
            <a:avLst/>
          </a:prstGeom>
          <a:solidFill>
            <a:srgbClr val="F7B34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1" name="Google Shape;441;p85"/>
          <p:cNvCxnSpPr/>
          <p:nvPr/>
        </p:nvCxnSpPr>
        <p:spPr>
          <a:xfrm>
            <a:off x="4526643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rgbClr val="76004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2" name="Google Shape;442;p85"/>
          <p:cNvSpPr txBox="1">
            <a:spLocks noGrp="1"/>
          </p:cNvSpPr>
          <p:nvPr>
            <p:ph type="title"/>
          </p:nvPr>
        </p:nvSpPr>
        <p:spPr>
          <a:xfrm>
            <a:off x="0" y="0"/>
            <a:ext cx="4421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3" name="Google Shape;443;p85"/>
          <p:cNvSpPr>
            <a:spLocks noGrp="1"/>
          </p:cNvSpPr>
          <p:nvPr>
            <p:ph type="pic" idx="2"/>
          </p:nvPr>
        </p:nvSpPr>
        <p:spPr>
          <a:xfrm>
            <a:off x="4567686" y="0"/>
            <a:ext cx="4576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Photo and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>
            <a:spLocks noGrp="1"/>
          </p:cNvSpPr>
          <p:nvPr>
            <p:ph type="pic" idx="2"/>
          </p:nvPr>
        </p:nvSpPr>
        <p:spPr>
          <a:xfrm>
            <a:off x="0" y="0"/>
            <a:ext cx="4547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7600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34;p7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626572" y="0"/>
            <a:ext cx="4517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with Caption">
  <p:cSld name="2_Content with Caption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6"/>
          <p:cNvSpPr/>
          <p:nvPr/>
        </p:nvSpPr>
        <p:spPr>
          <a:xfrm>
            <a:off x="13" y="0"/>
            <a:ext cx="3038100" cy="51435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86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86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86"/>
          <p:cNvSpPr txBox="1">
            <a:spLocks noGrp="1"/>
          </p:cNvSpPr>
          <p:nvPr>
            <p:ph type="body" idx="1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575" rIns="91425" bIns="45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Arial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Arial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86"/>
          <p:cNvSpPr txBox="1">
            <a:spLocks noGrp="1"/>
          </p:cNvSpPr>
          <p:nvPr>
            <p:ph type="sldNum" idx="12"/>
          </p:nvPr>
        </p:nvSpPr>
        <p:spPr>
          <a:xfrm>
            <a:off x="3575461" y="4803347"/>
            <a:ext cx="51114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leahspantry.org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x">
  <p:cSld name="TITLE_AND_BODY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7"/>
          <p:cNvSpPr txBox="1">
            <a:spLocks noGrp="1"/>
          </p:cNvSpPr>
          <p:nvPr>
            <p:ph type="title"/>
          </p:nvPr>
        </p:nvSpPr>
        <p:spPr>
          <a:xfrm>
            <a:off x="457200" y="69057"/>
            <a:ext cx="82296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87"/>
          <p:cNvSpPr txBox="1">
            <a:spLocks noGrp="1"/>
          </p:cNvSpPr>
          <p:nvPr>
            <p:ph type="sldNum" idx="12"/>
          </p:nvPr>
        </p:nvSpPr>
        <p:spPr>
          <a:xfrm>
            <a:off x="6553200" y="4803219"/>
            <a:ext cx="21336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3" name="Google Shape;453;p87"/>
          <p:cNvSpPr/>
          <p:nvPr/>
        </p:nvSpPr>
        <p:spPr>
          <a:xfrm>
            <a:off x="0" y="98389"/>
            <a:ext cx="9156600" cy="1059300"/>
          </a:xfrm>
          <a:prstGeom prst="rect">
            <a:avLst/>
          </a:prstGeom>
          <a:solidFill>
            <a:srgbClr val="68914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94D1-C46B-AF42-ABA7-FD3623328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7ABC8-63C1-6F4F-98B8-D5EA92EE1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5F341-07B3-094C-87AF-1C74ADB7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1A6F-A1AE-E147-A137-601376FCD0F9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09B6-018A-9E4D-AB03-05D5F721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A6EB3-5C09-7541-9164-443086AB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A1D1-9C68-C743-A350-A57947F57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4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8"/>
          <p:cNvSpPr/>
          <p:nvPr/>
        </p:nvSpPr>
        <p:spPr>
          <a:xfrm>
            <a:off x="-6925" y="0"/>
            <a:ext cx="4560900" cy="51435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" name="Google Shape;40;p8"/>
          <p:cNvCxnSpPr/>
          <p:nvPr/>
        </p:nvCxnSpPr>
        <p:spPr>
          <a:xfrm>
            <a:off x="4526643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4490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>
            <a:spLocks noGrp="1"/>
          </p:cNvSpPr>
          <p:nvPr>
            <p:ph type="pic" idx="2"/>
          </p:nvPr>
        </p:nvSpPr>
        <p:spPr>
          <a:xfrm>
            <a:off x="4567686" y="0"/>
            <a:ext cx="4576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, Carrot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448129" y="1018759"/>
            <a:ext cx="8229600" cy="3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0" y="159920"/>
            <a:ext cx="9144000" cy="6528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8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4583216" y="0"/>
            <a:ext cx="4560900" cy="5143500"/>
          </a:xfrm>
          <a:prstGeom prst="rect">
            <a:avLst/>
          </a:prstGeom>
          <a:solidFill>
            <a:srgbClr val="ED6F2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Google Shape;50;p10"/>
          <p:cNvCxnSpPr/>
          <p:nvPr/>
        </p:nvCxnSpPr>
        <p:spPr>
          <a:xfrm>
            <a:off x="4571999" y="0"/>
            <a:ext cx="0" cy="51435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4617356" y="0"/>
            <a:ext cx="4526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76004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453023" y="4803347"/>
            <a:ext cx="8233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Leah’s Pantry | leahspantrysf.org							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10"/>
          <p:cNvSpPr>
            <a:spLocks noGrp="1"/>
          </p:cNvSpPr>
          <p:nvPr>
            <p:ph type="pic" idx="2"/>
          </p:nvPr>
        </p:nvSpPr>
        <p:spPr>
          <a:xfrm>
            <a:off x="0" y="0"/>
            <a:ext cx="4508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9019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88"/>
            <a:ext cx="82296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4803347"/>
            <a:ext cx="21336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9"/>
          <p:cNvSpPr txBox="1">
            <a:spLocks noGrp="1"/>
          </p:cNvSpPr>
          <p:nvPr>
            <p:ph type="title"/>
          </p:nvPr>
        </p:nvSpPr>
        <p:spPr>
          <a:xfrm>
            <a:off x="457200" y="69019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61" name="Google Shape;261;p49"/>
          <p:cNvSpPr txBox="1">
            <a:spLocks noGrp="1"/>
          </p:cNvSpPr>
          <p:nvPr>
            <p:ph type="body" idx="1"/>
          </p:nvPr>
        </p:nvSpPr>
        <p:spPr>
          <a:xfrm>
            <a:off x="457200" y="1200188"/>
            <a:ext cx="82296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62" name="Google Shape;262;p49"/>
          <p:cNvSpPr txBox="1">
            <a:spLocks noGrp="1"/>
          </p:cNvSpPr>
          <p:nvPr>
            <p:ph type="sldNum" idx="12"/>
          </p:nvPr>
        </p:nvSpPr>
        <p:spPr>
          <a:xfrm>
            <a:off x="6553200" y="4803347"/>
            <a:ext cx="21336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35" r:id="rId18"/>
    <p:sldLayoutId id="2147483736" r:id="rId19"/>
    <p:sldLayoutId id="214748373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9"/>
          <p:cNvSpPr txBox="1">
            <a:spLocks noGrp="1"/>
          </p:cNvSpPr>
          <p:nvPr>
            <p:ph type="title"/>
          </p:nvPr>
        </p:nvSpPr>
        <p:spPr>
          <a:xfrm>
            <a:off x="457200" y="69019"/>
            <a:ext cx="8229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1" name="Google Shape;361;p69"/>
          <p:cNvSpPr txBox="1">
            <a:spLocks noGrp="1"/>
          </p:cNvSpPr>
          <p:nvPr>
            <p:ph type="body" idx="1"/>
          </p:nvPr>
        </p:nvSpPr>
        <p:spPr>
          <a:xfrm>
            <a:off x="457200" y="1200188"/>
            <a:ext cx="82296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2" name="Google Shape;362;p69"/>
          <p:cNvSpPr txBox="1">
            <a:spLocks noGrp="1"/>
          </p:cNvSpPr>
          <p:nvPr>
            <p:ph type="sldNum" idx="12"/>
          </p:nvPr>
        </p:nvSpPr>
        <p:spPr>
          <a:xfrm>
            <a:off x="6553200" y="4803347"/>
            <a:ext cx="21336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3" name="Google Shape;363;p6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png"/><Relationship Id="rId9" Type="http://schemas.openxmlformats.org/officeDocument/2006/relationships/comments" Target="../comments/commen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jpe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ahspantry.org/" TargetMode="Externa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8"/>
          <p:cNvSpPr/>
          <p:nvPr/>
        </p:nvSpPr>
        <p:spPr>
          <a:xfrm>
            <a:off x="0" y="0"/>
            <a:ext cx="2714387" cy="5143500"/>
          </a:xfrm>
          <a:prstGeom prst="rect">
            <a:avLst/>
          </a:prstGeom>
          <a:solidFill>
            <a:srgbClr val="8B0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88"/>
          <p:cNvSpPr/>
          <p:nvPr/>
        </p:nvSpPr>
        <p:spPr>
          <a:xfrm>
            <a:off x="231900" y="336150"/>
            <a:ext cx="2711100" cy="4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Introduction and Invitation to the Nutrition </a:t>
            </a:r>
            <a:r>
              <a:rPr lang="en-US" sz="24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Pantry Program</a:t>
            </a:r>
            <a:endParaRPr sz="2400" i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i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en-US" sz="1800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ED6F23"/>
              </a:solidFill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Adrienne Markworth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Leah’s Pantry</a:t>
            </a:r>
            <a:endParaRPr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SzPts val="1800"/>
            </a:pPr>
            <a:endParaRPr lang="en-US" sz="1800" b="1"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SzPts val="1800"/>
            </a:pPr>
            <a:r>
              <a:rPr lang="en-US" sz="1800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May 15th, 2019</a:t>
            </a:r>
            <a:endParaRPr sz="1800"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-5927"/>
          <a:stretch/>
        </p:blipFill>
        <p:spPr>
          <a:xfrm>
            <a:off x="3051544" y="0"/>
            <a:ext cx="72237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0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/>
              <a:t>Philadelphia</a:t>
            </a:r>
            <a:r>
              <a:rPr lang="en-US" sz="28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 ACE</a:t>
            </a:r>
            <a:r>
              <a:rPr lang="en-US"/>
              <a:t> Survey (2012-3)</a:t>
            </a:r>
            <a:endParaRPr sz="28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0" name="Google Shape;560;p100"/>
          <p:cNvSpPr txBox="1"/>
          <p:nvPr/>
        </p:nvSpPr>
        <p:spPr>
          <a:xfrm>
            <a:off x="725725" y="1006926"/>
            <a:ext cx="72210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Witness Violence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Felt Discrimination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Adverse Neighborhood experience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Bullied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Lived in foster care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0507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1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sz="28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ACES: Adverse Childhood Experiences</a:t>
            </a:r>
            <a:endParaRPr sz="28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66" name="Google Shape;566;p101"/>
          <p:cNvGrpSpPr/>
          <p:nvPr/>
        </p:nvGrpSpPr>
        <p:grpSpPr>
          <a:xfrm>
            <a:off x="1639207" y="953355"/>
            <a:ext cx="5366700" cy="3577839"/>
            <a:chOff x="0" y="0"/>
            <a:chExt cx="5366700" cy="3577839"/>
          </a:xfrm>
        </p:grpSpPr>
        <p:sp>
          <p:nvSpPr>
            <p:cNvPr id="567" name="Google Shape;567;p101"/>
            <p:cNvSpPr/>
            <p:nvPr/>
          </p:nvSpPr>
          <p:spPr>
            <a:xfrm>
              <a:off x="2236079" y="0"/>
              <a:ext cx="894300" cy="596400"/>
            </a:xfrm>
            <a:prstGeom prst="trapezoid">
              <a:avLst>
                <a:gd name="adj" fmla="val 75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01"/>
            <p:cNvSpPr txBox="1"/>
            <p:nvPr/>
          </p:nvSpPr>
          <p:spPr>
            <a:xfrm>
              <a:off x="2236068" y="179045"/>
              <a:ext cx="8946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Early </a:t>
              </a:r>
              <a:b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Death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9" name="Google Shape;569;p101"/>
            <p:cNvSpPr/>
            <p:nvPr/>
          </p:nvSpPr>
          <p:spPr>
            <a:xfrm>
              <a:off x="1788863" y="596287"/>
              <a:ext cx="1788900" cy="596400"/>
            </a:xfrm>
            <a:prstGeom prst="trapezoid">
              <a:avLst>
                <a:gd name="adj" fmla="val 75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01"/>
            <p:cNvSpPr txBox="1"/>
            <p:nvPr/>
          </p:nvSpPr>
          <p:spPr>
            <a:xfrm>
              <a:off x="2101914" y="596287"/>
              <a:ext cx="11628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Disease, Disability, and Social Problems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1" name="Google Shape;571;p101"/>
            <p:cNvSpPr/>
            <p:nvPr/>
          </p:nvSpPr>
          <p:spPr>
            <a:xfrm>
              <a:off x="1341647" y="1192575"/>
              <a:ext cx="2683200" cy="596400"/>
            </a:xfrm>
            <a:prstGeom prst="trapezoid">
              <a:avLst>
                <a:gd name="adj" fmla="val 75000"/>
              </a:avLst>
            </a:pr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01"/>
            <p:cNvSpPr txBox="1"/>
            <p:nvPr/>
          </p:nvSpPr>
          <p:spPr>
            <a:xfrm>
              <a:off x="1811224" y="1192575"/>
              <a:ext cx="17442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Adoption of </a:t>
              </a:r>
              <a:b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Health-risk Behaviors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3" name="Google Shape;573;p101"/>
            <p:cNvSpPr/>
            <p:nvPr/>
          </p:nvSpPr>
          <p:spPr>
            <a:xfrm>
              <a:off x="894431" y="1788863"/>
              <a:ext cx="3577800" cy="596400"/>
            </a:xfrm>
            <a:prstGeom prst="trapezoid">
              <a:avLst>
                <a:gd name="adj" fmla="val 75000"/>
              </a:avLst>
            </a:prstGeom>
            <a:solidFill>
              <a:schemeClr val="accent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01"/>
            <p:cNvSpPr txBox="1"/>
            <p:nvPr/>
          </p:nvSpPr>
          <p:spPr>
            <a:xfrm>
              <a:off x="1520534" y="1788863"/>
              <a:ext cx="23256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Social, Emotional, and </a:t>
              </a:r>
              <a:b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Cognitive Impairment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5" name="Google Shape;575;p101"/>
            <p:cNvSpPr/>
            <p:nvPr/>
          </p:nvSpPr>
          <p:spPr>
            <a:xfrm>
              <a:off x="447215" y="2385151"/>
              <a:ext cx="4472100" cy="596400"/>
            </a:xfrm>
            <a:prstGeom prst="trapezoid">
              <a:avLst>
                <a:gd name="adj" fmla="val 7500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01"/>
            <p:cNvSpPr txBox="1"/>
            <p:nvPr/>
          </p:nvSpPr>
          <p:spPr>
            <a:xfrm>
              <a:off x="1229843" y="2385151"/>
              <a:ext cx="29070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Disrupted Neurodevelopment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7" name="Google Shape;577;p101"/>
            <p:cNvSpPr/>
            <p:nvPr/>
          </p:nvSpPr>
          <p:spPr>
            <a:xfrm>
              <a:off x="0" y="2981439"/>
              <a:ext cx="5366700" cy="596400"/>
            </a:xfrm>
            <a:prstGeom prst="trapezoid">
              <a:avLst>
                <a:gd name="adj" fmla="val 75000"/>
              </a:avLst>
            </a:pr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01"/>
            <p:cNvSpPr txBox="1"/>
            <p:nvPr/>
          </p:nvSpPr>
          <p:spPr>
            <a:xfrm>
              <a:off x="939153" y="2981439"/>
              <a:ext cx="34884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Adverse Childhood Experiences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9" name="Google Shape;579;p101"/>
          <p:cNvGrpSpPr/>
          <p:nvPr/>
        </p:nvGrpSpPr>
        <p:grpSpPr>
          <a:xfrm rot="-5400000">
            <a:off x="-1390773" y="2600142"/>
            <a:ext cx="3832172" cy="842789"/>
            <a:chOff x="-390899" y="1334106"/>
            <a:chExt cx="3518983" cy="1296000"/>
          </a:xfrm>
        </p:grpSpPr>
        <p:sp>
          <p:nvSpPr>
            <p:cNvPr id="580" name="Google Shape;580;p101"/>
            <p:cNvSpPr/>
            <p:nvPr/>
          </p:nvSpPr>
          <p:spPr>
            <a:xfrm>
              <a:off x="0" y="1334106"/>
              <a:ext cx="3102300" cy="1296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01"/>
            <p:cNvSpPr/>
            <p:nvPr/>
          </p:nvSpPr>
          <p:spPr>
            <a:xfrm rot="5400000">
              <a:off x="2226166" y="1658106"/>
              <a:ext cx="1155836" cy="648000"/>
            </a:xfrm>
            <a:custGeom>
              <a:avLst/>
              <a:gdLst/>
              <a:ahLst/>
              <a:cxnLst/>
              <a:rect l="l" t="t" r="r" b="b"/>
              <a:pathLst>
                <a:path w="1155836" h="648000" extrusionOk="0">
                  <a:moveTo>
                    <a:pt x="0" y="0"/>
                  </a:moveTo>
                  <a:lnTo>
                    <a:pt x="1155836" y="0"/>
                  </a:lnTo>
                  <a:lnTo>
                    <a:pt x="1155836" y="648000"/>
                  </a:lnTo>
                  <a:lnTo>
                    <a:pt x="0" y="64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182875" rIns="0" bIns="182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Death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2" name="Google Shape;582;p101"/>
            <p:cNvSpPr/>
            <p:nvPr/>
          </p:nvSpPr>
          <p:spPr>
            <a:xfrm rot="5400000">
              <a:off x="-569233" y="1767893"/>
              <a:ext cx="785968" cy="429300"/>
            </a:xfrm>
            <a:custGeom>
              <a:avLst/>
              <a:gdLst/>
              <a:ahLst/>
              <a:cxnLst/>
              <a:rect l="l" t="t" r="r" b="b"/>
              <a:pathLst>
                <a:path w="1155836" h="648000" extrusionOk="0">
                  <a:moveTo>
                    <a:pt x="0" y="0"/>
                  </a:moveTo>
                  <a:lnTo>
                    <a:pt x="1155836" y="0"/>
                  </a:lnTo>
                  <a:lnTo>
                    <a:pt x="1155836" y="648000"/>
                  </a:lnTo>
                  <a:lnTo>
                    <a:pt x="0" y="64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182875" rIns="0" bIns="182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Birth</a:t>
              </a:r>
              <a:endPara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83" name="Google Shape;583;p101"/>
          <p:cNvSpPr txBox="1"/>
          <p:nvPr/>
        </p:nvSpPr>
        <p:spPr>
          <a:xfrm>
            <a:off x="1644220" y="4567758"/>
            <a:ext cx="537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MECHANISMS BY WHICH ADVERSE CHILDHOOD EXPERIENCES INFLUENCE HEALTH AND WELL-BEING THROUGHOUT THE LIFESPAN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01"/>
          <p:cNvSpPr txBox="1"/>
          <p:nvPr/>
        </p:nvSpPr>
        <p:spPr>
          <a:xfrm>
            <a:off x="6155675" y="1105450"/>
            <a:ext cx="2720100" cy="2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People with six or more ACEs died nearly 20 years earlier on average than those without ACEs.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030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3"/>
          <p:cNvSpPr/>
          <p:nvPr/>
        </p:nvSpPr>
        <p:spPr>
          <a:xfrm>
            <a:off x="4326150" y="3345262"/>
            <a:ext cx="4789200" cy="548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03"/>
          <p:cNvSpPr/>
          <p:nvPr/>
        </p:nvSpPr>
        <p:spPr>
          <a:xfrm>
            <a:off x="3989550" y="2764273"/>
            <a:ext cx="4422600" cy="548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03"/>
          <p:cNvSpPr/>
          <p:nvPr/>
        </p:nvSpPr>
        <p:spPr>
          <a:xfrm>
            <a:off x="3312750" y="2147913"/>
            <a:ext cx="4387200" cy="550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03"/>
          <p:cNvSpPr/>
          <p:nvPr/>
        </p:nvSpPr>
        <p:spPr>
          <a:xfrm>
            <a:off x="3038475" y="1556954"/>
            <a:ext cx="3829200" cy="550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03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/>
              <a:t>Implications for Nutritional Health</a:t>
            </a:r>
            <a:endParaRPr sz="28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01" name="Google Shape;601;p103"/>
          <p:cNvGrpSpPr/>
          <p:nvPr/>
        </p:nvGrpSpPr>
        <p:grpSpPr>
          <a:xfrm>
            <a:off x="132032" y="953355"/>
            <a:ext cx="5366700" cy="3577839"/>
            <a:chOff x="0" y="0"/>
            <a:chExt cx="5366700" cy="3577839"/>
          </a:xfrm>
        </p:grpSpPr>
        <p:sp>
          <p:nvSpPr>
            <p:cNvPr id="602" name="Google Shape;602;p103"/>
            <p:cNvSpPr/>
            <p:nvPr/>
          </p:nvSpPr>
          <p:spPr>
            <a:xfrm>
              <a:off x="2236079" y="0"/>
              <a:ext cx="894300" cy="596400"/>
            </a:xfrm>
            <a:prstGeom prst="trapezoid">
              <a:avLst>
                <a:gd name="adj" fmla="val 75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03"/>
            <p:cNvSpPr txBox="1"/>
            <p:nvPr/>
          </p:nvSpPr>
          <p:spPr>
            <a:xfrm>
              <a:off x="2368493" y="52745"/>
              <a:ext cx="648900" cy="49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Early </a:t>
              </a:r>
              <a:b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Death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4" name="Google Shape;604;p103"/>
            <p:cNvSpPr/>
            <p:nvPr/>
          </p:nvSpPr>
          <p:spPr>
            <a:xfrm>
              <a:off x="1788863" y="596287"/>
              <a:ext cx="1788900" cy="596400"/>
            </a:xfrm>
            <a:prstGeom prst="trapezoid">
              <a:avLst>
                <a:gd name="adj" fmla="val 75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03"/>
            <p:cNvSpPr txBox="1"/>
            <p:nvPr/>
          </p:nvSpPr>
          <p:spPr>
            <a:xfrm>
              <a:off x="2101914" y="596287"/>
              <a:ext cx="11628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Disease, Disability, and Social Problems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103"/>
            <p:cNvSpPr/>
            <p:nvPr/>
          </p:nvSpPr>
          <p:spPr>
            <a:xfrm>
              <a:off x="1341647" y="1192575"/>
              <a:ext cx="2683200" cy="596400"/>
            </a:xfrm>
            <a:prstGeom prst="trapezoid">
              <a:avLst>
                <a:gd name="adj" fmla="val 75000"/>
              </a:avLst>
            </a:pr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03"/>
            <p:cNvSpPr txBox="1"/>
            <p:nvPr/>
          </p:nvSpPr>
          <p:spPr>
            <a:xfrm>
              <a:off x="1811224" y="1192575"/>
              <a:ext cx="17442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Adoption of </a:t>
              </a:r>
              <a:b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Health-risk Behaviors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8" name="Google Shape;608;p103"/>
            <p:cNvSpPr/>
            <p:nvPr/>
          </p:nvSpPr>
          <p:spPr>
            <a:xfrm>
              <a:off x="894431" y="1788863"/>
              <a:ext cx="3577800" cy="596400"/>
            </a:xfrm>
            <a:prstGeom prst="trapezoid">
              <a:avLst>
                <a:gd name="adj" fmla="val 75000"/>
              </a:avLst>
            </a:prstGeom>
            <a:solidFill>
              <a:schemeClr val="accent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03"/>
            <p:cNvSpPr txBox="1"/>
            <p:nvPr/>
          </p:nvSpPr>
          <p:spPr>
            <a:xfrm>
              <a:off x="1520534" y="1788863"/>
              <a:ext cx="23256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Social, Emotional, and </a:t>
              </a:r>
              <a:br>
                <a:rPr lang="en-US" sz="1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12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Cognitive Impairment</a:t>
              </a:r>
              <a:endParaRPr sz="12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103"/>
            <p:cNvSpPr/>
            <p:nvPr/>
          </p:nvSpPr>
          <p:spPr>
            <a:xfrm>
              <a:off x="447215" y="2385151"/>
              <a:ext cx="4472100" cy="596400"/>
            </a:xfrm>
            <a:prstGeom prst="trapezoid">
              <a:avLst>
                <a:gd name="adj" fmla="val 7500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03"/>
            <p:cNvSpPr txBox="1"/>
            <p:nvPr/>
          </p:nvSpPr>
          <p:spPr>
            <a:xfrm>
              <a:off x="1229843" y="2385151"/>
              <a:ext cx="29070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Disrupted </a:t>
              </a:r>
              <a:r>
                <a:rPr lang="en-US" sz="12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Neurobi</a:t>
              </a: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ology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103"/>
            <p:cNvSpPr/>
            <p:nvPr/>
          </p:nvSpPr>
          <p:spPr>
            <a:xfrm>
              <a:off x="0" y="2981439"/>
              <a:ext cx="5366700" cy="596400"/>
            </a:xfrm>
            <a:prstGeom prst="trapezoid">
              <a:avLst>
                <a:gd name="adj" fmla="val 75000"/>
              </a:avLst>
            </a:pr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03"/>
            <p:cNvSpPr txBox="1"/>
            <p:nvPr/>
          </p:nvSpPr>
          <p:spPr>
            <a:xfrm>
              <a:off x="939153" y="2981439"/>
              <a:ext cx="34884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Adverse Childhood Experiences</a:t>
              </a:r>
              <a:endPara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14" name="Google Shape;614;p103"/>
          <p:cNvSpPr txBox="1"/>
          <p:nvPr/>
        </p:nvSpPr>
        <p:spPr>
          <a:xfrm>
            <a:off x="137045" y="4567758"/>
            <a:ext cx="537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MECHANISMS BY WHICH ADVERSE CHILDHOOD EXPERIENCES INFLUENCE HEALTH AND WELL-BEING THROUGHOUT THE LIFESPAN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03"/>
          <p:cNvSpPr txBox="1"/>
          <p:nvPr/>
        </p:nvSpPr>
        <p:spPr>
          <a:xfrm>
            <a:off x="3837150" y="2192163"/>
            <a:ext cx="45117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Lato"/>
                <a:ea typeface="Lato"/>
                <a:cs typeface="Lato"/>
                <a:sym typeface="Lato"/>
              </a:rPr>
              <a:t>Emotional eating	Eating  calorie-dense foods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Lato"/>
                <a:ea typeface="Lato"/>
                <a:cs typeface="Lato"/>
                <a:sym typeface="Lato"/>
              </a:rPr>
              <a:t>Lack of sleep	Sedentary lifestyle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6" name="Google Shape;616;p103"/>
          <p:cNvSpPr txBox="1"/>
          <p:nvPr/>
        </p:nvSpPr>
        <p:spPr>
          <a:xfrm>
            <a:off x="4249950" y="2814723"/>
            <a:ext cx="4026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Lato"/>
                <a:ea typeface="Lato"/>
                <a:cs typeface="Lato"/>
                <a:sym typeface="Lato"/>
              </a:rPr>
              <a:t>High fat/high sugar cravings          Feast or famine mindset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Lato"/>
                <a:ea typeface="Lato"/>
                <a:cs typeface="Lato"/>
                <a:sym typeface="Lato"/>
              </a:rPr>
              <a:t>Decreased self-regulation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7" name="Google Shape;617;p103"/>
          <p:cNvSpPr txBox="1"/>
          <p:nvPr/>
        </p:nvSpPr>
        <p:spPr>
          <a:xfrm>
            <a:off x="4666625" y="3182747"/>
            <a:ext cx="45537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Lato"/>
                <a:ea typeface="Lato"/>
                <a:cs typeface="Lato"/>
                <a:sym typeface="Lato"/>
              </a:rPr>
              <a:t>Damaged metabolism	Inflammation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Lato"/>
                <a:ea typeface="Lato"/>
                <a:cs typeface="Lato"/>
                <a:sym typeface="Lato"/>
              </a:rPr>
              <a:t>Increased body fat	Gut-brain circuitry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103"/>
          <p:cNvSpPr txBox="1"/>
          <p:nvPr/>
        </p:nvSpPr>
        <p:spPr>
          <a:xfrm>
            <a:off x="3401950" y="1523517"/>
            <a:ext cx="32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0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Obesity		Heart disease</a:t>
            </a:r>
            <a:endParaRPr sz="1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Diabetes	Kidney disease</a:t>
            </a:r>
            <a:endParaRPr sz="8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" name="Google Shape;584;p101">
            <a:extLst>
              <a:ext uri="{FF2B5EF4-FFF2-40B4-BE49-F238E27FC236}">
                <a16:creationId xmlns:a16="http://schemas.microsoft.com/office/drawing/2014/main" id="{F7C14790-995E-C449-805A-44E0B7D87295}"/>
              </a:ext>
            </a:extLst>
          </p:cNvPr>
          <p:cNvSpPr txBox="1"/>
          <p:nvPr/>
        </p:nvSpPr>
        <p:spPr>
          <a:xfrm>
            <a:off x="168961" y="953355"/>
            <a:ext cx="1915291" cy="174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People with six or more ACEs died nearly 20 years earlier on average than those without ACEs.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28354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4"/>
          <p:cNvSpPr txBox="1">
            <a:spLocks noGrp="1"/>
          </p:cNvSpPr>
          <p:nvPr>
            <p:ph type="body" idx="1"/>
          </p:nvPr>
        </p:nvSpPr>
        <p:spPr>
          <a:xfrm>
            <a:off x="335025" y="1026975"/>
            <a:ext cx="3875700" cy="38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04"/>
          <p:cNvSpPr txBox="1">
            <a:spLocks noGrp="1"/>
          </p:cNvSpPr>
          <p:nvPr>
            <p:ph type="title"/>
          </p:nvPr>
        </p:nvSpPr>
        <p:spPr>
          <a:xfrm>
            <a:off x="96650" y="251225"/>
            <a:ext cx="8960700" cy="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Reframing</a:t>
            </a:r>
            <a:endParaRPr sz="2400"/>
          </a:p>
        </p:txBody>
      </p:sp>
      <p:cxnSp>
        <p:nvCxnSpPr>
          <p:cNvPr id="625" name="Google Shape;625;p104"/>
          <p:cNvCxnSpPr/>
          <p:nvPr/>
        </p:nvCxnSpPr>
        <p:spPr>
          <a:xfrm>
            <a:off x="3417200" y="2571750"/>
            <a:ext cx="489900" cy="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6" name="Google Shape;626;p104"/>
          <p:cNvSpPr txBox="1"/>
          <p:nvPr/>
        </p:nvSpPr>
        <p:spPr>
          <a:xfrm>
            <a:off x="5053900" y="995025"/>
            <a:ext cx="3691200" cy="3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Caregiving/Giving Love 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Feeling Loved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Seeking protection and safety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Predictability and security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Asserting  Autonomy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Dysregulated hunger and satiety signals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Altered neurochemical and metabolic pathways 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7" name="Google Shape;627;p104"/>
          <p:cNvSpPr txBox="1"/>
          <p:nvPr/>
        </p:nvSpPr>
        <p:spPr>
          <a:xfrm>
            <a:off x="335025" y="1159275"/>
            <a:ext cx="2678400" cy="3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overfeeding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overeating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hoarding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food addiction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poor “will power”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eating disorders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weight gain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high salt, fat, sugar intake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4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17" y="1626666"/>
            <a:ext cx="8229600" cy="1890167"/>
          </a:xfrm>
        </p:spPr>
        <p:txBody>
          <a:bodyPr/>
          <a:lstStyle/>
          <a:p>
            <a:r>
              <a:rPr lang="en-US" dirty="0"/>
              <a:t>How might we reframe client behaviors using this perspective?</a:t>
            </a:r>
          </a:p>
        </p:txBody>
      </p:sp>
    </p:spTree>
    <p:extLst>
      <p:ext uri="{BB962C8B-B14F-4D97-AF65-F5344CB8AC3E}">
        <p14:creationId xmlns:p14="http://schemas.microsoft.com/office/powerpoint/2010/main" val="42926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5"/>
          <p:cNvSpPr txBox="1">
            <a:spLocks noGrp="1"/>
          </p:cNvSpPr>
          <p:nvPr>
            <p:ph type="body" idx="1"/>
          </p:nvPr>
        </p:nvSpPr>
        <p:spPr>
          <a:xfrm>
            <a:off x="448125" y="1002975"/>
            <a:ext cx="37182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Unreliability and unpredictability of meals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Loss of autonomy around food choices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Shame, </a:t>
            </a:r>
            <a:r>
              <a:rPr lang="en-US" sz="2000"/>
              <a:t>bias,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stigma of food </a:t>
            </a:r>
            <a:r>
              <a:rPr lang="en-US" sz="2000"/>
              <a:t>assistance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/>
              <a:t>Restriction and Control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3" name="Google Shape;633;p105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/>
              <a:t>Food/Feeding Specific Trauma</a:t>
            </a:r>
            <a:endParaRPr sz="28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4" name="Google Shape;634;p105"/>
          <p:cNvSpPr txBox="1">
            <a:spLocks noGrp="1"/>
          </p:cNvSpPr>
          <p:nvPr>
            <p:ph type="body" idx="1"/>
          </p:nvPr>
        </p:nvSpPr>
        <p:spPr>
          <a:xfrm>
            <a:off x="4757750" y="1002825"/>
            <a:ext cx="42402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000"/>
              <a:buFont typeface="Noto Sans Symbols"/>
              <a:buChar char="➢"/>
            </a:pPr>
            <a:r>
              <a:rPr lang="en-US" sz="2000"/>
              <a:t>Fat shaming</a:t>
            </a:r>
            <a:endParaRPr sz="200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Manipulation, punishment or rewarding with food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/>
              <a:t>Loss of food culture</a:t>
            </a:r>
            <a:endParaRPr sz="200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400"/>
              <a:buFont typeface="Noto Sans Symbols"/>
              <a:buChar char="➢"/>
            </a:pPr>
            <a:r>
              <a:rPr lang="en-US" sz="2000"/>
              <a:t>Food as a tool of oppression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74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Trauma of any kind can cause disruption in a healthy relationship with food</a:t>
            </a:r>
          </a:p>
          <a:p>
            <a:r>
              <a:rPr lang="en-US" dirty="0"/>
              <a:t>Food itself can be a source of trauma, which begins or exacerbates an unhealthy relationship with food</a:t>
            </a:r>
          </a:p>
          <a:p>
            <a:r>
              <a:rPr lang="en-US" dirty="0"/>
              <a:t>Therefore, the relationship between food, individuals, families, and communities must be treated with care and a holistic perspective</a:t>
            </a:r>
          </a:p>
        </p:txBody>
      </p:sp>
      <p:sp>
        <p:nvSpPr>
          <p:cNvPr id="624" name="Google Shape;624;p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Two Perspectives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45813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96C18-D24E-5947-9A8F-4C6D821A5FD8}"/>
              </a:ext>
            </a:extLst>
          </p:cNvPr>
          <p:cNvSpPr/>
          <p:nvPr/>
        </p:nvSpPr>
        <p:spPr>
          <a:xfrm>
            <a:off x="0" y="0"/>
            <a:ext cx="9144000" cy="3150704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CC78C-AB8F-6945-8DA0-2C532BE3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23" y="3459164"/>
            <a:ext cx="1353431" cy="1381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B7A4F-3266-724D-A34D-96EDD0BF9D83}"/>
              </a:ext>
            </a:extLst>
          </p:cNvPr>
          <p:cNvSpPr txBox="1"/>
          <p:nvPr/>
        </p:nvSpPr>
        <p:spPr>
          <a:xfrm>
            <a:off x="0" y="1134461"/>
            <a:ext cx="9144000" cy="881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3999"/>
              </a:lnSpc>
            </a:pPr>
            <a:r>
              <a:rPr lang="en-US" sz="4500" dirty="0">
                <a:solidFill>
                  <a:schemeClr val="bg1"/>
                </a:solidFill>
                <a:latin typeface="Lato"/>
              </a:rPr>
              <a:t>Well Intentioned Tensions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7E70E6A-F8B5-44D3-9783-56D0E9F5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30" y="3461302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Intentioned Tensions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0704636-C641-4BB5-ABB9-FF4EFBA44302}"/>
              </a:ext>
            </a:extLst>
          </p:cNvPr>
          <p:cNvSpPr/>
          <p:nvPr/>
        </p:nvSpPr>
        <p:spPr>
          <a:xfrm>
            <a:off x="590550" y="1170051"/>
            <a:ext cx="3124200" cy="1917573"/>
          </a:xfrm>
          <a:prstGeom prst="wedgeRoundRectCallout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cs typeface="Arial"/>
              </a:rPr>
              <a:t>Give clients voice and choice, treat them with respect and dignity, and encourage a healthy relationship with all foods...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8E40B3F-950D-465C-B468-8D86158963A9}"/>
              </a:ext>
            </a:extLst>
          </p:cNvPr>
          <p:cNvSpPr/>
          <p:nvPr/>
        </p:nvSpPr>
        <p:spPr>
          <a:xfrm flipH="1">
            <a:off x="5505450" y="1170051"/>
            <a:ext cx="3105150" cy="1917573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cs typeface="Arial"/>
              </a:rPr>
              <a:t>...but enact a policy that eliminates the distribution of any sweets.  How do I reconcile health with choice?  They could celebrate special occasions with healthy options?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" name="Picture 10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6787F47E-A3E7-4AA0-8A20-C8D72BA9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67100" y="3188519"/>
            <a:ext cx="2190750" cy="1823987"/>
          </a:xfrm>
          <a:prstGeom prst="rect">
            <a:avLst/>
          </a:prstGeom>
        </p:spPr>
      </p:pic>
      <p:pic>
        <p:nvPicPr>
          <p:cNvPr id="14" name="Picture 1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FC64F621-8BD5-4240-91F4-8CF2CB65C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43570" y="985173"/>
            <a:ext cx="2248809" cy="328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5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Intentioned Tensions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0704636-C641-4BB5-ABB9-FF4EFBA44302}"/>
              </a:ext>
            </a:extLst>
          </p:cNvPr>
          <p:cNvSpPr/>
          <p:nvPr/>
        </p:nvSpPr>
        <p:spPr>
          <a:xfrm>
            <a:off x="590550" y="1170051"/>
            <a:ext cx="3124200" cy="1917573"/>
          </a:xfrm>
          <a:prstGeom prst="wedgeRoundRectCallout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cs typeface="Arial"/>
              </a:rPr>
              <a:t>There are so many great ways for pantries to improve, and many of the options don’t take too much time or effort...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8E40B3F-950D-465C-B468-8D86158963A9}"/>
              </a:ext>
            </a:extLst>
          </p:cNvPr>
          <p:cNvSpPr/>
          <p:nvPr/>
        </p:nvSpPr>
        <p:spPr>
          <a:xfrm flipH="1">
            <a:off x="5505450" y="1170051"/>
            <a:ext cx="3105150" cy="1917573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cs typeface="Arial"/>
              </a:rPr>
              <a:t>....but staff are already burned out and resources are thin.  How to avoid overwhelm?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" name="Picture 10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6787F47E-A3E7-4AA0-8A20-C8D72BA9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67100" y="3188519"/>
            <a:ext cx="2190750" cy="18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1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  <a:p>
            <a:pPr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Lato"/>
              <a:buChar char="➢"/>
            </a:pPr>
            <a:r>
              <a:rPr lang="en-US" sz="2000" dirty="0" smtClean="0">
                <a:highlight>
                  <a:srgbClr val="FFFFFF"/>
                </a:highlight>
              </a:rPr>
              <a:t>Intro to Leah’s Pantry</a:t>
            </a:r>
          </a:p>
          <a:p>
            <a:pPr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Lato"/>
              <a:buChar char="➢"/>
            </a:pPr>
            <a:r>
              <a:rPr lang="en-US" sz="2000" dirty="0" smtClean="0">
                <a:highlight>
                  <a:srgbClr val="FFFFFF"/>
                </a:highlight>
              </a:rPr>
              <a:t>Making our work client centered:  using a trauma-informed lens</a:t>
            </a:r>
            <a:endParaRPr lang="en-US" sz="2000" dirty="0">
              <a:highlight>
                <a:srgbClr val="FFFFFF"/>
              </a:highlight>
            </a:endParaRPr>
          </a:p>
          <a:p>
            <a:pPr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Lato"/>
              <a:buChar char="➢"/>
            </a:pPr>
            <a:r>
              <a:rPr lang="en-US" sz="2000" dirty="0">
                <a:highlight>
                  <a:srgbClr val="FFFFFF"/>
                </a:highlight>
              </a:rPr>
              <a:t>Introduction to the Nutrition Pantry Program</a:t>
            </a:r>
            <a:endParaRPr sz="2000" dirty="0">
              <a:highlight>
                <a:srgbClr val="FFFFFF"/>
              </a:highlight>
            </a:endParaRPr>
          </a:p>
          <a:p>
            <a:pPr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Lato"/>
              <a:buChar char="➢"/>
            </a:pPr>
            <a:r>
              <a:rPr lang="en-US" sz="2000" dirty="0" smtClean="0">
                <a:highlight>
                  <a:srgbClr val="FFFFFF"/>
                </a:highlight>
              </a:rPr>
              <a:t>NPP </a:t>
            </a:r>
            <a:r>
              <a:rPr lang="en-US" sz="2000" dirty="0">
                <a:highlight>
                  <a:srgbClr val="FFFFFF"/>
                </a:highlight>
              </a:rPr>
              <a:t>for All (Pantries</a:t>
            </a:r>
            <a:r>
              <a:rPr lang="en-US" sz="2000" dirty="0" smtClean="0">
                <a:highlight>
                  <a:srgbClr val="FFFFFF"/>
                </a:highlight>
              </a:rPr>
              <a:t>) – an invitation to join the network!</a:t>
            </a:r>
            <a:endParaRPr sz="2000" dirty="0">
              <a:highlight>
                <a:srgbClr val="FFFFFF"/>
              </a:highlight>
            </a:endParaRPr>
          </a:p>
          <a:p>
            <a:pPr marL="285750" indent="0">
              <a:spcBef>
                <a:spcPts val="0"/>
              </a:spcBef>
              <a:buNone/>
            </a:pPr>
            <a:endParaRPr lang="en-US" sz="2000" b="1" dirty="0"/>
          </a:p>
        </p:txBody>
      </p:sp>
      <p:sp>
        <p:nvSpPr>
          <p:cNvPr id="474" name="Google Shape;474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dirty="0"/>
              <a:t>Overview</a:t>
            </a:r>
            <a:endParaRPr sz="2800" b="0" i="0" u="none" strike="noStrike" cap="none"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tensions you feel in your work?</a:t>
            </a:r>
          </a:p>
        </p:txBody>
      </p:sp>
    </p:spTree>
    <p:extLst>
      <p:ext uri="{BB962C8B-B14F-4D97-AF65-F5344CB8AC3E}">
        <p14:creationId xmlns:p14="http://schemas.microsoft.com/office/powerpoint/2010/main" val="9875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7"/>
          <p:cNvSpPr txBox="1">
            <a:spLocks noGrp="1"/>
          </p:cNvSpPr>
          <p:nvPr>
            <p:ph type="body" idx="1"/>
          </p:nvPr>
        </p:nvSpPr>
        <p:spPr>
          <a:xfrm>
            <a:off x="448125" y="887249"/>
            <a:ext cx="8229600" cy="3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2672" marR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None/>
            </a:pPr>
            <a:r>
              <a:rPr lang="en-US" dirty="0"/>
              <a:t>D</a:t>
            </a:r>
            <a:r>
              <a:rPr lang="en-US" b="0" i="0" u="none" strike="noStrike" cap="none" dirty="0">
                <a:solidFill>
                  <a:srgbClr val="000000"/>
                </a:solidFill>
                <a:sym typeface="Lato"/>
              </a:rPr>
              <a:t>oes the program or initiative:</a:t>
            </a:r>
          </a:p>
          <a:p>
            <a:pPr marL="1137073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Lato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sym typeface="Lato"/>
              </a:rPr>
              <a:t>reduce shame, anxiety, </a:t>
            </a:r>
            <a:r>
              <a:rPr lang="en-US" sz="2400" dirty="0"/>
              <a:t>confusion </a:t>
            </a:r>
            <a:r>
              <a:rPr lang="en-US" sz="2400" b="0" i="0" u="none" strike="noStrike" cap="none" dirty="0">
                <a:solidFill>
                  <a:srgbClr val="000000"/>
                </a:solidFill>
                <a:sym typeface="Lato"/>
              </a:rPr>
              <a:t>and</a:t>
            </a:r>
            <a:r>
              <a:rPr lang="en-US" sz="2400" dirty="0"/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sym typeface="Lato"/>
              </a:rPr>
              <a:t>tension?</a:t>
            </a:r>
            <a:endParaRPr sz="2400" b="0" i="0" u="none" strike="noStrike" cap="none" dirty="0">
              <a:solidFill>
                <a:srgbClr val="000000"/>
              </a:solidFill>
              <a:sym typeface="Lato"/>
            </a:endParaRPr>
          </a:p>
          <a:p>
            <a:pPr marL="113707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137073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Lato"/>
              <a:buChar char="–"/>
            </a:pPr>
            <a:r>
              <a:rPr lang="en-US" sz="2400" b="0" i="0" u="none" strike="noStrike" cap="none" dirty="0">
                <a:solidFill>
                  <a:srgbClr val="000000"/>
                </a:solidFill>
                <a:sym typeface="Lato"/>
              </a:rPr>
              <a:t>promote safety, dignity</a:t>
            </a:r>
            <a:r>
              <a:rPr lang="en-US" sz="2400" dirty="0"/>
              <a:t>, </a:t>
            </a:r>
            <a:r>
              <a:rPr lang="en-US" sz="2400" b="1" i="0" u="sng" strike="noStrike" cap="none" dirty="0"/>
              <a:t>joy</a:t>
            </a:r>
            <a:r>
              <a:rPr lang="en-US" sz="2400" b="0" i="0" u="none" strike="noStrike" cap="none" dirty="0">
                <a:solidFill>
                  <a:srgbClr val="000000"/>
                </a:solidFill>
                <a:sym typeface="Lato"/>
              </a:rPr>
              <a:t>? </a:t>
            </a:r>
            <a:endParaRPr sz="2400" b="0" i="0" u="none" strike="noStrike" cap="none" dirty="0">
              <a:solidFill>
                <a:srgbClr val="000000"/>
              </a:solidFill>
              <a:sym typeface="Lato"/>
            </a:endParaRPr>
          </a:p>
          <a:p>
            <a:pPr marL="113707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137073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Lato"/>
              <a:buChar char="–"/>
            </a:pPr>
            <a:r>
              <a:rPr lang="en-US" sz="2400" dirty="0"/>
              <a:t>inspire healing and a healthy relationship to food?</a:t>
            </a:r>
            <a:endParaRPr sz="2400" dirty="0"/>
          </a:p>
        </p:txBody>
      </p:sp>
      <p:sp>
        <p:nvSpPr>
          <p:cNvPr id="645" name="Google Shape;645;p107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dirty="0"/>
              <a:t>Implications to Programs</a:t>
            </a:r>
            <a:endParaRPr sz="2800" b="0" i="0" u="none" strike="noStrike" cap="none" dirty="0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3033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8"/>
          <p:cNvSpPr txBox="1">
            <a:spLocks noGrp="1"/>
          </p:cNvSpPr>
          <p:nvPr>
            <p:ph type="body" idx="1"/>
          </p:nvPr>
        </p:nvSpPr>
        <p:spPr>
          <a:xfrm>
            <a:off x="448129" y="100968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 smtClean="0"/>
              <a:t>Rules</a:t>
            </a:r>
            <a:r>
              <a:rPr lang="en-US" dirty="0"/>
              <a:t>, restriction, deprivation or scarcity mindset</a:t>
            </a:r>
            <a:endParaRPr sz="1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/>
              <a:t>Disregard of client readiness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/>
              <a:t>Lack of cultural humility</a:t>
            </a:r>
            <a:endParaRPr dirty="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>
                <a:solidFill>
                  <a:schemeClr val="dk1"/>
                </a:solidFill>
              </a:rPr>
              <a:t>Bureaucratic and non-transparent processes</a:t>
            </a:r>
            <a:endParaRPr sz="1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 smtClean="0">
                <a:solidFill>
                  <a:schemeClr val="dk1"/>
                </a:solidFill>
              </a:rPr>
              <a:t>“</a:t>
            </a:r>
            <a:r>
              <a:rPr lang="en-US" dirty="0">
                <a:solidFill>
                  <a:schemeClr val="dk1"/>
                </a:solidFill>
              </a:rPr>
              <a:t>Donation dumping”; poor quality resources</a:t>
            </a:r>
            <a:endParaRPr dirty="0">
              <a:solidFill>
                <a:schemeClr val="dk1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651" name="Google Shape;651;p108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Barriers to Trauma-Informed </a:t>
            </a:r>
            <a:r>
              <a:rPr lang="en-US" dirty="0" smtClean="0"/>
              <a:t>Food Security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27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9"/>
          <p:cNvSpPr txBox="1">
            <a:spLocks noGrp="1"/>
          </p:cNvSpPr>
          <p:nvPr>
            <p:ph type="body" idx="1"/>
          </p:nvPr>
        </p:nvSpPr>
        <p:spPr>
          <a:xfrm>
            <a:off x="448125" y="852000"/>
            <a:ext cx="8229600" cy="4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75" tIns="45575" rIns="45575" bIns="4557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>
                <a:solidFill>
                  <a:schemeClr val="dk1"/>
                </a:solidFill>
              </a:rPr>
              <a:t>Client dignity, voice and needs</a:t>
            </a:r>
            <a:endParaRPr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>
                <a:solidFill>
                  <a:schemeClr val="dk1"/>
                </a:solidFill>
              </a:rPr>
              <a:t>Stress reduction</a:t>
            </a:r>
            <a:endParaRPr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/>
              <a:t>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hoice and </a:t>
            </a:r>
            <a:r>
              <a:rPr lang="en-US" dirty="0"/>
              <a:t>autonomy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/>
              <a:t>Food in support of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mental and physical health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</a:pPr>
            <a:r>
              <a:rPr lang="en-US" dirty="0">
                <a:solidFill>
                  <a:schemeClr val="dk1"/>
                </a:solidFill>
              </a:rPr>
              <a:t>Culturally-relevant and accessible resources 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40"/>
              <a:buFont typeface="Noto Sans Symbols"/>
              <a:buChar char="➢"/>
            </a:pPr>
            <a:r>
              <a:rPr lang="en-US" dirty="0">
                <a:solidFill>
                  <a:schemeClr val="dk1"/>
                </a:solidFill>
              </a:rPr>
              <a:t>Leveling of power dynamics in interactions</a:t>
            </a:r>
            <a:endParaRPr dirty="0">
              <a:solidFill>
                <a:schemeClr val="dk1"/>
              </a:solidFill>
            </a:endParaRPr>
          </a:p>
          <a:p>
            <a:pPr marL="3429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(adapted from SAMHSA’s Principles of Trauma Informed Care)</a:t>
            </a:r>
            <a:endParaRPr sz="1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760048"/>
              </a:buClr>
              <a:buSzPts val="2040"/>
              <a:buFont typeface="Noto Sans Symbol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7" name="Google Shape;657;p109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Prioritize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08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96C18-D24E-5947-9A8F-4C6D821A5FD8}"/>
              </a:ext>
            </a:extLst>
          </p:cNvPr>
          <p:cNvSpPr/>
          <p:nvPr/>
        </p:nvSpPr>
        <p:spPr>
          <a:xfrm>
            <a:off x="0" y="0"/>
            <a:ext cx="9144000" cy="3150704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B7A4F-3266-724D-A34D-96EDD0BF9D83}"/>
              </a:ext>
            </a:extLst>
          </p:cNvPr>
          <p:cNvSpPr txBox="1"/>
          <p:nvPr/>
        </p:nvSpPr>
        <p:spPr>
          <a:xfrm>
            <a:off x="0" y="1171682"/>
            <a:ext cx="9144000" cy="8073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4500" dirty="0">
                <a:solidFill>
                  <a:schemeClr val="bg1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NPP Philosophy and Process</a:t>
            </a: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76205FB-FBC0-4FC0-B86A-7F55E5E2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617" y="3406637"/>
            <a:ext cx="2743200" cy="1371600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4C306FB-0541-4919-8E2B-239C007C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62" y="3439286"/>
            <a:ext cx="1353431" cy="13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0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84856149-0AD6-4012-BBF3-0E1CCF48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0" t="-20" r="19167" b="-93"/>
          <a:stretch/>
        </p:blipFill>
        <p:spPr>
          <a:xfrm>
            <a:off x="4545801" y="-1243"/>
            <a:ext cx="4639333" cy="5149291"/>
          </a:xfrm>
          <a:prstGeom prst="rect">
            <a:avLst/>
          </a:prstGeom>
        </p:spPr>
      </p:pic>
      <p:sp>
        <p:nvSpPr>
          <p:cNvPr id="528" name="Google Shape;528;p96"/>
          <p:cNvSpPr/>
          <p:nvPr/>
        </p:nvSpPr>
        <p:spPr>
          <a:xfrm>
            <a:off x="422031" y="2939252"/>
            <a:ext cx="8440500" cy="22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DBB2D6-E9D9-49AD-BFA4-580F80A4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lt1"/>
                </a:solidFill>
              </a:rPr>
              <a:t>Building, supporting, and certifying a network of  client-centered, health-focused food distributions.</a:t>
            </a:r>
            <a:endParaRPr lang="en-US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7"/>
          <p:cNvSpPr txBox="1">
            <a:spLocks noGrp="1"/>
          </p:cNvSpPr>
          <p:nvPr>
            <p:ph type="body" idx="1"/>
          </p:nvPr>
        </p:nvSpPr>
        <p:spPr>
          <a:xfrm>
            <a:off x="373177" y="1140850"/>
            <a:ext cx="45921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Wherever free food is provided to communities experiencing nutrition insecurity:</a:t>
            </a:r>
            <a:endParaRPr sz="1800"/>
          </a:p>
          <a:p>
            <a:pPr marL="565574" lvl="0" indent="-3492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SzPts val="1800"/>
              <a:buChar char="➢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the environment is welcoming </a:t>
            </a:r>
            <a:br>
              <a:rPr lang="en-US" sz="1800">
                <a:latin typeface="Lato"/>
                <a:ea typeface="Lato"/>
                <a:cs typeface="Lato"/>
                <a:sym typeface="Lato"/>
              </a:rPr>
            </a:br>
            <a:r>
              <a:rPr lang="en-US" sz="1800">
                <a:latin typeface="Lato"/>
                <a:ea typeface="Lato"/>
                <a:cs typeface="Lato"/>
                <a:sym typeface="Lato"/>
              </a:rPr>
              <a:t>and responsive to client needs,</a:t>
            </a:r>
            <a:endParaRPr sz="1800"/>
          </a:p>
          <a:p>
            <a:pPr marL="565574" lvl="0" indent="-3492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SzPts val="1800"/>
              <a:buChar char="➢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the food is nourishing and appropriate, </a:t>
            </a:r>
            <a:endParaRPr sz="1800"/>
          </a:p>
          <a:p>
            <a:pPr marL="565574" lvl="0" indent="-3492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SzPts val="1800"/>
              <a:buChar char="➢"/>
            </a:pPr>
            <a:r>
              <a:rPr lang="en-US" sz="1800"/>
              <a:t>clients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 feel confident</a:t>
            </a:r>
            <a:br>
              <a:rPr lang="en-US" sz="1800">
                <a:latin typeface="Lato"/>
                <a:ea typeface="Lato"/>
                <a:cs typeface="Lato"/>
                <a:sym typeface="Lato"/>
              </a:rPr>
            </a:br>
            <a:r>
              <a:rPr lang="en-US" sz="1800">
                <a:latin typeface="Lato"/>
                <a:ea typeface="Lato"/>
                <a:cs typeface="Lato"/>
                <a:sym typeface="Lato"/>
              </a:rPr>
              <a:t>preparing and consuming </a:t>
            </a:r>
            <a:br>
              <a:rPr lang="en-US" sz="1800">
                <a:latin typeface="Lato"/>
                <a:ea typeface="Lato"/>
                <a:cs typeface="Lato"/>
                <a:sym typeface="Lato"/>
              </a:rPr>
            </a:br>
            <a:r>
              <a:rPr lang="en-US" sz="1800">
                <a:latin typeface="Lato"/>
                <a:ea typeface="Lato"/>
                <a:cs typeface="Lato"/>
                <a:sym typeface="Lato"/>
              </a:rPr>
              <a:t>these healthier foods.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marR="0" lvl="0" indent="107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1700"/>
              <a:buFont typeface="Noto Sans Symbols"/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5" name="Google Shape;535;p97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b="0" i="0" u="none" strike="noStrike" cap="none" dirty="0">
                <a:latin typeface="Lato"/>
                <a:ea typeface="Lato"/>
                <a:cs typeface="Lato"/>
                <a:sym typeface="Lato"/>
              </a:rPr>
              <a:t>Nutrition Pantry Program</a:t>
            </a:r>
            <a:r>
              <a:rPr lang="en-US" dirty="0"/>
              <a:t> Vision</a:t>
            </a:r>
            <a:endParaRPr cap="none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6" name="Google Shape;53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350" y="1484125"/>
            <a:ext cx="3442699" cy="29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767" y="3342868"/>
            <a:ext cx="8229600" cy="1131300"/>
          </a:xfrm>
        </p:spPr>
        <p:txBody>
          <a:bodyPr/>
          <a:lstStyle/>
          <a:p>
            <a:r>
              <a:rPr lang="en-US" dirty="0"/>
              <a:t>I’m nourished. I’m seen.</a:t>
            </a:r>
            <a:br>
              <a:rPr lang="en-US" dirty="0"/>
            </a:br>
            <a:r>
              <a:rPr lang="en-US" dirty="0"/>
              <a:t>I’m heard. I matter.</a:t>
            </a:r>
          </a:p>
        </p:txBody>
      </p:sp>
      <p:pic>
        <p:nvPicPr>
          <p:cNvPr id="5" name="Picture 4" descr="npp-blueman-white@2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8" y="644066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2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98"/>
          <p:cNvGrpSpPr/>
          <p:nvPr/>
        </p:nvGrpSpPr>
        <p:grpSpPr>
          <a:xfrm>
            <a:off x="54107" y="343239"/>
            <a:ext cx="2494200" cy="1948615"/>
            <a:chOff x="54107" y="343239"/>
            <a:chExt cx="2494200" cy="1948615"/>
          </a:xfrm>
        </p:grpSpPr>
        <p:pic>
          <p:nvPicPr>
            <p:cNvPr id="543" name="Google Shape;543;p98" descr="Environmental-Nudges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4062" y="343239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44" name="Google Shape;544;p98"/>
            <p:cNvSpPr/>
            <p:nvPr/>
          </p:nvSpPr>
          <p:spPr>
            <a:xfrm>
              <a:off x="54107" y="1378654"/>
              <a:ext cx="2494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Environment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Clients are warmly welcomed</a:t>
              </a:r>
              <a:b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and healthy options</a:t>
              </a:r>
              <a:b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are easy to access.</a:t>
              </a:r>
              <a:endParaRPr/>
            </a:p>
          </p:txBody>
        </p:sp>
      </p:grpSp>
      <p:grpSp>
        <p:nvGrpSpPr>
          <p:cNvPr id="545" name="Google Shape;545;p98"/>
          <p:cNvGrpSpPr/>
          <p:nvPr/>
        </p:nvGrpSpPr>
        <p:grpSpPr>
          <a:xfrm>
            <a:off x="2770374" y="2745014"/>
            <a:ext cx="3257100" cy="2053305"/>
            <a:chOff x="2831699" y="343239"/>
            <a:chExt cx="3257100" cy="2053305"/>
          </a:xfrm>
        </p:grpSpPr>
        <p:pic>
          <p:nvPicPr>
            <p:cNvPr id="546" name="Google Shape;546;p98" descr="Cultural-Accomendations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03055" y="343239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47" name="Google Shape;547;p98"/>
            <p:cNvSpPr/>
            <p:nvPr/>
          </p:nvSpPr>
          <p:spPr>
            <a:xfrm>
              <a:off x="2831699" y="1380744"/>
              <a:ext cx="3257100" cy="101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Cultural &amp; Dietary</a:t>
              </a:r>
              <a:r>
                <a:rPr lang="en-US" sz="2000" b="0" i="0" u="none" strike="noStrike" cap="none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Accommodations</a:t>
              </a:r>
              <a:endParaRPr sz="2000" b="0" i="0" u="none" strike="noStrike" cap="none">
                <a:solidFill>
                  <a:srgbClr val="760048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People of different backgrounds have access to food and information that fits their preferences and health needs.</a:t>
              </a:r>
              <a:endParaRPr/>
            </a:p>
          </p:txBody>
        </p:sp>
      </p:grpSp>
      <p:grpSp>
        <p:nvGrpSpPr>
          <p:cNvPr id="548" name="Google Shape;548;p98"/>
          <p:cNvGrpSpPr/>
          <p:nvPr/>
        </p:nvGrpSpPr>
        <p:grpSpPr>
          <a:xfrm>
            <a:off x="86571" y="2745013"/>
            <a:ext cx="2429400" cy="2015653"/>
            <a:chOff x="86571" y="2745013"/>
            <a:chExt cx="2429400" cy="2015653"/>
          </a:xfrm>
        </p:grpSpPr>
        <p:pic>
          <p:nvPicPr>
            <p:cNvPr id="549" name="Google Shape;549;p98" descr="Nutrition Education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4062" y="2745013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0" name="Google Shape;550;p98"/>
            <p:cNvSpPr/>
            <p:nvPr/>
          </p:nvSpPr>
          <p:spPr>
            <a:xfrm>
              <a:off x="86571" y="3744866"/>
              <a:ext cx="24294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Nutrition</a:t>
              </a:r>
              <a:r>
                <a:rPr lang="en-US" sz="2000" b="0" i="0" u="none" strike="noStrike" cap="none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Education</a:t>
              </a:r>
              <a:endParaRPr sz="2000" b="0" i="0" u="none" strike="noStrike" cap="none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Clients, volunteers, and staff have access to nutrition and culinary education.</a:t>
              </a:r>
              <a:endParaRPr/>
            </a:p>
          </p:txBody>
        </p:sp>
      </p:grpSp>
      <p:grpSp>
        <p:nvGrpSpPr>
          <p:cNvPr id="551" name="Google Shape;551;p98"/>
          <p:cNvGrpSpPr/>
          <p:nvPr/>
        </p:nvGrpSpPr>
        <p:grpSpPr>
          <a:xfrm>
            <a:off x="3046068" y="343238"/>
            <a:ext cx="2981400" cy="2268448"/>
            <a:chOff x="6077918" y="2803563"/>
            <a:chExt cx="2981400" cy="2268448"/>
          </a:xfrm>
        </p:grpSpPr>
        <p:pic>
          <p:nvPicPr>
            <p:cNvPr id="552" name="Google Shape;552;p98" descr="Nutrition goals and Pantry plans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11428" y="2803563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3" name="Google Shape;553;p98"/>
            <p:cNvSpPr/>
            <p:nvPr/>
          </p:nvSpPr>
          <p:spPr>
            <a:xfrm>
              <a:off x="6077918" y="3851311"/>
              <a:ext cx="2981400" cy="122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Nutrition Goals &amp; Pantry Plans</a:t>
              </a:r>
              <a:endParaRPr sz="2000" b="0" i="0" u="none" strike="noStrike" cap="none">
                <a:solidFill>
                  <a:srgbClr val="760048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Policies and procedures are documented and align with a commitment to dignified, healthy distribution.</a:t>
              </a:r>
              <a:endParaRPr/>
            </a:p>
          </p:txBody>
        </p:sp>
      </p:grpSp>
      <p:grpSp>
        <p:nvGrpSpPr>
          <p:cNvPr id="554" name="Google Shape;554;p98"/>
          <p:cNvGrpSpPr/>
          <p:nvPr/>
        </p:nvGrpSpPr>
        <p:grpSpPr>
          <a:xfrm>
            <a:off x="6131467" y="2745035"/>
            <a:ext cx="2951407" cy="1948642"/>
            <a:chOff x="6115793" y="343239"/>
            <a:chExt cx="2905500" cy="1848105"/>
          </a:xfrm>
        </p:grpSpPr>
        <p:pic>
          <p:nvPicPr>
            <p:cNvPr id="555" name="Google Shape;555;p98" descr="Partnership-&amp;-Resources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11353" y="343239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6" name="Google Shape;556;p98"/>
            <p:cNvSpPr/>
            <p:nvPr/>
          </p:nvSpPr>
          <p:spPr>
            <a:xfrm>
              <a:off x="6115793" y="1380744"/>
              <a:ext cx="2905500" cy="8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Community</a:t>
              </a:r>
              <a:r>
                <a:rPr lang="en-US" sz="2000" b="0" i="0" u="none" strike="noStrike" cap="none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Connections</a:t>
              </a:r>
              <a:endParaRPr sz="2000" b="0" i="0" u="none" strike="noStrike" cap="none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Pantries connect and collaborate with the community.</a:t>
              </a:r>
              <a:endParaRPr/>
            </a:p>
          </p:txBody>
        </p:sp>
      </p:grpSp>
      <p:grpSp>
        <p:nvGrpSpPr>
          <p:cNvPr id="557" name="Google Shape;557;p98"/>
          <p:cNvGrpSpPr/>
          <p:nvPr/>
        </p:nvGrpSpPr>
        <p:grpSpPr>
          <a:xfrm>
            <a:off x="6017695" y="343238"/>
            <a:ext cx="2995500" cy="2050725"/>
            <a:chOff x="2962445" y="2745013"/>
            <a:chExt cx="2995500" cy="2050725"/>
          </a:xfrm>
        </p:grpSpPr>
        <p:pic>
          <p:nvPicPr>
            <p:cNvPr id="558" name="Google Shape;558;p98" descr="Inventory and Purchasing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03055" y="2745013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9" name="Google Shape;559;p98"/>
            <p:cNvSpPr/>
            <p:nvPr/>
          </p:nvSpPr>
          <p:spPr>
            <a:xfrm>
              <a:off x="2962445" y="3779938"/>
              <a:ext cx="2995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Inventory &amp;</a:t>
              </a:r>
              <a:r>
                <a:rPr lang="en-US" sz="2000" b="0" i="0" u="none" strike="noStrike" cap="none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Purchasing</a:t>
              </a:r>
              <a:endParaRPr sz="2000" b="0" i="0" u="none" strike="noStrike" cap="none">
                <a:solidFill>
                  <a:srgbClr val="80A84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Healthy foods are prioritized for distribution. Pantries support a variety of waste reduction efforts.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0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</a:pPr>
            <a:r>
              <a:rPr lang="en-US"/>
              <a:t>Process</a:t>
            </a:r>
            <a:endParaRPr/>
          </a:p>
        </p:txBody>
      </p:sp>
      <p:grpSp>
        <p:nvGrpSpPr>
          <p:cNvPr id="602" name="Google Shape;602;p100"/>
          <p:cNvGrpSpPr/>
          <p:nvPr/>
        </p:nvGrpSpPr>
        <p:grpSpPr>
          <a:xfrm>
            <a:off x="446524" y="932702"/>
            <a:ext cx="3318706" cy="1817149"/>
            <a:chOff x="446524" y="932702"/>
            <a:chExt cx="3318706" cy="1817149"/>
          </a:xfrm>
        </p:grpSpPr>
        <p:sp>
          <p:nvSpPr>
            <p:cNvPr id="603" name="Google Shape;603;p100"/>
            <p:cNvSpPr/>
            <p:nvPr/>
          </p:nvSpPr>
          <p:spPr>
            <a:xfrm>
              <a:off x="533930" y="1015251"/>
              <a:ext cx="3231300" cy="17346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00"/>
            <p:cNvSpPr/>
            <p:nvPr/>
          </p:nvSpPr>
          <p:spPr>
            <a:xfrm>
              <a:off x="446524" y="932702"/>
              <a:ext cx="457200" cy="457200"/>
            </a:xfrm>
            <a:prstGeom prst="ellipse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/>
            </a:p>
          </p:txBody>
        </p:sp>
        <p:sp>
          <p:nvSpPr>
            <p:cNvPr id="605" name="Google Shape;605;p100"/>
            <p:cNvSpPr txBox="1"/>
            <p:nvPr/>
          </p:nvSpPr>
          <p:spPr>
            <a:xfrm>
              <a:off x="903724" y="1161302"/>
              <a:ext cx="2525400" cy="12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Preparation</a:t>
              </a:r>
              <a:endParaRPr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Complete the Healthy Food Pantry Assessment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Collect client input</a:t>
              </a:r>
              <a:endParaRPr/>
            </a:p>
          </p:txBody>
        </p:sp>
      </p:grpSp>
      <p:grpSp>
        <p:nvGrpSpPr>
          <p:cNvPr id="606" name="Google Shape;606;p100"/>
          <p:cNvGrpSpPr/>
          <p:nvPr/>
        </p:nvGrpSpPr>
        <p:grpSpPr>
          <a:xfrm>
            <a:off x="4047564" y="930865"/>
            <a:ext cx="4628506" cy="2451050"/>
            <a:chOff x="4047564" y="930865"/>
            <a:chExt cx="4628506" cy="2451050"/>
          </a:xfrm>
        </p:grpSpPr>
        <p:sp>
          <p:nvSpPr>
            <p:cNvPr id="607" name="Google Shape;607;p100"/>
            <p:cNvSpPr/>
            <p:nvPr/>
          </p:nvSpPr>
          <p:spPr>
            <a:xfrm>
              <a:off x="4134970" y="1013414"/>
              <a:ext cx="591000" cy="603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00"/>
            <p:cNvSpPr/>
            <p:nvPr/>
          </p:nvSpPr>
          <p:spPr>
            <a:xfrm>
              <a:off x="4134970" y="1013415"/>
              <a:ext cx="4541100" cy="2368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00"/>
            <p:cNvSpPr/>
            <p:nvPr/>
          </p:nvSpPr>
          <p:spPr>
            <a:xfrm>
              <a:off x="4047564" y="930865"/>
              <a:ext cx="457200" cy="457200"/>
            </a:xfrm>
            <a:prstGeom prst="ellipse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/>
            </a:p>
          </p:txBody>
        </p:sp>
        <p:sp>
          <p:nvSpPr>
            <p:cNvPr id="610" name="Google Shape;610;p100"/>
            <p:cNvSpPr txBox="1"/>
            <p:nvPr/>
          </p:nvSpPr>
          <p:spPr>
            <a:xfrm>
              <a:off x="4525700" y="1159465"/>
              <a:ext cx="4075500" cy="19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Work Plan Creation</a:t>
              </a:r>
              <a:endParaRPr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Document existing work in each focus area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Char char="❑"/>
              </a:pPr>
              <a:r>
                <a:rPr lang="en-US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Assign initial growth stage for each focus area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Select appropriate interventions</a:t>
              </a: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/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Receive training and resources &amp; implement</a:t>
              </a:r>
              <a:endParaRPr/>
            </a:p>
          </p:txBody>
        </p:sp>
      </p:grpSp>
      <p:grpSp>
        <p:nvGrpSpPr>
          <p:cNvPr id="611" name="Google Shape;611;p100"/>
          <p:cNvGrpSpPr/>
          <p:nvPr/>
        </p:nvGrpSpPr>
        <p:grpSpPr>
          <a:xfrm>
            <a:off x="533930" y="3722864"/>
            <a:ext cx="8261330" cy="1203866"/>
            <a:chOff x="533930" y="3866913"/>
            <a:chExt cx="8261330" cy="1203866"/>
          </a:xfrm>
        </p:grpSpPr>
        <p:pic>
          <p:nvPicPr>
            <p:cNvPr id="612" name="Google Shape;612;p10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3930" y="3901080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3" name="Google Shape;613;p1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55623" y="3938507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1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84720" y="3902314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100"/>
            <p:cNvSpPr txBox="1"/>
            <p:nvPr/>
          </p:nvSpPr>
          <p:spPr>
            <a:xfrm>
              <a:off x="1174010" y="3901078"/>
              <a:ext cx="16221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accent5"/>
                  </a:solidFill>
                  <a:latin typeface="Lato"/>
                  <a:ea typeface="Lato"/>
                  <a:cs typeface="Lato"/>
                  <a:sym typeface="Lato"/>
                </a:rPr>
                <a:t>Seed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—has not yet begun to work in the area, but would like to</a:t>
              </a:r>
              <a:endParaRPr/>
            </a:p>
          </p:txBody>
        </p:sp>
        <p:sp>
          <p:nvSpPr>
            <p:cNvPr id="616" name="Google Shape;616;p100"/>
            <p:cNvSpPr txBox="1"/>
            <p:nvPr/>
          </p:nvSpPr>
          <p:spPr>
            <a:xfrm>
              <a:off x="3395703" y="3901079"/>
              <a:ext cx="27390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accent5"/>
                  </a:solidFill>
                  <a:latin typeface="Lato"/>
                  <a:ea typeface="Lato"/>
                  <a:cs typeface="Lato"/>
                  <a:sym typeface="Lato"/>
                </a:rPr>
                <a:t>Sprout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—has started work, and may even have significant work; can provide examples, but still wants to do more 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7" name="Google Shape;617;p100"/>
            <p:cNvSpPr txBox="1"/>
            <p:nvPr/>
          </p:nvSpPr>
          <p:spPr>
            <a:xfrm>
              <a:off x="6678460" y="3866913"/>
              <a:ext cx="21168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accent5"/>
                  </a:solidFill>
                  <a:latin typeface="Lato"/>
                  <a:ea typeface="Lato"/>
                  <a:cs typeface="Lato"/>
                  <a:sym typeface="Lato"/>
                </a:rPr>
                <a:t>Bloom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—has evidence of activities in this area; currently satisfied with efforts 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572" y="1295401"/>
            <a:ext cx="975967" cy="97596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9"/>
          <p:cNvSpPr/>
          <p:nvPr/>
        </p:nvSpPr>
        <p:spPr>
          <a:xfrm>
            <a:off x="3151534" y="0"/>
            <a:ext cx="5992500" cy="5143500"/>
          </a:xfrm>
          <a:prstGeom prst="rect">
            <a:avLst/>
          </a:prstGeom>
          <a:solidFill>
            <a:srgbClr val="8B00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9"/>
          <p:cNvSpPr/>
          <p:nvPr/>
        </p:nvSpPr>
        <p:spPr>
          <a:xfrm>
            <a:off x="3593265" y="1327238"/>
            <a:ext cx="1733100" cy="38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79"/>
          <p:cNvSpPr/>
          <p:nvPr/>
        </p:nvSpPr>
        <p:spPr>
          <a:xfrm>
            <a:off x="3629495" y="2705698"/>
            <a:ext cx="1696800" cy="38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79"/>
          <p:cNvSpPr/>
          <p:nvPr/>
        </p:nvSpPr>
        <p:spPr>
          <a:xfrm>
            <a:off x="3593265" y="370229"/>
            <a:ext cx="5109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WE ENVISION  nourished communities and a healthy, equitable food system.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OUR MISSION  is to improve the health, wellness, and resilience of communities through trauma-informed nutrition security.</a:t>
            </a:r>
            <a:endParaRPr/>
          </a:p>
        </p:txBody>
      </p:sp>
      <p:grpSp>
        <p:nvGrpSpPr>
          <p:cNvPr id="421" name="Google Shape;421;p79"/>
          <p:cNvGrpSpPr/>
          <p:nvPr/>
        </p:nvGrpSpPr>
        <p:grpSpPr>
          <a:xfrm>
            <a:off x="204828" y="864720"/>
            <a:ext cx="2576911" cy="3385333"/>
            <a:chOff x="204828" y="864720"/>
            <a:chExt cx="2576911" cy="3385333"/>
          </a:xfrm>
        </p:grpSpPr>
        <p:pic>
          <p:nvPicPr>
            <p:cNvPr id="422" name="Google Shape;422;p7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339" y="2014853"/>
              <a:ext cx="2438400" cy="223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7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4828" y="864720"/>
              <a:ext cx="2539999" cy="2539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79"/>
          <p:cNvSpPr/>
          <p:nvPr/>
        </p:nvSpPr>
        <p:spPr>
          <a:xfrm>
            <a:off x="3003034" y="4050"/>
            <a:ext cx="148500" cy="5135400"/>
          </a:xfrm>
          <a:prstGeom prst="rect">
            <a:avLst/>
          </a:prstGeom>
          <a:solidFill>
            <a:srgbClr val="DA1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28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01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</a:pPr>
            <a:r>
              <a:rPr lang="en-US"/>
              <a:t>Process</a:t>
            </a:r>
            <a:endParaRPr/>
          </a:p>
        </p:txBody>
      </p:sp>
      <p:grpSp>
        <p:nvGrpSpPr>
          <p:cNvPr id="623" name="Google Shape;623;p101"/>
          <p:cNvGrpSpPr/>
          <p:nvPr/>
        </p:nvGrpSpPr>
        <p:grpSpPr>
          <a:xfrm>
            <a:off x="5314566" y="1381724"/>
            <a:ext cx="3318706" cy="2322949"/>
            <a:chOff x="446524" y="932702"/>
            <a:chExt cx="3318706" cy="2322949"/>
          </a:xfrm>
        </p:grpSpPr>
        <p:sp>
          <p:nvSpPr>
            <p:cNvPr id="624" name="Google Shape;624;p101"/>
            <p:cNvSpPr/>
            <p:nvPr/>
          </p:nvSpPr>
          <p:spPr>
            <a:xfrm>
              <a:off x="533930" y="1015251"/>
              <a:ext cx="3231300" cy="2240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01"/>
            <p:cNvSpPr/>
            <p:nvPr/>
          </p:nvSpPr>
          <p:spPr>
            <a:xfrm>
              <a:off x="446524" y="932702"/>
              <a:ext cx="457200" cy="457200"/>
            </a:xfrm>
            <a:prstGeom prst="ellipse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/>
            </a:p>
          </p:txBody>
        </p:sp>
        <p:sp>
          <p:nvSpPr>
            <p:cNvPr id="626" name="Google Shape;626;p101"/>
            <p:cNvSpPr txBox="1"/>
            <p:nvPr/>
          </p:nvSpPr>
          <p:spPr>
            <a:xfrm>
              <a:off x="903724" y="1161302"/>
              <a:ext cx="2525400" cy="19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Maintenance</a:t>
              </a:r>
              <a:endParaRPr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Review work plan annually for improvement opportunities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Share your Nutrition Pantry work in the community</a:t>
              </a:r>
              <a:endParaRPr/>
            </a:p>
          </p:txBody>
        </p:sp>
      </p:grpSp>
      <p:grpSp>
        <p:nvGrpSpPr>
          <p:cNvPr id="627" name="Google Shape;627;p101"/>
          <p:cNvGrpSpPr/>
          <p:nvPr/>
        </p:nvGrpSpPr>
        <p:grpSpPr>
          <a:xfrm>
            <a:off x="446524" y="1381724"/>
            <a:ext cx="4628506" cy="2772049"/>
            <a:chOff x="4047564" y="930865"/>
            <a:chExt cx="4628506" cy="2772049"/>
          </a:xfrm>
        </p:grpSpPr>
        <p:sp>
          <p:nvSpPr>
            <p:cNvPr id="628" name="Google Shape;628;p101"/>
            <p:cNvSpPr/>
            <p:nvPr/>
          </p:nvSpPr>
          <p:spPr>
            <a:xfrm>
              <a:off x="4134970" y="1013414"/>
              <a:ext cx="591000" cy="603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01"/>
            <p:cNvSpPr/>
            <p:nvPr/>
          </p:nvSpPr>
          <p:spPr>
            <a:xfrm>
              <a:off x="4134970" y="1013414"/>
              <a:ext cx="4541100" cy="2689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01"/>
            <p:cNvSpPr/>
            <p:nvPr/>
          </p:nvSpPr>
          <p:spPr>
            <a:xfrm>
              <a:off x="4047564" y="930865"/>
              <a:ext cx="457200" cy="457200"/>
            </a:xfrm>
            <a:prstGeom prst="ellipse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/>
            </a:p>
          </p:txBody>
        </p:sp>
        <p:sp>
          <p:nvSpPr>
            <p:cNvPr id="631" name="Google Shape;631;p101"/>
            <p:cNvSpPr txBox="1"/>
            <p:nvPr/>
          </p:nvSpPr>
          <p:spPr>
            <a:xfrm>
              <a:off x="4504763" y="1159465"/>
              <a:ext cx="4075500" cy="23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Certification</a:t>
              </a:r>
              <a:endParaRPr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Implement work plan and document additions or improvements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Complete Healthy Food Pantry Assessment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</a:b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❑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Leah’s Pantry will work with pantry to determine whether Silver or Gold Certification is appropriate based on focus area stages</a:t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2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</a:pPr>
            <a:r>
              <a:rPr lang="en-US"/>
              <a:t>Benefits of Certification</a:t>
            </a:r>
            <a:endParaRPr/>
          </a:p>
        </p:txBody>
      </p:sp>
      <p:sp>
        <p:nvSpPr>
          <p:cNvPr id="637" name="Google Shape;637;p102"/>
          <p:cNvSpPr/>
          <p:nvPr/>
        </p:nvSpPr>
        <p:spPr>
          <a:xfrm>
            <a:off x="547475" y="3081775"/>
            <a:ext cx="41616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 of a network of certified pantries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Recognition in the community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Leadership opportunities through presentations, trainings, conferences, and mentorship of other pantries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8" name="Google Shape;638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712" y="1073990"/>
            <a:ext cx="8153222" cy="171909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102"/>
          <p:cNvSpPr/>
          <p:nvPr/>
        </p:nvSpPr>
        <p:spPr>
          <a:xfrm>
            <a:off x="4853325" y="3081775"/>
            <a:ext cx="41616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Motivation and alignment opportunity for staff, volunteers, Board members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Cutting edge thinking around trauma &amp; nourishment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2857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Access to funding opportunities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96C18-D24E-5947-9A8F-4C6D821A5FD8}"/>
              </a:ext>
            </a:extLst>
          </p:cNvPr>
          <p:cNvSpPr/>
          <p:nvPr/>
        </p:nvSpPr>
        <p:spPr>
          <a:xfrm>
            <a:off x="0" y="0"/>
            <a:ext cx="9144000" cy="3150704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CC78C-AB8F-6945-8DA0-2C532BE3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23" y="3459164"/>
            <a:ext cx="1353431" cy="1381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B7A4F-3266-724D-A34D-96EDD0BF9D83}"/>
              </a:ext>
            </a:extLst>
          </p:cNvPr>
          <p:cNvSpPr txBox="1"/>
          <p:nvPr/>
        </p:nvSpPr>
        <p:spPr>
          <a:xfrm>
            <a:off x="0" y="1171682"/>
            <a:ext cx="9144000" cy="8073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4500" dirty="0">
                <a:solidFill>
                  <a:schemeClr val="bg1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NPP Results Snapshot</a:t>
            </a: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7E70E6A-F8B5-44D3-9783-56D0E9F5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30" y="3461302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51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2FD6-5C1D-A440-B709-17752FE9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46" y="253180"/>
            <a:ext cx="3870867" cy="994172"/>
          </a:xfr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8B005A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Statewide Snapshot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5546C0E-EDC0-204E-B346-815328005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066" y="2280"/>
            <a:ext cx="4769934" cy="51412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6824E8-DAD4-AE40-B91C-2A3496A558C1}"/>
              </a:ext>
            </a:extLst>
          </p:cNvPr>
          <p:cNvSpPr/>
          <p:nvPr/>
        </p:nvSpPr>
        <p:spPr>
          <a:xfrm>
            <a:off x="2227721" y="1306191"/>
            <a:ext cx="2067854" cy="38844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ED6F2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Graduated Pantries</a:t>
            </a:r>
          </a:p>
          <a:p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700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Certified Gold</a:t>
            </a:r>
          </a:p>
          <a:p>
            <a:endParaRPr lang="en-US" sz="10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700" dirty="0">
                <a:solidFill>
                  <a:schemeClr val="bg2">
                    <a:lumMod val="9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Certified Silver</a:t>
            </a:r>
          </a:p>
          <a:p>
            <a:endParaRPr lang="en-US" sz="10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700" dirty="0">
                <a:solidFill>
                  <a:srgbClr val="80A8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</a:t>
            </a:r>
            <a:r>
              <a:rPr lang="en-US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700" dirty="0">
                <a:solidFill>
                  <a:srgbClr val="80A8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(+5)</a:t>
            </a:r>
          </a:p>
          <a:p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Pantries in Process</a:t>
            </a:r>
          </a:p>
          <a:p>
            <a:endParaRPr lang="en-US" sz="10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700" dirty="0">
                <a:solidFill>
                  <a:srgbClr val="80A8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</a:t>
            </a:r>
          </a:p>
          <a:p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Counties with NPP in their 3 –year IWP</a:t>
            </a:r>
          </a:p>
          <a:p>
            <a:endParaRPr lang="en-US" sz="10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0DC5D-5C11-8949-A7A7-6A7D26BE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2" y="3048829"/>
            <a:ext cx="1854302" cy="1854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5F31E-2AFA-3744-9DE6-642D83682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70" y="1474275"/>
            <a:ext cx="1827406" cy="1827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F2C35C-AB38-4943-B3E4-254DF22F3DE2}"/>
              </a:ext>
            </a:extLst>
          </p:cNvPr>
          <p:cNvSpPr/>
          <p:nvPr/>
        </p:nvSpPr>
        <p:spPr>
          <a:xfrm>
            <a:off x="0" y="1023257"/>
            <a:ext cx="4210121" cy="188486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284103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2">
            <a:extLst>
              <a:ext uri="{FF2B5EF4-FFF2-40B4-BE49-F238E27FC236}">
                <a16:creationId xmlns:a16="http://schemas.microsoft.com/office/drawing/2014/main" id="{595EA42A-159D-44AC-B3BE-CD314C8BF3D4}"/>
              </a:ext>
            </a:extLst>
          </p:cNvPr>
          <p:cNvSpPr/>
          <p:nvPr/>
        </p:nvSpPr>
        <p:spPr>
          <a:xfrm>
            <a:off x="-23250" y="3531053"/>
            <a:ext cx="1093451" cy="907598"/>
          </a:xfrm>
          <a:prstGeom prst="round2SameRect">
            <a:avLst/>
          </a:prstGeom>
          <a:solidFill>
            <a:srgbClr val="ECE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ECE1C8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52FBA3-8399-B24C-9B8E-D0861156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46" y="253180"/>
            <a:ext cx="3870867" cy="994172"/>
          </a:xfr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8B005A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San Diego Focus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4497E-ADEE-0B40-B29B-6901EED975BE}"/>
              </a:ext>
            </a:extLst>
          </p:cNvPr>
          <p:cNvSpPr/>
          <p:nvPr/>
        </p:nvSpPr>
        <p:spPr>
          <a:xfrm>
            <a:off x="0" y="1023257"/>
            <a:ext cx="4210121" cy="188486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DC432-DCAA-DD44-99C2-293BE667B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9" y="1474275"/>
            <a:ext cx="1827406" cy="18274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7FFE47-1009-6040-98FC-7056A2475A7A}"/>
              </a:ext>
            </a:extLst>
          </p:cNvPr>
          <p:cNvSpPr/>
          <p:nvPr/>
        </p:nvSpPr>
        <p:spPr>
          <a:xfrm>
            <a:off x="2210920" y="1340480"/>
            <a:ext cx="2067854" cy="296459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ED6F23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  <a:r>
              <a:rPr lang="en-US" sz="18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0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Graduated Pantries</a:t>
            </a:r>
          </a:p>
          <a:p>
            <a:r>
              <a:rPr lang="en-US" sz="10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en-US" sz="18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18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500" dirty="0">
                <a:solidFill>
                  <a:srgbClr val="FFC000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r>
              <a:rPr lang="en-US" sz="18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0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Certified Gold</a:t>
            </a:r>
          </a:p>
          <a:p>
            <a:endParaRPr lang="en-US" sz="10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500" dirty="0">
                <a:solidFill>
                  <a:srgbClr val="80A842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10 (+5)</a:t>
            </a:r>
            <a:r>
              <a:rPr lang="en-US" sz="25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en-US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0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Pantries in Process</a:t>
            </a:r>
          </a:p>
          <a:p>
            <a:endParaRPr lang="en-US" sz="1000" dirty="0">
              <a:solidFill>
                <a:srgbClr val="000000"/>
              </a:solidFill>
              <a:latin typeface="Lato"/>
            </a:endParaRPr>
          </a:p>
          <a:p>
            <a:r>
              <a:rPr lang="en-US" sz="2500" dirty="0">
                <a:solidFill>
                  <a:srgbClr val="DA1E47"/>
                </a:solidFill>
                <a:latin typeface="Lato"/>
              </a:rPr>
              <a:t>11</a:t>
            </a:r>
            <a:r>
              <a:rPr lang="en-US" sz="2500" dirty="0">
                <a:latin typeface="Lato"/>
              </a:rPr>
              <a:t> </a:t>
            </a:r>
          </a:p>
          <a:p>
            <a:r>
              <a:rPr lang="en-US" sz="1000" dirty="0">
                <a:latin typeface="Lato"/>
              </a:rPr>
              <a:t>Trainings/Conferences</a:t>
            </a:r>
            <a:endParaRPr lang="en-US" dirty="0">
              <a:latin typeface="Lato"/>
            </a:endParaRPr>
          </a:p>
          <a:p>
            <a:endParaRPr lang="en-US" sz="10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32FE8-1A86-4D4F-BEB0-957B85395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88" y="0"/>
            <a:ext cx="4778713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07F93C-2329-F543-877F-6342C10A8D1C}"/>
              </a:ext>
            </a:extLst>
          </p:cNvPr>
          <p:cNvSpPr/>
          <p:nvPr/>
        </p:nvSpPr>
        <p:spPr>
          <a:xfrm>
            <a:off x="30743" y="3353652"/>
            <a:ext cx="1980152" cy="5078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975203E8-95D3-E74F-B240-8CCF8DF62B04}"/>
              </a:ext>
            </a:extLst>
          </p:cNvPr>
          <p:cNvSpPr/>
          <p:nvPr/>
        </p:nvSpPr>
        <p:spPr>
          <a:xfrm>
            <a:off x="-18488" y="4259716"/>
            <a:ext cx="4570076" cy="912360"/>
          </a:xfrm>
          <a:prstGeom prst="round2SameRect">
            <a:avLst/>
          </a:prstGeom>
          <a:solidFill>
            <a:srgbClr val="ECE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ECE1C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37D8F-E45E-034E-9221-3B6D69DB80C7}"/>
              </a:ext>
            </a:extLst>
          </p:cNvPr>
          <p:cNvSpPr/>
          <p:nvPr/>
        </p:nvSpPr>
        <p:spPr>
          <a:xfrm>
            <a:off x="29420" y="3531111"/>
            <a:ext cx="1218152" cy="66172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8B00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en-US" sz="2700" dirty="0">
                <a:solidFill>
                  <a:srgbClr val="8B00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sz="10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Major Partners </a:t>
            </a:r>
            <a:endParaRPr lang="en-US" sz="1000" dirty="0">
              <a:latin typeface="Lato"/>
              <a:ea typeface="Lato" panose="020F0502020204030203" pitchFamily="34" charset="0"/>
              <a:cs typeface="Lato" panose="020F0502020204030203" pitchFamily="34" charset="0"/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FEFA0-25F7-8F4A-A961-66058043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964" y="4337303"/>
            <a:ext cx="722363" cy="722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FE2FA-E0B9-9E44-981B-BD8ED5D0C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4" y="4381788"/>
            <a:ext cx="709059" cy="623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F6D1B-402A-7A40-92DE-79F45FC28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252" y="4563294"/>
            <a:ext cx="1162414" cy="382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8BECCE-AAE0-0244-A1BA-DB41C679B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77" y="4337303"/>
            <a:ext cx="1165106" cy="6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6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96C18-D24E-5947-9A8F-4C6D821A5FD8}"/>
              </a:ext>
            </a:extLst>
          </p:cNvPr>
          <p:cNvSpPr/>
          <p:nvPr/>
        </p:nvSpPr>
        <p:spPr>
          <a:xfrm>
            <a:off x="0" y="0"/>
            <a:ext cx="9144000" cy="3150704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CC78C-AB8F-6945-8DA0-2C532BE3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23" y="3459164"/>
            <a:ext cx="1353431" cy="1381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B7A4F-3266-724D-A34D-96EDD0BF9D83}"/>
              </a:ext>
            </a:extLst>
          </p:cNvPr>
          <p:cNvSpPr txBox="1"/>
          <p:nvPr/>
        </p:nvSpPr>
        <p:spPr>
          <a:xfrm>
            <a:off x="0" y="1171682"/>
            <a:ext cx="9144000" cy="8073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3999"/>
              </a:lnSpc>
            </a:pPr>
            <a:r>
              <a:rPr lang="en-US" sz="4500" dirty="0">
                <a:solidFill>
                  <a:schemeClr val="bg1"/>
                </a:solidFill>
                <a:latin typeface="Lato"/>
              </a:rPr>
              <a:t>What is happening?</a:t>
            </a:r>
            <a:endParaRPr lang="en-US" dirty="0"/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7E70E6A-F8B5-44D3-9783-56D0E9F5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30" y="3461302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63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48128" y="1009686"/>
            <a:ext cx="5038271" cy="3852600"/>
          </a:xfrm>
        </p:spPr>
        <p:txBody>
          <a:bodyPr/>
          <a:lstStyle/>
          <a:p>
            <a:r>
              <a:rPr lang="en-US" dirty="0"/>
              <a:t>Nutrition Corner (IFC)</a:t>
            </a:r>
          </a:p>
          <a:p>
            <a:r>
              <a:rPr lang="en-US" dirty="0"/>
              <a:t>Microwave Workshops (MiraCosta)</a:t>
            </a:r>
          </a:p>
          <a:p>
            <a:r>
              <a:rPr lang="en-US" dirty="0"/>
              <a:t>TV playing EatFresh.org  videos in waiting area</a:t>
            </a:r>
          </a:p>
          <a:p>
            <a:r>
              <a:rPr lang="en-US" dirty="0"/>
              <a:t>EatFresh.org Mini Course during staff and volunteer meetings </a:t>
            </a:r>
          </a:p>
          <a:p>
            <a:r>
              <a:rPr lang="en-US" dirty="0"/>
              <a:t>Individual RD or Nutrition Ed Consults for clients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75A74-1E70-904A-B83F-F98FF2B7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58436" y="627525"/>
            <a:ext cx="1914610" cy="252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AC8A9-826E-0C4E-8C9F-7B691B89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11" y="2969690"/>
            <a:ext cx="2523462" cy="1892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AEEB9-5BA8-FD49-B3D2-95325326F0D7}"/>
              </a:ext>
            </a:extLst>
          </p:cNvPr>
          <p:cNvSpPr txBox="1"/>
          <p:nvPr/>
        </p:nvSpPr>
        <p:spPr>
          <a:xfrm>
            <a:off x="5582734" y="4872318"/>
            <a:ext cx="346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InterFaith</a:t>
            </a:r>
            <a:r>
              <a:rPr lang="en-US" i="1" dirty="0"/>
              <a:t> Food Center, Santa Fe Springs</a:t>
            </a:r>
          </a:p>
        </p:txBody>
      </p:sp>
    </p:spTree>
    <p:extLst>
      <p:ext uri="{BB962C8B-B14F-4D97-AF65-F5344CB8AC3E}">
        <p14:creationId xmlns:p14="http://schemas.microsoft.com/office/powerpoint/2010/main" val="2200257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Composting and gardening </a:t>
            </a:r>
            <a:r>
              <a:rPr lang="en-US" sz="2000" i="1" dirty="0"/>
              <a:t>(St. Margaret’s Center)</a:t>
            </a:r>
          </a:p>
          <a:p>
            <a:r>
              <a:rPr lang="en-US" dirty="0"/>
              <a:t>Agricultural feed</a:t>
            </a:r>
          </a:p>
          <a:p>
            <a:r>
              <a:rPr lang="en-US" dirty="0"/>
              <a:t>Working with donors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Waste</a:t>
            </a:r>
          </a:p>
        </p:txBody>
      </p:sp>
      <p:pic>
        <p:nvPicPr>
          <p:cNvPr id="5" name="Picture 5" descr="A picture containing outdoor, grass, sitting, ground&#10;&#10;Description generated with high confidence">
            <a:extLst>
              <a:ext uri="{FF2B5EF4-FFF2-40B4-BE49-F238E27FC236}">
                <a16:creationId xmlns:a16="http://schemas.microsoft.com/office/drawing/2014/main" id="{9E06E486-EB17-4423-8CE4-5A913268C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2782728"/>
            <a:ext cx="2743200" cy="1825943"/>
          </a:xfrm>
          <a:prstGeom prst="rect">
            <a:avLst/>
          </a:prstGeom>
        </p:spPr>
      </p:pic>
      <p:pic>
        <p:nvPicPr>
          <p:cNvPr id="7" name="Picture 7" descr="A close up of a flower&#10;&#10;Description generated with high confidence">
            <a:extLst>
              <a:ext uri="{FF2B5EF4-FFF2-40B4-BE49-F238E27FC236}">
                <a16:creationId xmlns:a16="http://schemas.microsoft.com/office/drawing/2014/main" id="{C865AABC-73C5-49CC-B5E9-7396B29C1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38500" y="2552699"/>
            <a:ext cx="2743200" cy="2472953"/>
          </a:xfrm>
          <a:prstGeom prst="rect">
            <a:avLst/>
          </a:prstGeom>
        </p:spPr>
      </p:pic>
      <p:pic>
        <p:nvPicPr>
          <p:cNvPr id="15" name="Picture 15" descr="A herd of sheep standing on a dry grass field&#10;&#10;Description generated with very high confidence">
            <a:extLst>
              <a:ext uri="{FF2B5EF4-FFF2-40B4-BE49-F238E27FC236}">
                <a16:creationId xmlns:a16="http://schemas.microsoft.com/office/drawing/2014/main" id="{FC03DAA9-D8D3-4789-AD7F-8C180F9FC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53137" y="2391727"/>
            <a:ext cx="2743200" cy="22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59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Smart collaboration of complementary programs</a:t>
            </a:r>
          </a:p>
          <a:p>
            <a:r>
              <a:rPr lang="en-US" dirty="0"/>
              <a:t>Use client needs assessment to seek out new partnerships</a:t>
            </a:r>
          </a:p>
          <a:p>
            <a:r>
              <a:rPr lang="en-US" dirty="0"/>
              <a:t>Focus on high quality referrals</a:t>
            </a:r>
          </a:p>
          <a:p>
            <a:r>
              <a:rPr lang="en-US" dirty="0"/>
              <a:t>Considering neighborhood food security – micro planning</a:t>
            </a:r>
          </a:p>
          <a:p>
            <a:r>
              <a:rPr lang="en-US" dirty="0"/>
              <a:t>Being proactive about creating space for dialogue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Connections</a:t>
            </a:r>
          </a:p>
        </p:txBody>
      </p:sp>
    </p:spTree>
    <p:extLst>
      <p:ext uri="{BB962C8B-B14F-4D97-AF65-F5344CB8AC3E}">
        <p14:creationId xmlns:p14="http://schemas.microsoft.com/office/powerpoint/2010/main" val="2519312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70B76-530B-7A4D-8CDD-7EB84328F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Bundling </a:t>
            </a:r>
            <a:r>
              <a:rPr lang="en-US" sz="1800" dirty="0"/>
              <a:t>Provide</a:t>
            </a:r>
            <a:r>
              <a:rPr lang="en-US" sz="1800" dirty="0">
                <a:sym typeface="Calibri"/>
              </a:rPr>
              <a:t> snack &amp; meal ideas by </a:t>
            </a:r>
            <a:endParaRPr lang="en-US" dirty="0"/>
          </a:p>
          <a:p>
            <a:pPr indent="0">
              <a:buNone/>
            </a:pPr>
            <a:r>
              <a:rPr lang="en-US" sz="1800" dirty="0">
                <a:sym typeface="Calibri"/>
              </a:rPr>
              <a:t>displaying pantry ingredients</a:t>
            </a:r>
            <a:endParaRPr lang="en-US" sz="1800" dirty="0"/>
          </a:p>
          <a:p>
            <a:pPr lvl="0" indent="0">
              <a:spcBef>
                <a:spcPts val="0"/>
              </a:spcBef>
              <a:buSzPts val="2400"/>
              <a:buNone/>
            </a:pPr>
            <a:endParaRPr lang="en-US" sz="2000" dirty="0"/>
          </a:p>
          <a:p>
            <a:pPr lvl="0" indent="0">
              <a:spcBef>
                <a:spcPts val="0"/>
              </a:spcBef>
              <a:buSzPts val="2400"/>
              <a:buNone/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09226-6D0C-7E4B-9162-CAC01A56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 – </a:t>
            </a:r>
            <a:r>
              <a:rPr lang="en-US" i="1" dirty="0"/>
              <a:t>How Do I Use this Food?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DDAE2-6D32-5448-BCDA-89733783A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3" r="488" b="21062"/>
          <a:stretch/>
        </p:blipFill>
        <p:spPr>
          <a:xfrm>
            <a:off x="5901848" y="904603"/>
            <a:ext cx="1924825" cy="2158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6A8D89-D354-714A-908C-8B5A17517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5"/>
          <a:stretch/>
        </p:blipFill>
        <p:spPr>
          <a:xfrm>
            <a:off x="446524" y="2743410"/>
            <a:ext cx="4528035" cy="18170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F666-B726-254C-8A95-1793BCFA5860}"/>
              </a:ext>
            </a:extLst>
          </p:cNvPr>
          <p:cNvSpPr txBox="1"/>
          <p:nvPr/>
        </p:nvSpPr>
        <p:spPr>
          <a:xfrm>
            <a:off x="7955844" y="167616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 Fresno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591797-20A6-324F-85D6-7BB94DC63F69}"/>
              </a:ext>
            </a:extLst>
          </p:cNvPr>
          <p:cNvSpPr txBox="1"/>
          <p:nvPr/>
        </p:nvSpPr>
        <p:spPr>
          <a:xfrm>
            <a:off x="1369468" y="4690136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Turning the Hearts, Chula Vista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5A821D-86CB-4E42-B7F1-79D47B31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8"/>
          <a:stretch/>
        </p:blipFill>
        <p:spPr>
          <a:xfrm>
            <a:off x="5901848" y="3265755"/>
            <a:ext cx="2008409" cy="18056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7D51D8-56ED-C04B-9AE7-1BB0E29C23DE}"/>
              </a:ext>
            </a:extLst>
          </p:cNvPr>
          <p:cNvSpPr txBox="1"/>
          <p:nvPr/>
        </p:nvSpPr>
        <p:spPr>
          <a:xfrm>
            <a:off x="7845247" y="3645360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Harbor House</a:t>
            </a:r>
          </a:p>
          <a:p>
            <a:pPr algn="ctr"/>
            <a:r>
              <a:rPr lang="en-US" dirty="0"/>
              <a:t>Oakland</a:t>
            </a:r>
          </a:p>
        </p:txBody>
      </p:sp>
    </p:spTree>
    <p:extLst>
      <p:ext uri="{BB962C8B-B14F-4D97-AF65-F5344CB8AC3E}">
        <p14:creationId xmlns:p14="http://schemas.microsoft.com/office/powerpoint/2010/main" val="33581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B00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80"/>
          <p:cNvSpPr/>
          <p:nvPr/>
        </p:nvSpPr>
        <p:spPr>
          <a:xfrm>
            <a:off x="1355569" y="1049019"/>
            <a:ext cx="65484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… because </a:t>
            </a:r>
            <a:br>
              <a:rPr lang="en-US" sz="36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3600" b="0" i="0" u="none" strike="noStrike" cap="none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rPr>
              <a:t>everyone deserves </a:t>
            </a:r>
            <a:br>
              <a:rPr lang="en-US" sz="3600" b="0" i="0" u="none" strike="noStrike" cap="none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r>
              <a:rPr lang="en-US" sz="3600" b="0" i="0" u="none" strike="noStrike" cap="none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rPr>
              <a:t>nourishing meals</a:t>
            </a:r>
            <a:r>
              <a:rPr lang="en-US" sz="36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-US" sz="36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36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every day.</a:t>
            </a:r>
            <a:endParaRPr sz="36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1" name="Google Shape;431;p80" descr="icon-heartplate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494" y="3497081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470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96C18-D24E-5947-9A8F-4C6D821A5FD8}"/>
              </a:ext>
            </a:extLst>
          </p:cNvPr>
          <p:cNvSpPr/>
          <p:nvPr/>
        </p:nvSpPr>
        <p:spPr>
          <a:xfrm>
            <a:off x="0" y="0"/>
            <a:ext cx="9144000" cy="3150704"/>
          </a:xfrm>
          <a:prstGeom prst="rect">
            <a:avLst/>
          </a:prstGeom>
          <a:solidFill>
            <a:srgbClr val="80A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CC78C-AB8F-6945-8DA0-2C532BE3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23" y="3459164"/>
            <a:ext cx="1353431" cy="1381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B7A4F-3266-724D-A34D-96EDD0BF9D83}"/>
              </a:ext>
            </a:extLst>
          </p:cNvPr>
          <p:cNvSpPr txBox="1"/>
          <p:nvPr/>
        </p:nvSpPr>
        <p:spPr>
          <a:xfrm>
            <a:off x="0" y="1171682"/>
            <a:ext cx="9144000" cy="8073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3999"/>
              </a:lnSpc>
            </a:pPr>
            <a:r>
              <a:rPr lang="en-US" sz="4500" dirty="0">
                <a:solidFill>
                  <a:schemeClr val="bg1"/>
                </a:solidFill>
                <a:latin typeface="Lato"/>
              </a:rPr>
              <a:t>NPP For All </a:t>
            </a:r>
            <a:r>
              <a:rPr lang="en-US" sz="2400" dirty="0">
                <a:solidFill>
                  <a:schemeClr val="bg1"/>
                </a:solidFill>
                <a:latin typeface="Lato"/>
              </a:rPr>
              <a:t>(pantries)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7E70E6A-F8B5-44D3-9783-56D0E9F5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30" y="3461302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0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089EB39E-D1DC-40FB-A128-6E1BA50EDC59}"/>
              </a:ext>
            </a:extLst>
          </p:cNvPr>
          <p:cNvSpPr/>
          <p:nvPr/>
        </p:nvSpPr>
        <p:spPr>
          <a:xfrm>
            <a:off x="1676396" y="900112"/>
            <a:ext cx="6096001" cy="40957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Arial"/>
              </a:rPr>
              <a:t>Support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D5D1E1-8AB8-4302-AF58-A6E7D4F13C24}"/>
              </a:ext>
            </a:extLst>
          </p:cNvPr>
          <p:cNvSpPr txBox="1"/>
          <p:nvPr/>
        </p:nvSpPr>
        <p:spPr>
          <a:xfrm>
            <a:off x="6681784" y="2571747"/>
            <a:ext cx="1000124" cy="83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accent6"/>
                </a:solidFill>
              </a:rPr>
              <a:t>CalFresh</a:t>
            </a:r>
            <a:r>
              <a:rPr lang="en-US" sz="1200" dirty="0">
                <a:solidFill>
                  <a:schemeClr val="accent6"/>
                </a:solidFill>
              </a:rPr>
              <a:t> and other government agencies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2C00BF-9769-4773-9D9E-4EF5F00D9936}"/>
              </a:ext>
            </a:extLst>
          </p:cNvPr>
          <p:cNvSpPr/>
          <p:nvPr/>
        </p:nvSpPr>
        <p:spPr>
          <a:xfrm>
            <a:off x="1747834" y="1062037"/>
            <a:ext cx="4933951" cy="37719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Arial"/>
              </a:rPr>
              <a:t>Support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9C869-4C23-42AB-A198-7C61B3301404}"/>
              </a:ext>
            </a:extLst>
          </p:cNvPr>
          <p:cNvSpPr txBox="1"/>
          <p:nvPr/>
        </p:nvSpPr>
        <p:spPr>
          <a:xfrm>
            <a:off x="5457823" y="2505073"/>
            <a:ext cx="10620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Food Pantry and Food Bank Community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525323-5D2D-467F-ADA6-A025B57F860F}"/>
              </a:ext>
            </a:extLst>
          </p:cNvPr>
          <p:cNvSpPr/>
          <p:nvPr/>
        </p:nvSpPr>
        <p:spPr>
          <a:xfrm>
            <a:off x="1676399" y="1395413"/>
            <a:ext cx="3733800" cy="3000375"/>
          </a:xfrm>
          <a:prstGeom prst="ellipse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NPP as a Network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65D385-AF70-489D-9C4E-DEC4E8A1D5A2}"/>
              </a:ext>
            </a:extLst>
          </p:cNvPr>
          <p:cNvSpPr/>
          <p:nvPr/>
        </p:nvSpPr>
        <p:spPr>
          <a:xfrm>
            <a:off x="1790700" y="1847850"/>
            <a:ext cx="2447925" cy="2228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F6B96176-2C54-4A7A-B1D0-1953C0D02194}"/>
              </a:ext>
            </a:extLst>
          </p:cNvPr>
          <p:cNvSpPr/>
          <p:nvPr/>
        </p:nvSpPr>
        <p:spPr>
          <a:xfrm>
            <a:off x="2271712" y="2624137"/>
            <a:ext cx="1309688" cy="1000125"/>
          </a:xfrm>
          <a:prstGeom prst="hear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2">
                  <a:lumMod val="50000"/>
                </a:schemeClr>
              </a:solidFill>
              <a:cs typeface="Arial"/>
            </a:endParaRPr>
          </a:p>
          <a:p>
            <a:pPr algn="ctr"/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Arial"/>
              </a:rPr>
              <a:t>Gold Certified Pantries</a:t>
            </a:r>
            <a:endParaRPr lang="en-US" sz="1200">
              <a:solidFill>
                <a:schemeClr val="tx2">
                  <a:lumMod val="50000"/>
                </a:scheme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70EECF-71DC-42D0-B919-D1B17B0B0C25}"/>
              </a:ext>
            </a:extLst>
          </p:cNvPr>
          <p:cNvSpPr txBox="1"/>
          <p:nvPr/>
        </p:nvSpPr>
        <p:spPr>
          <a:xfrm>
            <a:off x="2095500" y="2219325"/>
            <a:ext cx="1838325" cy="286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Silver Certified Pantries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CF46A-3353-4160-A3DB-87015C579F86}"/>
              </a:ext>
            </a:extLst>
          </p:cNvPr>
          <p:cNvSpPr txBox="1"/>
          <p:nvPr/>
        </p:nvSpPr>
        <p:spPr>
          <a:xfrm>
            <a:off x="4295774" y="2457449"/>
            <a:ext cx="10572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Focus Area Super Stars &amp; Graduated Pantries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B48A69FD-56BA-4A6E-8A47-8D29373DE882}"/>
              </a:ext>
            </a:extLst>
          </p:cNvPr>
          <p:cNvSpPr/>
          <p:nvPr/>
        </p:nvSpPr>
        <p:spPr>
          <a:xfrm>
            <a:off x="3197161" y="3405759"/>
            <a:ext cx="4283202" cy="313182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cs typeface="Arial"/>
              </a:rPr>
              <a:t>Support and Innovation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5FCFF2C7-6F2A-4590-A446-997751BE0C85}"/>
              </a:ext>
            </a:extLst>
          </p:cNvPr>
          <p:cNvSpPr/>
          <p:nvPr/>
        </p:nvSpPr>
        <p:spPr>
          <a:xfrm>
            <a:off x="790575" y="938213"/>
            <a:ext cx="1338263" cy="70485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Food Waste Reduction Partners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142F41D-9786-40E0-A34F-0A3607A58458}"/>
              </a:ext>
            </a:extLst>
          </p:cNvPr>
          <p:cNvSpPr/>
          <p:nvPr/>
        </p:nvSpPr>
        <p:spPr>
          <a:xfrm>
            <a:off x="119063" y="2152650"/>
            <a:ext cx="1338263" cy="70485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Nutrition Education  Partners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046317B7-3281-49DA-9EEB-638FF47D7922}"/>
              </a:ext>
            </a:extLst>
          </p:cNvPr>
          <p:cNvSpPr/>
          <p:nvPr/>
        </p:nvSpPr>
        <p:spPr>
          <a:xfrm>
            <a:off x="7577138" y="1100137"/>
            <a:ext cx="1338263" cy="70485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Trauma Informed Partners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718521A-E735-447B-8DA6-5BC5C247AF5D}"/>
              </a:ext>
            </a:extLst>
          </p:cNvPr>
          <p:cNvSpPr/>
          <p:nvPr/>
        </p:nvSpPr>
        <p:spPr>
          <a:xfrm>
            <a:off x="7981950" y="3124200"/>
            <a:ext cx="1081088" cy="70485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Food Access Partners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2CD34AED-511E-4903-8CDC-6B032242400B}"/>
              </a:ext>
            </a:extLst>
          </p:cNvPr>
          <p:cNvSpPr/>
          <p:nvPr/>
        </p:nvSpPr>
        <p:spPr>
          <a:xfrm>
            <a:off x="7548562" y="4319588"/>
            <a:ext cx="1243013" cy="70485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Food as Medicine Partners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AD6B0F9-A1E8-42FA-B7DF-7470A88FD853}"/>
              </a:ext>
            </a:extLst>
          </p:cNvPr>
          <p:cNvSpPr/>
          <p:nvPr/>
        </p:nvSpPr>
        <p:spPr>
          <a:xfrm>
            <a:off x="447675" y="4181474"/>
            <a:ext cx="1481138" cy="70485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NPP Ambassadors</a:t>
            </a:r>
          </a:p>
        </p:txBody>
      </p:sp>
    </p:spTree>
    <p:extLst>
      <p:ext uri="{BB962C8B-B14F-4D97-AF65-F5344CB8AC3E}">
        <p14:creationId xmlns:p14="http://schemas.microsoft.com/office/powerpoint/2010/main" val="721816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98"/>
          <p:cNvGrpSpPr/>
          <p:nvPr/>
        </p:nvGrpSpPr>
        <p:grpSpPr>
          <a:xfrm>
            <a:off x="144772" y="1535584"/>
            <a:ext cx="2494200" cy="1701318"/>
            <a:chOff x="54107" y="343239"/>
            <a:chExt cx="2494200" cy="1701318"/>
          </a:xfrm>
        </p:grpSpPr>
        <p:pic>
          <p:nvPicPr>
            <p:cNvPr id="543" name="Google Shape;543;p98" descr="Environmental-Nudges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4062" y="343239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44" name="Google Shape;544;p98"/>
            <p:cNvSpPr/>
            <p:nvPr/>
          </p:nvSpPr>
          <p:spPr>
            <a:xfrm>
              <a:off x="54107" y="1378654"/>
              <a:ext cx="2494200" cy="665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Environment</a:t>
              </a:r>
            </a:p>
          </p:txBody>
        </p:sp>
      </p:grpSp>
      <p:grpSp>
        <p:nvGrpSpPr>
          <p:cNvPr id="548" name="Google Shape;548;p98"/>
          <p:cNvGrpSpPr/>
          <p:nvPr/>
        </p:nvGrpSpPr>
        <p:grpSpPr>
          <a:xfrm>
            <a:off x="134917" y="3304095"/>
            <a:ext cx="2429400" cy="2015653"/>
            <a:chOff x="86571" y="2745013"/>
            <a:chExt cx="2429400" cy="2015653"/>
          </a:xfrm>
        </p:grpSpPr>
        <p:pic>
          <p:nvPicPr>
            <p:cNvPr id="549" name="Google Shape;549;p98" descr="Nutrition Education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4062" y="2745013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0" name="Google Shape;550;p98"/>
            <p:cNvSpPr/>
            <p:nvPr/>
          </p:nvSpPr>
          <p:spPr>
            <a:xfrm>
              <a:off x="86571" y="3744866"/>
              <a:ext cx="24294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Nutrition</a:t>
              </a:r>
              <a:r>
                <a:rPr lang="en-US" sz="2000" b="0" i="0" u="none" strike="noStrike" cap="none" dirty="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 dirty="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Education</a:t>
              </a:r>
              <a:endParaRPr sz="2000" b="0" i="0" u="none" strike="noStrike" cap="none" dirty="0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551" name="Google Shape;551;p98"/>
          <p:cNvGrpSpPr/>
          <p:nvPr/>
        </p:nvGrpSpPr>
        <p:grpSpPr>
          <a:xfrm>
            <a:off x="2986498" y="1535584"/>
            <a:ext cx="2981400" cy="2268448"/>
            <a:chOff x="6077918" y="2803563"/>
            <a:chExt cx="2981400" cy="2268448"/>
          </a:xfrm>
        </p:grpSpPr>
        <p:pic>
          <p:nvPicPr>
            <p:cNvPr id="552" name="Google Shape;552;p98" descr="Nutrition goals and Pantry plans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11428" y="2803563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3" name="Google Shape;553;p98"/>
            <p:cNvSpPr/>
            <p:nvPr/>
          </p:nvSpPr>
          <p:spPr>
            <a:xfrm>
              <a:off x="6077918" y="3851311"/>
              <a:ext cx="2981400" cy="122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Nutrition Goals &amp; Pantry Plans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.</a:t>
              </a:r>
              <a:endParaRPr lang="en-US" dirty="0"/>
            </a:p>
          </p:txBody>
        </p:sp>
      </p:grpSp>
      <p:grpSp>
        <p:nvGrpSpPr>
          <p:cNvPr id="554" name="Google Shape;554;p98"/>
          <p:cNvGrpSpPr/>
          <p:nvPr/>
        </p:nvGrpSpPr>
        <p:grpSpPr>
          <a:xfrm>
            <a:off x="6192593" y="3105490"/>
            <a:ext cx="2951407" cy="1948642"/>
            <a:chOff x="6115793" y="343239"/>
            <a:chExt cx="2905500" cy="1848105"/>
          </a:xfrm>
        </p:grpSpPr>
        <p:pic>
          <p:nvPicPr>
            <p:cNvPr id="555" name="Google Shape;555;p98" descr="Partnership-&amp;-Resources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11353" y="343239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6" name="Google Shape;556;p98"/>
            <p:cNvSpPr/>
            <p:nvPr/>
          </p:nvSpPr>
          <p:spPr>
            <a:xfrm>
              <a:off x="6115793" y="1380744"/>
              <a:ext cx="2905500" cy="8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Community</a:t>
              </a:r>
              <a:r>
                <a:rPr lang="en-US" sz="2000" b="0" i="0" u="none" strike="noStrike" cap="none" dirty="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 dirty="0">
                  <a:solidFill>
                    <a:srgbClr val="ED6F23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Connections</a:t>
              </a:r>
              <a:endParaRPr sz="2000" b="0" i="0" u="none" strike="noStrike" cap="none" dirty="0">
                <a:solidFill>
                  <a:srgbClr val="ED6F23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557" name="Google Shape;557;p98"/>
          <p:cNvGrpSpPr/>
          <p:nvPr/>
        </p:nvGrpSpPr>
        <p:grpSpPr>
          <a:xfrm>
            <a:off x="5791855" y="1424621"/>
            <a:ext cx="2995500" cy="2050725"/>
            <a:chOff x="2962445" y="2745013"/>
            <a:chExt cx="2995500" cy="2050725"/>
          </a:xfrm>
        </p:grpSpPr>
        <p:pic>
          <p:nvPicPr>
            <p:cNvPr id="558" name="Google Shape;558;p98" descr="Inventory and Purchasing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03055" y="2745013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59" name="Google Shape;559;p98"/>
            <p:cNvSpPr/>
            <p:nvPr/>
          </p:nvSpPr>
          <p:spPr>
            <a:xfrm>
              <a:off x="2962445" y="3779938"/>
              <a:ext cx="2995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Inventory &amp;</a:t>
              </a:r>
              <a:r>
                <a:rPr lang="en-US" sz="2000" b="0" i="0" u="none" strike="noStrike" cap="none" dirty="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 dirty="0">
                  <a:solidFill>
                    <a:srgbClr val="80A84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Purchasing</a:t>
              </a:r>
              <a:endParaRPr sz="2000" b="0" i="0" u="none" strike="noStrike" cap="none" dirty="0">
                <a:solidFill>
                  <a:srgbClr val="80A84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AB8397-8939-E648-BE9A-F594C978E57F}"/>
              </a:ext>
            </a:extLst>
          </p:cNvPr>
          <p:cNvSpPr/>
          <p:nvPr/>
        </p:nvSpPr>
        <p:spPr>
          <a:xfrm>
            <a:off x="1783903" y="76946"/>
            <a:ext cx="2291137" cy="1458639"/>
          </a:xfrm>
          <a:prstGeom prst="roundRect">
            <a:avLst/>
          </a:prstGeom>
          <a:solidFill>
            <a:schemeClr val="accent3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</a:rPr>
              <a:t>Which areas are you excelling in?</a:t>
            </a:r>
          </a:p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107400D-7334-804A-AC46-0215F6702386}"/>
              </a:ext>
            </a:extLst>
          </p:cNvPr>
          <p:cNvSpPr/>
          <p:nvPr/>
        </p:nvSpPr>
        <p:spPr>
          <a:xfrm>
            <a:off x="4750785" y="101014"/>
            <a:ext cx="2291137" cy="1458639"/>
          </a:xfrm>
          <a:prstGeom prst="roundRect">
            <a:avLst/>
          </a:prstGeom>
          <a:solidFill>
            <a:schemeClr val="accent3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</a:rPr>
              <a:t>Which areas are a struggle?</a:t>
            </a:r>
          </a:p>
          <a:p>
            <a:pPr algn="ctr"/>
            <a:endParaRPr lang="en-US" dirty="0"/>
          </a:p>
        </p:txBody>
      </p:sp>
      <p:grpSp>
        <p:nvGrpSpPr>
          <p:cNvPr id="545" name="Google Shape;545;p98"/>
          <p:cNvGrpSpPr/>
          <p:nvPr/>
        </p:nvGrpSpPr>
        <p:grpSpPr>
          <a:xfrm>
            <a:off x="2876795" y="3235384"/>
            <a:ext cx="3257100" cy="1831169"/>
            <a:chOff x="2831699" y="343239"/>
            <a:chExt cx="3257100" cy="1803883"/>
          </a:xfrm>
        </p:grpSpPr>
        <p:pic>
          <p:nvPicPr>
            <p:cNvPr id="546" name="Google Shape;546;p98" descr="Cultural-Accomendations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03055" y="343239"/>
              <a:ext cx="914400" cy="9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47" name="Google Shape;547;p98"/>
            <p:cNvSpPr/>
            <p:nvPr/>
          </p:nvSpPr>
          <p:spPr>
            <a:xfrm>
              <a:off x="2831699" y="1380744"/>
              <a:ext cx="3257100" cy="7663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baseline="30000" dirty="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Cultural &amp; Dietary</a:t>
              </a:r>
              <a:r>
                <a:rPr lang="en-US" sz="2000" b="0" i="0" u="none" strike="noStrike" cap="none" dirty="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lang="en-US" sz="2000" b="0" i="0" u="none" strike="noStrike" cap="none" baseline="30000" dirty="0">
                  <a:solidFill>
                    <a:srgbClr val="7600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Accommodations</a:t>
              </a:r>
              <a:endParaRPr sz="2000" b="0" i="0" u="none" strike="noStrike" cap="none" dirty="0">
                <a:solidFill>
                  <a:srgbClr val="760048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549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4D3587-4610-FB40-8A0A-13F8727A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NPP Partner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1427D-8477-7141-B76B-873A8C7A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72" y="1006080"/>
            <a:ext cx="6986427" cy="38862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8A2569-51F5-3B41-A54B-3C7E28871E28}"/>
              </a:ext>
            </a:extLst>
          </p:cNvPr>
          <p:cNvSpPr/>
          <p:nvPr/>
        </p:nvSpPr>
        <p:spPr>
          <a:xfrm>
            <a:off x="4736385" y="4086050"/>
            <a:ext cx="1222625" cy="585627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031D21-77D1-CC49-9A6A-A5ECBBF305D3}"/>
              </a:ext>
            </a:extLst>
          </p:cNvPr>
          <p:cNvSpPr/>
          <p:nvPr/>
        </p:nvSpPr>
        <p:spPr>
          <a:xfrm>
            <a:off x="4827140" y="2779520"/>
            <a:ext cx="1222625" cy="585627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610F4F4-81A2-774B-85B5-703A4B01A2D2}"/>
              </a:ext>
            </a:extLst>
          </p:cNvPr>
          <p:cNvSpPr/>
          <p:nvPr/>
        </p:nvSpPr>
        <p:spPr>
          <a:xfrm rot="10800000">
            <a:off x="6185043" y="2949180"/>
            <a:ext cx="523982" cy="123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9DBAC-C378-7949-9075-31192A0D5881}"/>
              </a:ext>
            </a:extLst>
          </p:cNvPr>
          <p:cNvSpPr txBox="1"/>
          <p:nvPr/>
        </p:nvSpPr>
        <p:spPr>
          <a:xfrm>
            <a:off x="6709025" y="2749146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Past &amp; future webinars,</a:t>
            </a:r>
          </a:p>
          <a:p>
            <a:r>
              <a:rPr lang="en-US" dirty="0"/>
              <a:t>Training registration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A9EA2-F6B5-EC4E-8AC9-27F24B5BB896}"/>
              </a:ext>
            </a:extLst>
          </p:cNvPr>
          <p:cNvSpPr txBox="1"/>
          <p:nvPr/>
        </p:nvSpPr>
        <p:spPr>
          <a:xfrm>
            <a:off x="6709025" y="4089291"/>
            <a:ext cx="2281835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Access to NPP, </a:t>
            </a:r>
            <a:r>
              <a:rPr lang="en-US" dirty="0" err="1"/>
              <a:t>EatFresh.org</a:t>
            </a:r>
            <a:r>
              <a:rPr lang="en-US" dirty="0"/>
              <a:t>, &amp; Food Smarts resources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FAFD257-BC98-B641-BEED-21B6AFF07FFD}"/>
              </a:ext>
            </a:extLst>
          </p:cNvPr>
          <p:cNvSpPr/>
          <p:nvPr/>
        </p:nvSpPr>
        <p:spPr>
          <a:xfrm rot="10800000">
            <a:off x="6091603" y="4335469"/>
            <a:ext cx="523982" cy="123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83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098D8C3-21B9-BD48-961D-97517ADDB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933936"/>
              </p:ext>
            </p:extLst>
          </p:nvPr>
        </p:nvGraphicFramePr>
        <p:xfrm>
          <a:off x="448129" y="1009686"/>
          <a:ext cx="8229600" cy="38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64446D1-E6D7-7A4B-A636-58C97FF2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NPP Partner Resources (selected examples)</a:t>
            </a:r>
          </a:p>
        </p:txBody>
      </p:sp>
    </p:spTree>
    <p:extLst>
      <p:ext uri="{BB962C8B-B14F-4D97-AF65-F5344CB8AC3E}">
        <p14:creationId xmlns:p14="http://schemas.microsoft.com/office/powerpoint/2010/main" val="1827225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46524" y="876122"/>
            <a:ext cx="7667746" cy="1768224"/>
          </a:xfrm>
        </p:spPr>
        <p:txBody>
          <a:bodyPr/>
          <a:lstStyle/>
          <a:p>
            <a:r>
              <a:rPr lang="en-US" dirty="0"/>
              <a:t>Webinar: </a:t>
            </a:r>
            <a:r>
              <a:rPr lang="en-US" sz="2000" i="1" dirty="0"/>
              <a:t>Using </a:t>
            </a:r>
            <a:r>
              <a:rPr lang="en-US" sz="2000" i="1" dirty="0" err="1"/>
              <a:t>EatFresh.org</a:t>
            </a:r>
            <a:r>
              <a:rPr lang="en-US" sz="2000" i="1" dirty="0"/>
              <a:t> to Reduce Household Food Waste</a:t>
            </a:r>
          </a:p>
          <a:p>
            <a:pPr lvl="1"/>
            <a:r>
              <a:rPr lang="en-US" sz="1800" i="1" dirty="0">
                <a:solidFill>
                  <a:schemeClr val="accent1"/>
                </a:solidFill>
              </a:rPr>
              <a:t>Thursday May 16</a:t>
            </a:r>
            <a:r>
              <a:rPr lang="en-US" sz="1800" i="1" baseline="30000" dirty="0">
                <a:solidFill>
                  <a:schemeClr val="accent1"/>
                </a:solidFill>
              </a:rPr>
              <a:t>th</a:t>
            </a:r>
            <a:r>
              <a:rPr lang="en-US" sz="1800" i="1" dirty="0"/>
              <a:t>,            10:00-10:45am</a:t>
            </a:r>
          </a:p>
          <a:p>
            <a:pPr lvl="1"/>
            <a:r>
              <a:rPr lang="en-US" sz="1800" dirty="0"/>
              <a:t>Signup:  </a:t>
            </a:r>
            <a:r>
              <a:rPr lang="en-US" sz="1800" dirty="0">
                <a:hlinkClick r:id="rId2"/>
              </a:rPr>
              <a:t>www.leahspantry.org</a:t>
            </a:r>
            <a:endParaRPr lang="en-US" sz="1800" dirty="0"/>
          </a:p>
          <a:p>
            <a:pPr marL="482600" lvl="1" indent="0">
              <a:buNone/>
            </a:pPr>
            <a:endParaRPr lang="en-US" sz="18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Opportunities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4A191A3-4778-3542-8A7D-5CF8921D01C9}"/>
              </a:ext>
            </a:extLst>
          </p:cNvPr>
          <p:cNvSpPr txBox="1">
            <a:spLocks/>
          </p:cNvSpPr>
          <p:nvPr/>
        </p:nvSpPr>
        <p:spPr>
          <a:xfrm>
            <a:off x="446524" y="2380735"/>
            <a:ext cx="6843962" cy="16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60048"/>
              </a:buClr>
              <a:buSzPts val="2040"/>
              <a:buFont typeface="Noto Sans Symbols"/>
              <a:buChar char="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–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»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Char char="•"/>
              <a:defRPr sz="3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82600" lvl="1" indent="0">
              <a:buFont typeface="Lato"/>
              <a:buNone/>
            </a:pPr>
            <a:endParaRPr lang="en-US" sz="1800" i="1" dirty="0"/>
          </a:p>
          <a:p>
            <a:r>
              <a:rPr lang="en-US" dirty="0"/>
              <a:t>Food Smarts for Food Pantries Training</a:t>
            </a:r>
          </a:p>
          <a:p>
            <a:pPr lvl="1"/>
            <a:r>
              <a:rPr lang="en-US" sz="1800" dirty="0"/>
              <a:t>L.A. Dates TBD</a:t>
            </a:r>
          </a:p>
          <a:p>
            <a:pPr lvl="1"/>
            <a:r>
              <a:rPr lang="en-US" sz="1800" dirty="0"/>
              <a:t>Open to all levels of participation</a:t>
            </a:r>
          </a:p>
        </p:txBody>
      </p:sp>
    </p:spTree>
    <p:extLst>
      <p:ext uri="{BB962C8B-B14F-4D97-AF65-F5344CB8AC3E}">
        <p14:creationId xmlns:p14="http://schemas.microsoft.com/office/powerpoint/2010/main" val="3385759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FFD84A-E104-6C4F-A8BD-18AD7754A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962D01-6CC7-7340-BE24-C0A7B6C8F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57BCD-F26B-C14B-92E4-E4FBF6F4B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0" y="0"/>
            <a:ext cx="8880967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183248F-1C97-A24F-9677-6FD2BB86491B}"/>
              </a:ext>
            </a:extLst>
          </p:cNvPr>
          <p:cNvSpPr/>
          <p:nvPr/>
        </p:nvSpPr>
        <p:spPr>
          <a:xfrm>
            <a:off x="3328086" y="251220"/>
            <a:ext cx="2603157" cy="4509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11F49854-D6F9-6B40-B14C-991D22CE0C58}"/>
              </a:ext>
            </a:extLst>
          </p:cNvPr>
          <p:cNvSpPr/>
          <p:nvPr/>
        </p:nvSpPr>
        <p:spPr>
          <a:xfrm>
            <a:off x="6050844" y="357032"/>
            <a:ext cx="598312" cy="2392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3E56B-0B6C-7F49-864D-C0C81F900204}"/>
              </a:ext>
            </a:extLst>
          </p:cNvPr>
          <p:cNvSpPr txBox="1"/>
          <p:nvPr/>
        </p:nvSpPr>
        <p:spPr>
          <a:xfrm>
            <a:off x="6858573" y="288729"/>
            <a:ext cx="1608133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Register Here</a:t>
            </a:r>
          </a:p>
        </p:txBody>
      </p:sp>
    </p:spTree>
    <p:extLst>
      <p:ext uri="{BB962C8B-B14F-4D97-AF65-F5344CB8AC3E}">
        <p14:creationId xmlns:p14="http://schemas.microsoft.com/office/powerpoint/2010/main" val="3091515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17" y="1626666"/>
            <a:ext cx="8229600" cy="1890167"/>
          </a:xfrm>
        </p:spPr>
        <p:txBody>
          <a:bodyPr/>
          <a:lstStyle/>
          <a:p>
            <a:r>
              <a:rPr lang="en-US" dirty="0"/>
              <a:t>What are the client-centered&amp; health-focused things you see happening at food distribution sites?</a:t>
            </a:r>
          </a:p>
        </p:txBody>
      </p:sp>
    </p:spTree>
    <p:extLst>
      <p:ext uri="{BB962C8B-B14F-4D97-AF65-F5344CB8AC3E}">
        <p14:creationId xmlns:p14="http://schemas.microsoft.com/office/powerpoint/2010/main" val="3728484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barriers to providing a client-centered, health-focused distribution?</a:t>
            </a:r>
          </a:p>
        </p:txBody>
      </p:sp>
    </p:spTree>
    <p:extLst>
      <p:ext uri="{BB962C8B-B14F-4D97-AF65-F5344CB8AC3E}">
        <p14:creationId xmlns:p14="http://schemas.microsoft.com/office/powerpoint/2010/main" val="2346126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Questions? </a:t>
            </a:r>
            <a:endParaRPr sz="3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8" name="Google Shape;898;p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/>
              <a:t>Q&amp;A</a:t>
            </a:r>
            <a:endParaRPr sz="28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81"/>
          <p:cNvSpPr/>
          <p:nvPr/>
        </p:nvSpPr>
        <p:spPr>
          <a:xfrm>
            <a:off x="6286253" y="62100"/>
            <a:ext cx="2571600" cy="5143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81"/>
          <p:cNvSpPr/>
          <p:nvPr/>
        </p:nvSpPr>
        <p:spPr>
          <a:xfrm>
            <a:off x="3317833" y="62100"/>
            <a:ext cx="2571600" cy="5143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81"/>
          <p:cNvSpPr/>
          <p:nvPr/>
        </p:nvSpPr>
        <p:spPr>
          <a:xfrm>
            <a:off x="3461372" y="3018993"/>
            <a:ext cx="2284500" cy="1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7B345"/>
                </a:solidFill>
                <a:latin typeface="Lato Black"/>
                <a:ea typeface="Lato Black"/>
                <a:cs typeface="Lato Black"/>
                <a:sym typeface="Lato Black"/>
              </a:rPr>
              <a:t>Build capacity of partner organizations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best serve their communities.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81"/>
          <p:cNvSpPr/>
          <p:nvPr/>
        </p:nvSpPr>
        <p:spPr>
          <a:xfrm>
            <a:off x="349411" y="0"/>
            <a:ext cx="2571600" cy="5143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81"/>
          <p:cNvSpPr txBox="1">
            <a:spLocks noGrp="1"/>
          </p:cNvSpPr>
          <p:nvPr>
            <p:ph type="body" idx="1"/>
          </p:nvPr>
        </p:nvSpPr>
        <p:spPr>
          <a:xfrm>
            <a:off x="499140" y="3002636"/>
            <a:ext cx="2200800" cy="21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0048"/>
              </a:buClr>
              <a:buSzPts val="2000"/>
              <a:buFont typeface="Arial"/>
              <a:buNone/>
            </a:pPr>
            <a:r>
              <a:rPr lang="en-US" sz="1800" b="0" i="0" u="none" strike="noStrike" cap="none">
                <a:solidFill>
                  <a:srgbClr val="DA1E47"/>
                </a:solidFill>
                <a:latin typeface="Lato Black"/>
                <a:ea typeface="Lato Black"/>
                <a:cs typeface="Lato Black"/>
                <a:sym typeface="Lato Black"/>
              </a:rPr>
              <a:t>Implement innovative programs </a:t>
            </a:r>
            <a:r>
              <a:rPr lang="en-US" sz="1800">
                <a:solidFill>
                  <a:schemeClr val="dk1"/>
                </a:solidFill>
              </a:rPr>
              <a:t>that explore our relationship with food, support health, and build resilience.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42" name="Google Shape;442;p81"/>
          <p:cNvGrpSpPr/>
          <p:nvPr/>
        </p:nvGrpSpPr>
        <p:grpSpPr>
          <a:xfrm>
            <a:off x="0" y="1"/>
            <a:ext cx="9144000" cy="652800"/>
            <a:chOff x="0" y="1"/>
            <a:chExt cx="9144000" cy="652800"/>
          </a:xfrm>
        </p:grpSpPr>
        <p:sp>
          <p:nvSpPr>
            <p:cNvPr id="443" name="Google Shape;443;p81"/>
            <p:cNvSpPr/>
            <p:nvPr/>
          </p:nvSpPr>
          <p:spPr>
            <a:xfrm>
              <a:off x="0" y="1"/>
              <a:ext cx="9144000" cy="652800"/>
            </a:xfrm>
            <a:prstGeom prst="rect">
              <a:avLst/>
            </a:prstGeom>
            <a:solidFill>
              <a:srgbClr val="760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4" name="Google Shape;444;p81"/>
            <p:cNvCxnSpPr/>
            <p:nvPr/>
          </p:nvCxnSpPr>
          <p:spPr>
            <a:xfrm>
              <a:off x="0" y="624315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DA1E4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45" name="Google Shape;445;p81"/>
          <p:cNvSpPr txBox="1">
            <a:spLocks noGrp="1"/>
          </p:cNvSpPr>
          <p:nvPr>
            <p:ph type="title"/>
          </p:nvPr>
        </p:nvSpPr>
        <p:spPr>
          <a:xfrm>
            <a:off x="446524" y="100708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sz="24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STRATEGIES</a:t>
            </a:r>
            <a:endParaRPr sz="24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6" name="Google Shape;446;p81" descr="icon-capacitybuilding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0830" y="1676853"/>
            <a:ext cx="113904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81" descr="icon-healthyhabits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698" y="1676847"/>
            <a:ext cx="113904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1"/>
          <p:cNvSpPr/>
          <p:nvPr/>
        </p:nvSpPr>
        <p:spPr>
          <a:xfrm>
            <a:off x="6429800" y="3019002"/>
            <a:ext cx="22845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accent5"/>
                </a:solidFill>
                <a:latin typeface="Lato Black"/>
                <a:ea typeface="Lato Black"/>
                <a:cs typeface="Lato Black"/>
                <a:sym typeface="Lato Black"/>
              </a:rPr>
              <a:t>Start conversations to expand the frame</a:t>
            </a:r>
            <a:r>
              <a:rPr lang="en-US" sz="1800" b="0" i="0" u="none" strike="noStrike" cap="none">
                <a:solidFill>
                  <a:srgbClr val="F7B345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endParaRPr sz="1800" b="0" i="0" u="none" strike="noStrike" cap="none">
              <a:solidFill>
                <a:srgbClr val="F7B345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and include impacts</a:t>
            </a:r>
            <a:br>
              <a:rPr lang="en-US" sz="1800">
                <a:latin typeface="Lato"/>
                <a:ea typeface="Lato"/>
                <a:cs typeface="Lato"/>
                <a:sym typeface="Lato"/>
              </a:rPr>
            </a:br>
            <a:r>
              <a:rPr lang="en-US" sz="1800">
                <a:latin typeface="Lato"/>
                <a:ea typeface="Lato"/>
                <a:cs typeface="Lato"/>
                <a:sym typeface="Lato"/>
              </a:rPr>
              <a:t>of trauma on our nutritional health.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9" name="Google Shape;449;p81" descr="icon-rainyday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9507" y="1676839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231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37"/>
          <p:cNvSpPr/>
          <p:nvPr/>
        </p:nvSpPr>
        <p:spPr>
          <a:xfrm>
            <a:off x="0" y="716894"/>
            <a:ext cx="9144000" cy="3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Contact Us</a:t>
            </a:r>
            <a:endParaRPr lang="en-US" sz="2400" i="0" u="none" strike="noStrike" cap="none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Adrienne Markworth</a:t>
            </a:r>
            <a:endParaRPr sz="2400" b="0" i="0" u="none" strike="noStrike" cap="none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adrienne</a:t>
            </a:r>
            <a:r>
              <a:rPr lang="en-US" sz="24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@leahspantry.org</a:t>
            </a:r>
            <a:endParaRPr sz="2400" b="0" i="0" u="none" strike="noStrike" cap="none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415-710-2729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2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Helvetica Neue Light"/>
              <a:buNone/>
            </a:pPr>
            <a:r>
              <a:rPr lang="en-US" sz="2400" b="1"/>
              <a:t>Products and Programs</a:t>
            </a:r>
            <a:endParaRPr sz="2400" b="1" i="0" u="none" strike="noStrike" cap="none">
              <a:solidFill>
                <a:srgbClr val="76004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6" name="Google Shape;456;p82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4855147" y="-433884"/>
            <a:ext cx="4533913" cy="4368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475" y="866575"/>
            <a:ext cx="8595474" cy="399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94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0"/>
            <a:ext cx="7703303" cy="54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3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0"/>
          <p:cNvSpPr txBox="1">
            <a:spLocks noGrp="1"/>
          </p:cNvSpPr>
          <p:nvPr>
            <p:ph type="body" idx="1"/>
          </p:nvPr>
        </p:nvSpPr>
        <p:spPr>
          <a:xfrm>
            <a:off x="446529" y="854936"/>
            <a:ext cx="8229600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Food Resources </a:t>
            </a: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1800" b="1" dirty="0">
                <a:latin typeface="Lato"/>
                <a:ea typeface="Lato"/>
                <a:cs typeface="Lato"/>
                <a:sym typeface="Lato"/>
              </a:rPr>
            </a:b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  <a:t>Sufficient quantities of </a:t>
            </a:r>
            <a:r>
              <a:rPr lang="en-US" sz="1800" b="1" u="sng" dirty="0"/>
              <a:t>nutritious</a:t>
            </a:r>
            <a: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  <a:t> food available on consistent basis.</a:t>
            </a:r>
            <a:b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</a:br>
            <a:endParaRPr sz="1800" b="0" i="0" u="none" strike="noStrike" cap="none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Food Access </a:t>
            </a:r>
            <a:r>
              <a:rPr lang="en-US" sz="1800" b="1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1800" b="1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  <a:t>Sufficient resources to obtain appropriate foods for a culturally appropriate and </a:t>
            </a:r>
            <a:r>
              <a:rPr lang="en-US" sz="1800" b="1" i="0" u="sng" strike="noStrike" cap="none" dirty="0"/>
              <a:t>nourishing</a:t>
            </a:r>
            <a: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  <a:t> diet.</a:t>
            </a:r>
            <a:b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</a:b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Food Use</a:t>
            </a:r>
            <a:r>
              <a:rPr lang="en-US" sz="1800" b="1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1800" b="1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800" dirty="0">
                <a:solidFill>
                  <a:schemeClr val="dk1"/>
                </a:solidFill>
              </a:rPr>
              <a:t>A </a:t>
            </a:r>
            <a:r>
              <a:rPr lang="en-US" sz="1800" b="1" u="sng" dirty="0">
                <a:solidFill>
                  <a:schemeClr val="dk1"/>
                </a:solidFill>
              </a:rPr>
              <a:t>healthy</a:t>
            </a:r>
            <a:r>
              <a:rPr lang="en-US" sz="1800" dirty="0">
                <a:solidFill>
                  <a:schemeClr val="dk1"/>
                </a:solidFill>
              </a:rPr>
              <a:t> environment and adequate knowledge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to prepare foods that meet nutritional needs.</a:t>
            </a:r>
            <a: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1800" b="0" i="0" u="none" strike="noStrike" cap="none" dirty="0">
                <a:latin typeface="Lato"/>
                <a:ea typeface="Lato"/>
                <a:cs typeface="Lato"/>
                <a:sym typeface="Lato"/>
              </a:rPr>
            </a:br>
            <a:endParaRPr sz="1800" b="0" i="0" u="none" strike="noStrike" cap="none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Stability and Self-Sufficiency</a:t>
            </a:r>
            <a:endParaRPr sz="1800" b="1" dirty="0">
              <a:solidFill>
                <a:srgbClr val="ED6F2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Stability of resources, access, and use over time.</a:t>
            </a:r>
            <a:endParaRPr sz="1800" b="1" dirty="0">
              <a:solidFill>
                <a:srgbClr val="ED6F23"/>
              </a:solidFill>
            </a:endParaRPr>
          </a:p>
        </p:txBody>
      </p:sp>
      <p:sp>
        <p:nvSpPr>
          <p:cNvPr id="505" name="Google Shape;505;p90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none" strike="noStrike" cap="none">
                <a:latin typeface="Lato"/>
                <a:ea typeface="Lato"/>
                <a:cs typeface="Lato"/>
                <a:sym typeface="Lato"/>
              </a:rPr>
              <a:t>Pillars Of </a:t>
            </a:r>
            <a:r>
              <a:rPr lang="en-US" strike="sngStrike"/>
              <a:t>Food</a:t>
            </a:r>
            <a:r>
              <a:rPr lang="en-US" u="none" strike="noStrike" cap="none">
                <a:latin typeface="Lato"/>
                <a:ea typeface="Lato"/>
                <a:cs typeface="Lato"/>
                <a:sym typeface="Lato"/>
              </a:rPr>
              <a:t> Nutrition Security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284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9"/>
          <p:cNvSpPr txBox="1">
            <a:spLocks noGrp="1"/>
          </p:cNvSpPr>
          <p:nvPr>
            <p:ph type="title"/>
          </p:nvPr>
        </p:nvSpPr>
        <p:spPr>
          <a:xfrm>
            <a:off x="446524" y="251220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00" tIns="35600" rIns="35600" bIns="3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sz="2800" b="0" i="0" u="none" strike="noStrike" cap="none">
                <a:solidFill>
                  <a:srgbClr val="ED6F23"/>
                </a:solidFill>
                <a:latin typeface="Lato"/>
                <a:ea typeface="Lato"/>
                <a:cs typeface="Lato"/>
                <a:sym typeface="Lato"/>
              </a:rPr>
              <a:t>The Original ACEs study</a:t>
            </a:r>
            <a:endParaRPr sz="2800" b="0" i="0" u="none" strike="noStrike" cap="none">
              <a:solidFill>
                <a:srgbClr val="ED6F2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p99"/>
          <p:cNvSpPr txBox="1"/>
          <p:nvPr/>
        </p:nvSpPr>
        <p:spPr>
          <a:xfrm>
            <a:off x="725715" y="1006928"/>
            <a:ext cx="722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4" name="Google Shape;554;p99" descr="aces-1_custo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382" y="1026742"/>
            <a:ext cx="5163344" cy="3666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8479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Leah's Pantry">
      <a:dk1>
        <a:srgbClr val="000000"/>
      </a:dk1>
      <a:lt1>
        <a:srgbClr val="FFFFFF"/>
      </a:lt1>
      <a:dk2>
        <a:srgbClr val="760048"/>
      </a:dk2>
      <a:lt2>
        <a:srgbClr val="ECE1C8"/>
      </a:lt2>
      <a:accent1>
        <a:srgbClr val="DA1E47"/>
      </a:accent1>
      <a:accent2>
        <a:srgbClr val="ED6F23"/>
      </a:accent2>
      <a:accent3>
        <a:srgbClr val="F7B345"/>
      </a:accent3>
      <a:accent4>
        <a:srgbClr val="C0B740"/>
      </a:accent4>
      <a:accent5>
        <a:srgbClr val="80A842"/>
      </a:accent5>
      <a:accent6>
        <a:srgbClr val="006225"/>
      </a:accent6>
      <a:hlink>
        <a:srgbClr val="9A4522"/>
      </a:hlink>
      <a:folHlink>
        <a:srgbClr val="8B00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Leah's Pantry">
      <a:dk1>
        <a:srgbClr val="000000"/>
      </a:dk1>
      <a:lt1>
        <a:srgbClr val="FFFFFF"/>
      </a:lt1>
      <a:dk2>
        <a:srgbClr val="760048"/>
      </a:dk2>
      <a:lt2>
        <a:srgbClr val="ECE1C8"/>
      </a:lt2>
      <a:accent1>
        <a:srgbClr val="DA1E47"/>
      </a:accent1>
      <a:accent2>
        <a:srgbClr val="ED6F23"/>
      </a:accent2>
      <a:accent3>
        <a:srgbClr val="F7B345"/>
      </a:accent3>
      <a:accent4>
        <a:srgbClr val="C0B740"/>
      </a:accent4>
      <a:accent5>
        <a:srgbClr val="80A842"/>
      </a:accent5>
      <a:accent6>
        <a:srgbClr val="006225"/>
      </a:accent6>
      <a:hlink>
        <a:srgbClr val="9A4522"/>
      </a:hlink>
      <a:folHlink>
        <a:srgbClr val="8B00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Leah's Pantry">
      <a:dk1>
        <a:srgbClr val="000000"/>
      </a:dk1>
      <a:lt1>
        <a:srgbClr val="FFFFFF"/>
      </a:lt1>
      <a:dk2>
        <a:srgbClr val="760048"/>
      </a:dk2>
      <a:lt2>
        <a:srgbClr val="ECE1C8"/>
      </a:lt2>
      <a:accent1>
        <a:srgbClr val="DA1E47"/>
      </a:accent1>
      <a:accent2>
        <a:srgbClr val="ED6F23"/>
      </a:accent2>
      <a:accent3>
        <a:srgbClr val="F7B345"/>
      </a:accent3>
      <a:accent4>
        <a:srgbClr val="C0B740"/>
      </a:accent4>
      <a:accent5>
        <a:srgbClr val="80A842"/>
      </a:accent5>
      <a:accent6>
        <a:srgbClr val="006225"/>
      </a:accent6>
      <a:hlink>
        <a:srgbClr val="9A4522"/>
      </a:hlink>
      <a:folHlink>
        <a:srgbClr val="8B00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6325</TotalTime>
  <Words>1426</Words>
  <Application>Microsoft Office PowerPoint</Application>
  <PresentationFormat>On-screen Show (16:9)</PresentationFormat>
  <Paragraphs>343</Paragraphs>
  <Slides>50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Lato</vt:lpstr>
      <vt:lpstr>Century Schoolbook</vt:lpstr>
      <vt:lpstr>Wingdings</vt:lpstr>
      <vt:lpstr>Arial</vt:lpstr>
      <vt:lpstr>Noto Sans Symbols</vt:lpstr>
      <vt:lpstr>Lato Regular</vt:lpstr>
      <vt:lpstr>Lato Black</vt:lpstr>
      <vt:lpstr>Proxima Nova</vt:lpstr>
      <vt:lpstr>Lato Light</vt:lpstr>
      <vt:lpstr>Helvetica Neue</vt:lpstr>
      <vt:lpstr>Calibri</vt:lpstr>
      <vt:lpstr>Helvetica Neue Light</vt:lpstr>
      <vt:lpstr>Default</vt:lpstr>
      <vt:lpstr>Default</vt:lpstr>
      <vt:lpstr>Default</vt:lpstr>
      <vt:lpstr>PowerPoint Presentation</vt:lpstr>
      <vt:lpstr>Overview</vt:lpstr>
      <vt:lpstr>PowerPoint Presentation</vt:lpstr>
      <vt:lpstr>PowerPoint Presentation</vt:lpstr>
      <vt:lpstr>STRATEGIES</vt:lpstr>
      <vt:lpstr>Products and Programs</vt:lpstr>
      <vt:lpstr>PowerPoint Presentation</vt:lpstr>
      <vt:lpstr>Pillars Of Food Nutrition Security </vt:lpstr>
      <vt:lpstr>The Original ACEs study</vt:lpstr>
      <vt:lpstr>Philadelphia ACE Survey (2012-3)</vt:lpstr>
      <vt:lpstr>ACES: Adverse Childhood Experiences</vt:lpstr>
      <vt:lpstr>Implications for Nutritional Health</vt:lpstr>
      <vt:lpstr>Reframing</vt:lpstr>
      <vt:lpstr>How might we reframe client behaviors using this perspective?</vt:lpstr>
      <vt:lpstr>Food/Feeding Specific Trauma</vt:lpstr>
      <vt:lpstr>Two Perspectives</vt:lpstr>
      <vt:lpstr>PowerPoint Presentation</vt:lpstr>
      <vt:lpstr>Well Intentioned Tensions</vt:lpstr>
      <vt:lpstr>Well Intentioned Tensions</vt:lpstr>
      <vt:lpstr>What are tensions you feel in your work?</vt:lpstr>
      <vt:lpstr>Implications to Programs</vt:lpstr>
      <vt:lpstr>Barriers to Trauma-Informed Food Security</vt:lpstr>
      <vt:lpstr>Prioritize</vt:lpstr>
      <vt:lpstr>PowerPoint Presentation</vt:lpstr>
      <vt:lpstr>Building, supporting, and certifying a network of  client-centered, health-focused food distributions.</vt:lpstr>
      <vt:lpstr>Nutrition Pantry Program Vision</vt:lpstr>
      <vt:lpstr>I’m nourished. I’m seen. I’m heard. I matter.</vt:lpstr>
      <vt:lpstr>PowerPoint Presentation</vt:lpstr>
      <vt:lpstr>Process</vt:lpstr>
      <vt:lpstr>Process</vt:lpstr>
      <vt:lpstr>Benefits of Certification</vt:lpstr>
      <vt:lpstr>PowerPoint Presentation</vt:lpstr>
      <vt:lpstr>Statewide Snapshot</vt:lpstr>
      <vt:lpstr>San Diego Focus</vt:lpstr>
      <vt:lpstr>PowerPoint Presentation</vt:lpstr>
      <vt:lpstr>Nutrition Education</vt:lpstr>
      <vt:lpstr>Reducing Waste</vt:lpstr>
      <vt:lpstr>Community Connections</vt:lpstr>
      <vt:lpstr>Normalize – How Do I Use this Food?</vt:lpstr>
      <vt:lpstr>PowerPoint Presentation</vt:lpstr>
      <vt:lpstr>NPP as a Network</vt:lpstr>
      <vt:lpstr>PowerPoint Presentation</vt:lpstr>
      <vt:lpstr>NPP Partner Resources</vt:lpstr>
      <vt:lpstr>            NPP Partner Resources (selected examples)</vt:lpstr>
      <vt:lpstr>Training Opportunities</vt:lpstr>
      <vt:lpstr>PowerPoint Presentation</vt:lpstr>
      <vt:lpstr>What are the client-centered&amp; health-focused things you see happening at food distribution sites?</vt:lpstr>
      <vt:lpstr>What are barriers to providing a client-centered, health-focused distribution?</vt:lpstr>
      <vt:lpstr>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Markworth</dc:creator>
  <cp:lastModifiedBy>Elizabeth Cervantes</cp:lastModifiedBy>
  <cp:revision>482</cp:revision>
  <dcterms:modified xsi:type="dcterms:W3CDTF">2019-05-14T19:34:16Z</dcterms:modified>
</cp:coreProperties>
</file>