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4"/>
  </p:notesMasterIdLst>
  <p:sldIdLst>
    <p:sldId id="348" r:id="rId2"/>
    <p:sldId id="350" r:id="rId3"/>
    <p:sldId id="351" r:id="rId4"/>
    <p:sldId id="357" r:id="rId5"/>
    <p:sldId id="356" r:id="rId6"/>
    <p:sldId id="355" r:id="rId7"/>
    <p:sldId id="359" r:id="rId8"/>
    <p:sldId id="361" r:id="rId9"/>
    <p:sldId id="364" r:id="rId10"/>
    <p:sldId id="363" r:id="rId11"/>
    <p:sldId id="362" r:id="rId12"/>
    <p:sldId id="360" r:id="rId13"/>
    <p:sldId id="354" r:id="rId14"/>
    <p:sldId id="352" r:id="rId15"/>
    <p:sldId id="358" r:id="rId16"/>
    <p:sldId id="353" r:id="rId17"/>
    <p:sldId id="366" r:id="rId18"/>
    <p:sldId id="367" r:id="rId19"/>
    <p:sldId id="369" r:id="rId20"/>
    <p:sldId id="365" r:id="rId21"/>
    <p:sldId id="371" r:id="rId22"/>
    <p:sldId id="370" r:id="rId2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17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A61E"/>
    <a:srgbClr val="000000"/>
    <a:srgbClr val="215732"/>
    <a:srgbClr val="215B33"/>
    <a:srgbClr val="E0AA0F"/>
    <a:srgbClr val="00632C"/>
    <a:srgbClr val="EEB210"/>
    <a:srgbClr val="0F5A2C"/>
    <a:srgbClr val="0C482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40" autoAdjust="0"/>
    <p:restoredTop sz="94630" autoAdjust="0"/>
  </p:normalViewPr>
  <p:slideViewPr>
    <p:cSldViewPr snapToGrid="0" snapToObjects="1">
      <p:cViewPr varScale="1">
        <p:scale>
          <a:sx n="86" d="100"/>
          <a:sy n="86" d="100"/>
        </p:scale>
        <p:origin x="1398" y="78"/>
      </p:cViewPr>
      <p:guideLst>
        <p:guide orient="horz"/>
        <p:guide pos="172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3FB2010-EDD4-DB46-AAC0-02A59CB1DA39}" type="datetimeFigureOut">
              <a:rPr lang="en-US" smtClean="0"/>
              <a:t>5/22/2019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2743EFB-FDA9-5948-A82C-7D6CD857CCFA}" type="slidenum">
              <a:rPr lang="en-US" smtClean="0"/>
              <a:t>‹#›</a:t>
            </a:fld>
            <a:endParaRPr lang="en-US" dirty="0"/>
          </a:p>
        </p:txBody>
      </p:sp>
    </p:spTree>
    <p:extLst>
      <p:ext uri="{BB962C8B-B14F-4D97-AF65-F5344CB8AC3E}">
        <p14:creationId xmlns:p14="http://schemas.microsoft.com/office/powerpoint/2010/main" val="40966503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2157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94346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fontScale="90000"/>
          </a:bodyPr>
          <a:lstStyle>
            <a:lvl1pPr>
              <a:defRPr lang="en-US">
                <a:solidFill>
                  <a:srgbClr val="EEB210"/>
                </a:solidFill>
                <a:latin typeface="+mn-lt"/>
                <a:cs typeface="Avenir Medium"/>
              </a:defRPr>
            </a:lvl1pPr>
          </a:lstStyle>
          <a:p>
            <a:pPr lvl="0"/>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solidFill>
                  <a:srgbClr val="215732"/>
                </a:solidFill>
              </a:defRPr>
            </a:lvl1pPr>
            <a:lvl2pPr>
              <a:defRPr>
                <a:solidFill>
                  <a:srgbClr val="215732"/>
                </a:solidFill>
              </a:defRPr>
            </a:lvl2pPr>
            <a:lvl3pPr>
              <a:defRPr>
                <a:solidFill>
                  <a:srgbClr val="215732"/>
                </a:solidFill>
              </a:defRPr>
            </a:lvl3pPr>
            <a:lvl4pPr>
              <a:defRPr>
                <a:solidFill>
                  <a:srgbClr val="215732"/>
                </a:solidFill>
              </a:defRPr>
            </a:lvl4pPr>
            <a:lvl5pPr>
              <a:defRPr>
                <a:solidFill>
                  <a:srgbClr val="21573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424C512C-B523-454D-A0E5-777F36C044AC}" type="slidenum">
              <a:rPr lang="en-US" smtClean="0"/>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274639"/>
            <a:ext cx="1416941" cy="1143000"/>
          </a:xfrm>
          <a:prstGeom prst="rect">
            <a:avLst/>
          </a:prstGeom>
        </p:spPr>
      </p:pic>
    </p:spTree>
    <p:extLst>
      <p:ext uri="{BB962C8B-B14F-4D97-AF65-F5344CB8AC3E}">
        <p14:creationId xmlns:p14="http://schemas.microsoft.com/office/powerpoint/2010/main" val="2333827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6375"/>
            <a:ext cx="6019800" cy="4387851"/>
          </a:xfrm>
        </p:spPr>
        <p:txBody>
          <a:bodyPr vert="eaVert"/>
          <a:lstStyle>
            <a:lvl1pPr>
              <a:defRPr>
                <a:solidFill>
                  <a:srgbClr val="215732"/>
                </a:solidFill>
              </a:defRPr>
            </a:lvl1pPr>
            <a:lvl2pPr>
              <a:defRPr>
                <a:solidFill>
                  <a:srgbClr val="215732"/>
                </a:solidFill>
              </a:defRPr>
            </a:lvl2pPr>
            <a:lvl3pPr>
              <a:defRPr>
                <a:solidFill>
                  <a:srgbClr val="215732"/>
                </a:solidFill>
              </a:defRPr>
            </a:lvl3pPr>
            <a:lvl4pPr>
              <a:defRPr>
                <a:solidFill>
                  <a:srgbClr val="215732"/>
                </a:solidFill>
              </a:defRPr>
            </a:lvl4pPr>
            <a:lvl5pPr>
              <a:defRPr>
                <a:solidFill>
                  <a:srgbClr val="21573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424C512C-B523-454D-A0E5-777F36C044AC}" type="slidenum">
              <a:rPr lang="en-US" smtClean="0"/>
              <a:t>‹#›</a:t>
            </a:fld>
            <a:endParaRPr lang="en-US" dirty="0"/>
          </a:p>
        </p:txBody>
      </p:sp>
    </p:spTree>
    <p:extLst>
      <p:ext uri="{BB962C8B-B14F-4D97-AF65-F5344CB8AC3E}">
        <p14:creationId xmlns:p14="http://schemas.microsoft.com/office/powerpoint/2010/main" val="2228125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fontScale="90000"/>
          </a:bodyPr>
          <a:lstStyle>
            <a:lvl1pPr>
              <a:defRPr lang="en-US">
                <a:solidFill>
                  <a:srgbClr val="EEB210"/>
                </a:solidFill>
                <a:latin typeface="+mn-lt"/>
                <a:cs typeface="Avenir Medium"/>
              </a:defRPr>
            </a:lvl1pPr>
          </a:lstStyle>
          <a:p>
            <a:pPr lvl="0"/>
            <a:r>
              <a:rPr lang="en-US" smtClean="0"/>
              <a:t>Click to edit Master title style</a:t>
            </a:r>
            <a:endParaRPr lang="en-US"/>
          </a:p>
        </p:txBody>
      </p:sp>
      <p:sp>
        <p:nvSpPr>
          <p:cNvPr id="3" name="Content Placeholder 2"/>
          <p:cNvSpPr>
            <a:spLocks noGrp="1"/>
          </p:cNvSpPr>
          <p:nvPr>
            <p:ph idx="1"/>
          </p:nvPr>
        </p:nvSpPr>
        <p:spPr/>
        <p:txBody>
          <a:bodyPr/>
          <a:lstStyle>
            <a:lvl1pPr>
              <a:defRPr>
                <a:solidFill>
                  <a:srgbClr val="215732"/>
                </a:solidFill>
              </a:defRPr>
            </a:lvl1pPr>
            <a:lvl2pPr>
              <a:defRPr>
                <a:solidFill>
                  <a:srgbClr val="215732"/>
                </a:solidFill>
              </a:defRPr>
            </a:lvl2pPr>
            <a:lvl3pPr>
              <a:defRPr>
                <a:solidFill>
                  <a:srgbClr val="215732"/>
                </a:solidFill>
              </a:defRPr>
            </a:lvl3pPr>
            <a:lvl4pPr>
              <a:defRPr>
                <a:solidFill>
                  <a:srgbClr val="215732"/>
                </a:solidFill>
              </a:defRPr>
            </a:lvl4pPr>
            <a:lvl5pPr>
              <a:defRPr>
                <a:solidFill>
                  <a:srgbClr val="21573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424C512C-B523-454D-A0E5-777F36C044AC}" type="slidenum">
              <a:rPr lang="en-US" smtClean="0"/>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274639"/>
            <a:ext cx="1416941" cy="1143000"/>
          </a:xfrm>
          <a:prstGeom prst="rect">
            <a:avLst/>
          </a:prstGeom>
        </p:spPr>
      </p:pic>
    </p:spTree>
    <p:extLst>
      <p:ext uri="{BB962C8B-B14F-4D97-AF65-F5344CB8AC3E}">
        <p14:creationId xmlns:p14="http://schemas.microsoft.com/office/powerpoint/2010/main" val="3634652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424C512C-B523-454D-A0E5-777F36C044AC}" type="slidenum">
              <a:rPr lang="en-US" smtClean="0"/>
              <a:t>‹#›</a:t>
            </a:fld>
            <a:endParaRPr lang="en-US" dirty="0"/>
          </a:p>
        </p:txBody>
      </p:sp>
    </p:spTree>
    <p:extLst>
      <p:ext uri="{BB962C8B-B14F-4D97-AF65-F5344CB8AC3E}">
        <p14:creationId xmlns:p14="http://schemas.microsoft.com/office/powerpoint/2010/main" val="3433116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fontScale="90000"/>
          </a:bodyPr>
          <a:lstStyle>
            <a:lvl1pPr>
              <a:defRPr lang="en-US">
                <a:solidFill>
                  <a:srgbClr val="EEB210"/>
                </a:solidFill>
                <a:latin typeface="+mn-lt"/>
                <a:cs typeface="Avenir Medium"/>
              </a:defRPr>
            </a:lvl1pPr>
          </a:lstStyle>
          <a:p>
            <a:pPr lvl="0"/>
            <a:r>
              <a:rPr lang="en-US" smtClean="0"/>
              <a:t>Click to edit Master title style</a:t>
            </a:r>
            <a:endParaRPr lang="en-US"/>
          </a:p>
        </p:txBody>
      </p:sp>
      <p:sp>
        <p:nvSpPr>
          <p:cNvPr id="3" name="Content Placeholder 2"/>
          <p:cNvSpPr>
            <a:spLocks noGrp="1"/>
          </p:cNvSpPr>
          <p:nvPr>
            <p:ph sz="half" idx="1"/>
          </p:nvPr>
        </p:nvSpPr>
        <p:spPr>
          <a:xfrm>
            <a:off x="457200" y="1200151"/>
            <a:ext cx="4038600" cy="3394075"/>
          </a:xfrm>
        </p:spPr>
        <p:txBody>
          <a:bodyPr/>
          <a:lstStyle>
            <a:lvl1pPr>
              <a:defRPr sz="2800">
                <a:solidFill>
                  <a:srgbClr val="215732"/>
                </a:solidFill>
              </a:defRPr>
            </a:lvl1pPr>
            <a:lvl2pPr>
              <a:defRPr sz="2400">
                <a:solidFill>
                  <a:srgbClr val="215732"/>
                </a:solidFill>
              </a:defRPr>
            </a:lvl2pPr>
            <a:lvl3pPr>
              <a:defRPr sz="2000">
                <a:solidFill>
                  <a:srgbClr val="215732"/>
                </a:solidFill>
              </a:defRPr>
            </a:lvl3pPr>
            <a:lvl4pPr>
              <a:defRPr sz="1800">
                <a:solidFill>
                  <a:srgbClr val="215732"/>
                </a:solidFill>
              </a:defRPr>
            </a:lvl4pPr>
            <a:lvl5pPr>
              <a:defRPr sz="1800">
                <a:solidFill>
                  <a:srgbClr val="215732"/>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200151"/>
            <a:ext cx="4038600" cy="3394075"/>
          </a:xfrm>
        </p:spPr>
        <p:txBody>
          <a:bodyPr/>
          <a:lstStyle>
            <a:lvl1pPr>
              <a:defRPr sz="2800">
                <a:solidFill>
                  <a:srgbClr val="215732"/>
                </a:solidFill>
              </a:defRPr>
            </a:lvl1pPr>
            <a:lvl2pPr>
              <a:defRPr sz="2400">
                <a:solidFill>
                  <a:srgbClr val="215732"/>
                </a:solidFill>
              </a:defRPr>
            </a:lvl2pPr>
            <a:lvl3pPr>
              <a:defRPr sz="2000">
                <a:solidFill>
                  <a:srgbClr val="215732"/>
                </a:solidFill>
              </a:defRPr>
            </a:lvl3pPr>
            <a:lvl4pPr>
              <a:defRPr sz="1800">
                <a:solidFill>
                  <a:srgbClr val="215732"/>
                </a:solidFill>
              </a:defRPr>
            </a:lvl4pPr>
            <a:lvl5pPr>
              <a:defRPr sz="1800">
                <a:solidFill>
                  <a:srgbClr val="215732"/>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424C512C-B523-454D-A0E5-777F36C044AC}" type="slidenum">
              <a:rPr lang="en-US" smtClean="0"/>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274639"/>
            <a:ext cx="1416941" cy="1143000"/>
          </a:xfrm>
          <a:prstGeom prst="rect">
            <a:avLst/>
          </a:prstGeom>
        </p:spPr>
      </p:pic>
    </p:spTree>
    <p:extLst>
      <p:ext uri="{BB962C8B-B14F-4D97-AF65-F5344CB8AC3E}">
        <p14:creationId xmlns:p14="http://schemas.microsoft.com/office/powerpoint/2010/main" val="3524261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vert="horz" lIns="91440" tIns="45720" rIns="91440" bIns="45720" rtlCol="0" anchor="ctr">
            <a:normAutofit fontScale="90000"/>
          </a:bodyPr>
          <a:lstStyle>
            <a:lvl1pPr>
              <a:defRPr lang="en-US">
                <a:solidFill>
                  <a:srgbClr val="EEB210"/>
                </a:solidFill>
                <a:latin typeface="+mn-lt"/>
                <a:cs typeface="Avenir Medium"/>
              </a:defRPr>
            </a:lvl1pPr>
          </a:lstStyle>
          <a:p>
            <a:pPr lvl="0"/>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solidFill>
                  <a:srgbClr val="2157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rgbClr val="215732"/>
                </a:solidFill>
              </a:defRPr>
            </a:lvl1pPr>
            <a:lvl2pPr>
              <a:defRPr sz="2000">
                <a:solidFill>
                  <a:srgbClr val="215732"/>
                </a:solidFill>
              </a:defRPr>
            </a:lvl2pPr>
            <a:lvl3pPr>
              <a:defRPr sz="1800">
                <a:solidFill>
                  <a:srgbClr val="215732"/>
                </a:solidFill>
              </a:defRPr>
            </a:lvl3pPr>
            <a:lvl4pPr>
              <a:defRPr sz="1600">
                <a:solidFill>
                  <a:srgbClr val="215732"/>
                </a:solidFill>
              </a:defRPr>
            </a:lvl4pPr>
            <a:lvl5pPr>
              <a:defRPr sz="1600">
                <a:solidFill>
                  <a:srgbClr val="215732"/>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solidFill>
                  <a:srgbClr val="2157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solidFill>
                  <a:srgbClr val="215732"/>
                </a:solidFill>
              </a:defRPr>
            </a:lvl1pPr>
            <a:lvl2pPr>
              <a:defRPr sz="2000">
                <a:solidFill>
                  <a:srgbClr val="215732"/>
                </a:solidFill>
              </a:defRPr>
            </a:lvl2pPr>
            <a:lvl3pPr>
              <a:defRPr sz="1800">
                <a:solidFill>
                  <a:srgbClr val="215732"/>
                </a:solidFill>
              </a:defRPr>
            </a:lvl3pPr>
            <a:lvl4pPr>
              <a:defRPr sz="1600">
                <a:solidFill>
                  <a:srgbClr val="215732"/>
                </a:solidFill>
              </a:defRPr>
            </a:lvl4pPr>
            <a:lvl5pPr>
              <a:defRPr sz="1600">
                <a:solidFill>
                  <a:srgbClr val="215732"/>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Slide Number Placeholder 8"/>
          <p:cNvSpPr>
            <a:spLocks noGrp="1"/>
          </p:cNvSpPr>
          <p:nvPr>
            <p:ph type="sldNum" sz="quarter" idx="12"/>
          </p:nvPr>
        </p:nvSpPr>
        <p:spPr/>
        <p:txBody>
          <a:bodyPr/>
          <a:lstStyle/>
          <a:p>
            <a:fld id="{424C512C-B523-454D-A0E5-777F36C044AC}" type="slidenum">
              <a:rPr lang="en-US" smtClean="0"/>
              <a:t>‹#›</a:t>
            </a:fld>
            <a:endParaRPr lang="en-US" dirty="0"/>
          </a:p>
        </p:txBody>
      </p:sp>
    </p:spTree>
    <p:extLst>
      <p:ext uri="{BB962C8B-B14F-4D97-AF65-F5344CB8AC3E}">
        <p14:creationId xmlns:p14="http://schemas.microsoft.com/office/powerpoint/2010/main" val="2797450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fontScale="90000"/>
          </a:bodyPr>
          <a:lstStyle>
            <a:lvl1pPr>
              <a:defRPr lang="en-US">
                <a:solidFill>
                  <a:srgbClr val="EEB210"/>
                </a:solidFill>
                <a:latin typeface="+mn-lt"/>
                <a:cs typeface="Avenir Medium"/>
              </a:defRPr>
            </a:lvl1pPr>
          </a:lstStyle>
          <a:p>
            <a:pPr lvl="0"/>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24C512C-B523-454D-A0E5-777F36C044AC}" type="slidenum">
              <a:rPr lang="en-US" smtClean="0"/>
              <a:t>‹#›</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274639"/>
            <a:ext cx="1416941" cy="1143000"/>
          </a:xfrm>
          <a:prstGeom prst="rect">
            <a:avLst/>
          </a:prstGeom>
        </p:spPr>
      </p:pic>
    </p:spTree>
    <p:extLst>
      <p:ext uri="{BB962C8B-B14F-4D97-AF65-F5344CB8AC3E}">
        <p14:creationId xmlns:p14="http://schemas.microsoft.com/office/powerpoint/2010/main" val="2250579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24C512C-B523-454D-A0E5-777F36C044AC}" type="slidenum">
              <a:rPr lang="en-US" smtClean="0"/>
              <a:t>‹#›</a:t>
            </a:fld>
            <a:endParaRPr lang="en-US" dirty="0"/>
          </a:p>
        </p:txBody>
      </p:sp>
    </p:spTree>
    <p:extLst>
      <p:ext uri="{BB962C8B-B14F-4D97-AF65-F5344CB8AC3E}">
        <p14:creationId xmlns:p14="http://schemas.microsoft.com/office/powerpoint/2010/main" val="1044202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solidFill>
                  <a:srgbClr val="215732"/>
                </a:solidFill>
              </a:defRPr>
            </a:lvl1pPr>
            <a:lvl2pPr>
              <a:defRPr sz="2800">
                <a:solidFill>
                  <a:srgbClr val="215732"/>
                </a:solidFill>
              </a:defRPr>
            </a:lvl2pPr>
            <a:lvl3pPr>
              <a:defRPr sz="2400">
                <a:solidFill>
                  <a:srgbClr val="215732"/>
                </a:solidFill>
              </a:defRPr>
            </a:lvl3pPr>
            <a:lvl4pPr>
              <a:defRPr sz="2000">
                <a:solidFill>
                  <a:srgbClr val="215732"/>
                </a:solidFill>
              </a:defRPr>
            </a:lvl4pPr>
            <a:lvl5pPr>
              <a:defRPr sz="2000">
                <a:solidFill>
                  <a:srgbClr val="215732"/>
                </a:solidFil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solidFill>
                  <a:srgbClr val="21573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7" name="Slide Number Placeholder 6"/>
          <p:cNvSpPr>
            <a:spLocks noGrp="1"/>
          </p:cNvSpPr>
          <p:nvPr>
            <p:ph type="sldNum" sz="quarter" idx="12"/>
          </p:nvPr>
        </p:nvSpPr>
        <p:spPr/>
        <p:txBody>
          <a:bodyPr/>
          <a:lstStyle/>
          <a:p>
            <a:fld id="{424C512C-B523-454D-A0E5-777F36C044AC}" type="slidenum">
              <a:rPr lang="en-US" smtClean="0"/>
              <a:t>‹#›</a:t>
            </a:fld>
            <a:endParaRPr lang="en-US" dirty="0"/>
          </a:p>
        </p:txBody>
      </p:sp>
    </p:spTree>
    <p:extLst>
      <p:ext uri="{BB962C8B-B14F-4D97-AF65-F5344CB8AC3E}">
        <p14:creationId xmlns:p14="http://schemas.microsoft.com/office/powerpoint/2010/main" val="4115510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solidFill>
                  <a:srgbClr val="21573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7" name="Slide Number Placeholder 6"/>
          <p:cNvSpPr>
            <a:spLocks noGrp="1"/>
          </p:cNvSpPr>
          <p:nvPr>
            <p:ph type="sldNum" sz="quarter" idx="12"/>
          </p:nvPr>
        </p:nvSpPr>
        <p:spPr/>
        <p:txBody>
          <a:bodyPr/>
          <a:lstStyle/>
          <a:p>
            <a:fld id="{424C512C-B523-454D-A0E5-777F36C044AC}" type="slidenum">
              <a:rPr lang="en-US" smtClean="0"/>
              <a:t>‹#›</a:t>
            </a:fld>
            <a:endParaRPr lang="en-US" dirty="0"/>
          </a:p>
        </p:txBody>
      </p:sp>
    </p:spTree>
    <p:extLst>
      <p:ext uri="{BB962C8B-B14F-4D97-AF65-F5344CB8AC3E}">
        <p14:creationId xmlns:p14="http://schemas.microsoft.com/office/powerpoint/2010/main" val="2391972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74141" y="274639"/>
            <a:ext cx="6812658" cy="1143000"/>
          </a:xfrm>
          <a:prstGeom prst="rect">
            <a:avLst/>
          </a:prstGeom>
        </p:spPr>
        <p:txBody>
          <a:bodyPr vert="horz" lIns="91440" tIns="45720" rIns="91440" bIns="45720" rtlCol="0" anchor="ctr">
            <a:normAutofit fontScale="90000"/>
          </a:bodyPr>
          <a:lstStyle/>
          <a:p>
            <a:pPr lvl="0"/>
            <a:r>
              <a:rPr lang="en-US" dirty="0" smtClean="0"/>
              <a:t>Click to edit Master title style</a:t>
            </a:r>
            <a:endParaRPr lang="en-US"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EA9BD-CCE6-4FA7-B7AC-BB36B4D3D930}" type="datetime1">
              <a:rPr lang="en-US" smtClean="0"/>
              <a:t>5/22/2019</a:t>
            </a:fld>
            <a:endParaRPr lang="en-US"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4C512C-B523-454D-A0E5-777F36C044AC}" type="slidenum">
              <a:rPr lang="en-US" smtClean="0"/>
              <a:t>‹#›</a:t>
            </a:fld>
            <a:endParaRPr lang="en-US" dirty="0"/>
          </a:p>
        </p:txBody>
      </p:sp>
    </p:spTree>
    <p:extLst>
      <p:ext uri="{BB962C8B-B14F-4D97-AF65-F5344CB8AC3E}">
        <p14:creationId xmlns:p14="http://schemas.microsoft.com/office/powerpoint/2010/main" val="1639093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lang="en-US" sz="4400" kern="1200" dirty="0">
          <a:solidFill>
            <a:srgbClr val="EEB210"/>
          </a:solidFill>
          <a:latin typeface="+mn-lt"/>
          <a:ea typeface="+mj-ea"/>
          <a:cs typeface="Avenir Medium"/>
        </a:defRPr>
      </a:lvl1pPr>
    </p:titleStyle>
    <p:bodyStyle>
      <a:lvl1pPr marL="342900" indent="-342900" algn="l" defTabSz="457200" rtl="0" eaLnBrk="1" latinLnBrk="0" hangingPunct="1">
        <a:spcBef>
          <a:spcPct val="20000"/>
        </a:spcBef>
        <a:buFont typeface="Arial"/>
        <a:buChar char="•"/>
        <a:defRPr sz="3200" kern="1200">
          <a:solidFill>
            <a:srgbClr val="215732"/>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215732"/>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215732"/>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215732"/>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21573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884"/>
            <a:ext cx="9221119" cy="6858000"/>
          </a:xfrm>
          <a:prstGeom prst="rect">
            <a:avLst/>
          </a:prstGeom>
        </p:spPr>
      </p:pic>
      <p:sp>
        <p:nvSpPr>
          <p:cNvPr id="7" name="Rectangle 6"/>
          <p:cNvSpPr/>
          <p:nvPr/>
        </p:nvSpPr>
        <p:spPr>
          <a:xfrm>
            <a:off x="0" y="4896206"/>
            <a:ext cx="9221119" cy="194291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LosAngelesRegionalFoodBank-Logo-P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8920" y="4953261"/>
            <a:ext cx="2267108" cy="1828800"/>
          </a:xfrm>
          <a:prstGeom prst="rect">
            <a:avLst/>
          </a:prstGeom>
        </p:spPr>
      </p:pic>
      <p:sp>
        <p:nvSpPr>
          <p:cNvPr id="3" name="TextBox 2"/>
          <p:cNvSpPr txBox="1"/>
          <p:nvPr/>
        </p:nvSpPr>
        <p:spPr>
          <a:xfrm>
            <a:off x="3527568" y="5428888"/>
            <a:ext cx="5571134" cy="769441"/>
          </a:xfrm>
          <a:prstGeom prst="rect">
            <a:avLst/>
          </a:prstGeom>
          <a:noFill/>
        </p:spPr>
        <p:txBody>
          <a:bodyPr wrap="square" rtlCol="0">
            <a:spAutoFit/>
          </a:bodyPr>
          <a:lstStyle/>
          <a:p>
            <a:r>
              <a:rPr lang="en-US" sz="4400" b="1" dirty="0" smtClean="0">
                <a:solidFill>
                  <a:srgbClr val="215732"/>
                </a:solidFill>
                <a:latin typeface="+mj-lt"/>
                <a:cs typeface="Kannada Sangam MN"/>
              </a:rPr>
              <a:t>Grant Writing 101</a:t>
            </a:r>
            <a:endParaRPr lang="en-US" sz="4400" b="1" dirty="0">
              <a:solidFill>
                <a:srgbClr val="215732"/>
              </a:solidFill>
              <a:latin typeface="+mj-lt"/>
              <a:cs typeface="Kannada Sangam MN"/>
            </a:endParaRPr>
          </a:p>
        </p:txBody>
      </p:sp>
    </p:spTree>
    <p:extLst>
      <p:ext uri="{BB962C8B-B14F-4D97-AF65-F5344CB8AC3E}">
        <p14:creationId xmlns:p14="http://schemas.microsoft.com/office/powerpoint/2010/main" val="18022396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Goals</a:t>
            </a:r>
            <a:endParaRPr lang="en-US" sz="5400" b="1" dirty="0"/>
          </a:p>
        </p:txBody>
      </p:sp>
      <p:sp>
        <p:nvSpPr>
          <p:cNvPr id="3" name="Content Placeholder 2"/>
          <p:cNvSpPr>
            <a:spLocks noGrp="1"/>
          </p:cNvSpPr>
          <p:nvPr>
            <p:ph idx="1"/>
          </p:nvPr>
        </p:nvSpPr>
        <p:spPr/>
        <p:txBody>
          <a:bodyPr>
            <a:normAutofit lnSpcReduction="10000"/>
          </a:bodyPr>
          <a:lstStyle/>
          <a:p>
            <a:r>
              <a:rPr lang="en-US" sz="2400" b="1" dirty="0" smtClean="0"/>
              <a:t>A broad statement of the ultimate result of the change being undertaken.</a:t>
            </a:r>
            <a:br>
              <a:rPr lang="en-US" sz="2400" b="1" dirty="0" smtClean="0"/>
            </a:br>
            <a:r>
              <a:rPr lang="en-US" sz="2400" b="1" dirty="0" smtClean="0"/>
              <a:t/>
            </a:r>
            <a:br>
              <a:rPr lang="en-US" sz="2400" b="1" dirty="0" smtClean="0"/>
            </a:br>
            <a:r>
              <a:rPr lang="en-US" sz="2400" b="1" dirty="0" smtClean="0"/>
              <a:t>Example 1: </a:t>
            </a:r>
            <a:r>
              <a:rPr lang="en-US" sz="2400" b="1" i="1" dirty="0" smtClean="0"/>
              <a:t>“Source, acquire and distribute food to individuals and families in need throughout Los Angeles County.”</a:t>
            </a:r>
            <a:br>
              <a:rPr lang="en-US" sz="2400" b="1" i="1" dirty="0" smtClean="0"/>
            </a:br>
            <a:endParaRPr lang="en-US" sz="2400" b="1" i="1" dirty="0" smtClean="0"/>
          </a:p>
          <a:p>
            <a:pPr marL="0" indent="0">
              <a:buNone/>
            </a:pPr>
            <a:r>
              <a:rPr lang="en-US" sz="2400" b="1" dirty="0"/>
              <a:t>	</a:t>
            </a:r>
            <a:r>
              <a:rPr lang="en-US" sz="2400" b="1" dirty="0" smtClean="0"/>
              <a:t>Example 2: </a:t>
            </a:r>
            <a:r>
              <a:rPr lang="en-US" sz="2400" b="1" i="1" dirty="0" smtClean="0"/>
              <a:t>“Ensure that children who qualify for free or 	reduced price school meals have enough nutritious food on 	the weekends when school meals are unavailable.”</a:t>
            </a:r>
            <a:br>
              <a:rPr lang="en-US" sz="2400" b="1" i="1" dirty="0" smtClean="0"/>
            </a:br>
            <a:endParaRPr lang="en-US" sz="2400" b="1" i="1" dirty="0" smtClean="0"/>
          </a:p>
          <a:p>
            <a:r>
              <a:rPr lang="en-US" sz="2400" b="1" dirty="0" smtClean="0"/>
              <a:t>A result that is sometimes unreachable in the short term. No numbers, dates, etc.</a:t>
            </a:r>
          </a:p>
          <a:p>
            <a:endParaRPr lang="en-US" dirty="0"/>
          </a:p>
        </p:txBody>
      </p:sp>
      <p:sp>
        <p:nvSpPr>
          <p:cNvPr id="4" name="Slide Number Placeholder 3"/>
          <p:cNvSpPr>
            <a:spLocks noGrp="1"/>
          </p:cNvSpPr>
          <p:nvPr>
            <p:ph type="sldNum" sz="quarter" idx="12"/>
          </p:nvPr>
        </p:nvSpPr>
        <p:spPr/>
        <p:txBody>
          <a:bodyPr/>
          <a:lstStyle/>
          <a:p>
            <a:fld id="{424C512C-B523-454D-A0E5-777F36C044AC}" type="slidenum">
              <a:rPr lang="en-US" smtClean="0"/>
              <a:t>10</a:t>
            </a:fld>
            <a:endParaRPr lang="en-US" dirty="0"/>
          </a:p>
        </p:txBody>
      </p:sp>
    </p:spTree>
    <p:extLst>
      <p:ext uri="{BB962C8B-B14F-4D97-AF65-F5344CB8AC3E}">
        <p14:creationId xmlns:p14="http://schemas.microsoft.com/office/powerpoint/2010/main" val="1184500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Objectives</a:t>
            </a:r>
            <a:endParaRPr lang="en-US" sz="4800" b="1" dirty="0"/>
          </a:p>
        </p:txBody>
      </p:sp>
      <p:sp>
        <p:nvSpPr>
          <p:cNvPr id="3" name="Content Placeholder 2"/>
          <p:cNvSpPr>
            <a:spLocks noGrp="1"/>
          </p:cNvSpPr>
          <p:nvPr>
            <p:ph idx="1"/>
          </p:nvPr>
        </p:nvSpPr>
        <p:spPr/>
        <p:txBody>
          <a:bodyPr>
            <a:normAutofit lnSpcReduction="10000"/>
          </a:bodyPr>
          <a:lstStyle/>
          <a:p>
            <a:endParaRPr lang="en-US" dirty="0"/>
          </a:p>
          <a:p>
            <a:r>
              <a:rPr lang="en-US" b="1" dirty="0" smtClean="0"/>
              <a:t>Step(s) towards achieving the goal.</a:t>
            </a:r>
            <a:br>
              <a:rPr lang="en-US" b="1" dirty="0" smtClean="0"/>
            </a:br>
            <a:endParaRPr lang="en-US" b="1" dirty="0" smtClean="0"/>
          </a:p>
          <a:p>
            <a:r>
              <a:rPr lang="en-US" b="1" dirty="0" smtClean="0"/>
              <a:t>Much more narrowly defined than the goal statement.</a:t>
            </a:r>
            <a:br>
              <a:rPr lang="en-US" b="1" dirty="0" smtClean="0"/>
            </a:br>
            <a:endParaRPr lang="en-US" b="1" dirty="0" smtClean="0"/>
          </a:p>
          <a:p>
            <a:r>
              <a:rPr lang="en-US" b="1" u="sng" dirty="0" smtClean="0"/>
              <a:t>Measurable, time-specific results </a:t>
            </a:r>
            <a:r>
              <a:rPr lang="en-US" b="1" dirty="0" smtClean="0"/>
              <a:t>that the organization expects to accomplish as part of the grant award.</a:t>
            </a:r>
            <a:endParaRPr lang="en-US" b="1" dirty="0"/>
          </a:p>
        </p:txBody>
      </p:sp>
      <p:sp>
        <p:nvSpPr>
          <p:cNvPr id="4" name="Slide Number Placeholder 3"/>
          <p:cNvSpPr>
            <a:spLocks noGrp="1"/>
          </p:cNvSpPr>
          <p:nvPr>
            <p:ph type="sldNum" sz="quarter" idx="12"/>
          </p:nvPr>
        </p:nvSpPr>
        <p:spPr/>
        <p:txBody>
          <a:bodyPr/>
          <a:lstStyle/>
          <a:p>
            <a:fld id="{424C512C-B523-454D-A0E5-777F36C044AC}" type="slidenum">
              <a:rPr lang="en-US" smtClean="0"/>
              <a:t>11</a:t>
            </a:fld>
            <a:endParaRPr lang="en-US" dirty="0"/>
          </a:p>
        </p:txBody>
      </p:sp>
    </p:spTree>
    <p:extLst>
      <p:ext uri="{BB962C8B-B14F-4D97-AF65-F5344CB8AC3E}">
        <p14:creationId xmlns:p14="http://schemas.microsoft.com/office/powerpoint/2010/main" val="2957216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Objectives</a:t>
            </a:r>
            <a:endParaRPr lang="en-US" sz="4800" dirty="0"/>
          </a:p>
        </p:txBody>
      </p:sp>
      <p:sp>
        <p:nvSpPr>
          <p:cNvPr id="3" name="Content Placeholder 2"/>
          <p:cNvSpPr>
            <a:spLocks noGrp="1"/>
          </p:cNvSpPr>
          <p:nvPr>
            <p:ph idx="1"/>
          </p:nvPr>
        </p:nvSpPr>
        <p:spPr/>
        <p:txBody>
          <a:bodyPr>
            <a:normAutofit lnSpcReduction="10000"/>
          </a:bodyPr>
          <a:lstStyle/>
          <a:p>
            <a:pPr marL="0" indent="0">
              <a:buNone/>
            </a:pPr>
            <a:r>
              <a:rPr lang="en-US" sz="2400" b="1" u="sng" dirty="0" smtClean="0"/>
              <a:t>Example 1</a:t>
            </a:r>
            <a:r>
              <a:rPr lang="en-US" sz="2400" dirty="0" smtClean="0"/>
              <a:t/>
            </a:r>
            <a:br>
              <a:rPr lang="en-US" sz="2400" dirty="0" smtClean="0"/>
            </a:br>
            <a:endParaRPr lang="en-US" sz="2400" dirty="0" smtClean="0"/>
          </a:p>
          <a:p>
            <a:pPr marL="0" indent="0">
              <a:buNone/>
            </a:pPr>
            <a:r>
              <a:rPr lang="en-US" sz="2400" b="1" i="1" dirty="0" smtClean="0"/>
              <a:t>“In Fiscal Year 2019, distribute more than 56 million meals </a:t>
            </a:r>
            <a:br>
              <a:rPr lang="en-US" sz="2400" b="1" i="1" dirty="0" smtClean="0"/>
            </a:br>
            <a:r>
              <a:rPr lang="en-US" sz="2400" b="1" i="1" dirty="0" smtClean="0"/>
              <a:t>(68 million pounds of food) through our network of 600 partner agencies and Food Bank program sites located throughout Los Angeles County.”</a:t>
            </a:r>
            <a:br>
              <a:rPr lang="en-US" sz="2400" b="1" i="1" dirty="0" smtClean="0"/>
            </a:br>
            <a:endParaRPr lang="en-US" sz="2400" b="1" i="1" dirty="0" smtClean="0"/>
          </a:p>
          <a:p>
            <a:pPr marL="0" indent="0">
              <a:buNone/>
            </a:pPr>
            <a:r>
              <a:rPr lang="en-US" sz="2400" b="1" u="sng" dirty="0" smtClean="0"/>
              <a:t>Example 2</a:t>
            </a:r>
            <a:br>
              <a:rPr lang="en-US" sz="2400" b="1" u="sng" dirty="0" smtClean="0"/>
            </a:br>
            <a:endParaRPr lang="en-US" sz="2400" b="1" u="sng" dirty="0" smtClean="0"/>
          </a:p>
          <a:p>
            <a:pPr marL="0" indent="0">
              <a:buNone/>
            </a:pPr>
            <a:r>
              <a:rPr lang="en-US" sz="2400" b="1" i="1" dirty="0" smtClean="0"/>
              <a:t>“Every Friday during the 2019-20 school year, provide 1,200 underserved children with a bag containing enough nutritious food for six meals over the weekend.” </a:t>
            </a:r>
          </a:p>
          <a:p>
            <a:endParaRPr lang="en-US" dirty="0"/>
          </a:p>
        </p:txBody>
      </p:sp>
      <p:sp>
        <p:nvSpPr>
          <p:cNvPr id="4" name="Slide Number Placeholder 3"/>
          <p:cNvSpPr>
            <a:spLocks noGrp="1"/>
          </p:cNvSpPr>
          <p:nvPr>
            <p:ph type="sldNum" sz="quarter" idx="12"/>
          </p:nvPr>
        </p:nvSpPr>
        <p:spPr/>
        <p:txBody>
          <a:bodyPr/>
          <a:lstStyle/>
          <a:p>
            <a:fld id="{424C512C-B523-454D-A0E5-777F36C044AC}" type="slidenum">
              <a:rPr lang="en-US" smtClean="0"/>
              <a:t>12</a:t>
            </a:fld>
            <a:endParaRPr lang="en-US" dirty="0"/>
          </a:p>
        </p:txBody>
      </p:sp>
    </p:spTree>
    <p:extLst>
      <p:ext uri="{BB962C8B-B14F-4D97-AF65-F5344CB8AC3E}">
        <p14:creationId xmlns:p14="http://schemas.microsoft.com/office/powerpoint/2010/main" val="1626495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Methods</a:t>
            </a:r>
            <a:endParaRPr lang="en-US" sz="4800" b="1" dirty="0"/>
          </a:p>
        </p:txBody>
      </p:sp>
      <p:sp>
        <p:nvSpPr>
          <p:cNvPr id="3" name="Content Placeholder 2"/>
          <p:cNvSpPr>
            <a:spLocks noGrp="1"/>
          </p:cNvSpPr>
          <p:nvPr>
            <p:ph idx="1"/>
          </p:nvPr>
        </p:nvSpPr>
        <p:spPr>
          <a:xfrm>
            <a:off x="457200" y="1600201"/>
            <a:ext cx="8229600" cy="4756150"/>
          </a:xfrm>
        </p:spPr>
        <p:txBody>
          <a:bodyPr>
            <a:noAutofit/>
          </a:bodyPr>
          <a:lstStyle/>
          <a:p>
            <a:r>
              <a:rPr lang="en-US" sz="2800" b="1" dirty="0" smtClean="0"/>
              <a:t>Activities used to achieve your objectives</a:t>
            </a:r>
          </a:p>
          <a:p>
            <a:r>
              <a:rPr lang="en-US" sz="2800" b="1" dirty="0" smtClean="0"/>
              <a:t>Straightforward chronological description of the program</a:t>
            </a:r>
            <a:br>
              <a:rPr lang="en-US" sz="2800" b="1" dirty="0" smtClean="0"/>
            </a:br>
            <a:endParaRPr lang="en-US" sz="1400" b="1" dirty="0" smtClean="0"/>
          </a:p>
          <a:p>
            <a:pPr marL="0" indent="0">
              <a:buNone/>
            </a:pPr>
            <a:r>
              <a:rPr lang="en-US" sz="2800" b="1" u="sng" dirty="0" smtClean="0"/>
              <a:t>Example</a:t>
            </a:r>
            <a:r>
              <a:rPr lang="en-US" sz="2800" b="1" dirty="0" smtClean="0"/>
              <a:t>:  </a:t>
            </a:r>
            <a:r>
              <a:rPr lang="en-US" sz="2800" b="1" i="1" dirty="0" smtClean="0"/>
              <a:t>“Our Program Operating Fund supports the essential functions of the Food Bank, including the sourcing, acquisition and distribution of millions of pounds of food every month to approximately 260,000 people through our 600 partner agencies, as well as our direct service programs to 40,000 children and seniors every month.”</a:t>
            </a:r>
            <a:endParaRPr lang="en-US" sz="2800" b="1" i="1" dirty="0"/>
          </a:p>
        </p:txBody>
      </p:sp>
      <p:sp>
        <p:nvSpPr>
          <p:cNvPr id="4" name="Slide Number Placeholder 3"/>
          <p:cNvSpPr>
            <a:spLocks noGrp="1"/>
          </p:cNvSpPr>
          <p:nvPr>
            <p:ph type="sldNum" sz="quarter" idx="12"/>
          </p:nvPr>
        </p:nvSpPr>
        <p:spPr/>
        <p:txBody>
          <a:bodyPr/>
          <a:lstStyle/>
          <a:p>
            <a:fld id="{424C512C-B523-454D-A0E5-777F36C044AC}" type="slidenum">
              <a:rPr lang="en-US" smtClean="0"/>
              <a:t>13</a:t>
            </a:fld>
            <a:endParaRPr lang="en-US" dirty="0"/>
          </a:p>
        </p:txBody>
      </p:sp>
    </p:spTree>
    <p:extLst>
      <p:ext uri="{BB962C8B-B14F-4D97-AF65-F5344CB8AC3E}">
        <p14:creationId xmlns:p14="http://schemas.microsoft.com/office/powerpoint/2010/main" val="2126944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Staffing</a:t>
            </a:r>
            <a:endParaRPr lang="en-US" sz="4800" b="1" dirty="0"/>
          </a:p>
        </p:txBody>
      </p:sp>
      <p:sp>
        <p:nvSpPr>
          <p:cNvPr id="3" name="Content Placeholder 2"/>
          <p:cNvSpPr>
            <a:spLocks noGrp="1"/>
          </p:cNvSpPr>
          <p:nvPr>
            <p:ph idx="1"/>
          </p:nvPr>
        </p:nvSpPr>
        <p:spPr/>
        <p:txBody>
          <a:bodyPr>
            <a:normAutofit/>
          </a:bodyPr>
          <a:lstStyle/>
          <a:p>
            <a:r>
              <a:rPr lang="en-US" dirty="0" smtClean="0"/>
              <a:t>Description of the key personnel who implement the activities in your program</a:t>
            </a:r>
          </a:p>
          <a:p>
            <a:endParaRPr lang="en-US" sz="1600" dirty="0" smtClean="0"/>
          </a:p>
          <a:p>
            <a:r>
              <a:rPr lang="en-US" dirty="0" smtClean="0"/>
              <a:t>Short biographies</a:t>
            </a:r>
          </a:p>
          <a:p>
            <a:endParaRPr lang="en-US" sz="1600" dirty="0" smtClean="0"/>
          </a:p>
          <a:p>
            <a:r>
              <a:rPr lang="en-US" dirty="0" smtClean="0"/>
              <a:t>Roles/Responsibilities</a:t>
            </a:r>
          </a:p>
          <a:p>
            <a:pPr marL="0" indent="0">
              <a:buNone/>
            </a:pPr>
            <a:endParaRPr lang="en-US" sz="1600" dirty="0" smtClean="0"/>
          </a:p>
          <a:p>
            <a:r>
              <a:rPr lang="en-US" dirty="0" smtClean="0"/>
              <a:t>Organization Chart (optional unless requested by funder)</a:t>
            </a:r>
            <a:endParaRPr lang="en-US" dirty="0"/>
          </a:p>
        </p:txBody>
      </p:sp>
      <p:sp>
        <p:nvSpPr>
          <p:cNvPr id="4" name="Slide Number Placeholder 3"/>
          <p:cNvSpPr>
            <a:spLocks noGrp="1"/>
          </p:cNvSpPr>
          <p:nvPr>
            <p:ph type="sldNum" sz="quarter" idx="12"/>
          </p:nvPr>
        </p:nvSpPr>
        <p:spPr/>
        <p:txBody>
          <a:bodyPr/>
          <a:lstStyle/>
          <a:p>
            <a:fld id="{424C512C-B523-454D-A0E5-777F36C044AC}" type="slidenum">
              <a:rPr lang="en-US" smtClean="0"/>
              <a:t>14</a:t>
            </a:fld>
            <a:endParaRPr lang="en-US" dirty="0"/>
          </a:p>
        </p:txBody>
      </p:sp>
    </p:spTree>
    <p:extLst>
      <p:ext uri="{BB962C8B-B14F-4D97-AF65-F5344CB8AC3E}">
        <p14:creationId xmlns:p14="http://schemas.microsoft.com/office/powerpoint/2010/main" val="110909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Collaboration</a:t>
            </a:r>
            <a:endParaRPr lang="en-US" sz="4800" b="1" dirty="0"/>
          </a:p>
        </p:txBody>
      </p:sp>
      <p:sp>
        <p:nvSpPr>
          <p:cNvPr id="3" name="Content Placeholder 2"/>
          <p:cNvSpPr>
            <a:spLocks noGrp="1"/>
          </p:cNvSpPr>
          <p:nvPr>
            <p:ph idx="1"/>
          </p:nvPr>
        </p:nvSpPr>
        <p:spPr/>
        <p:txBody>
          <a:bodyPr>
            <a:normAutofit fontScale="92500" lnSpcReduction="20000"/>
          </a:bodyPr>
          <a:lstStyle/>
          <a:p>
            <a:r>
              <a:rPr lang="en-US" sz="3300" b="1" i="1" dirty="0" smtClean="0"/>
              <a:t>Describe your partnerships with other organizations that help you achieve your mission</a:t>
            </a:r>
          </a:p>
          <a:p>
            <a:pPr marL="0" indent="0">
              <a:buNone/>
            </a:pPr>
            <a:r>
              <a:rPr lang="en-US" b="1" i="1" dirty="0" smtClean="0"/>
              <a:t/>
            </a:r>
            <a:br>
              <a:rPr lang="en-US" b="1" i="1" dirty="0" smtClean="0"/>
            </a:br>
            <a:r>
              <a:rPr lang="en-US" sz="3300" b="1" u="sng" dirty="0" smtClean="0"/>
              <a:t>Example</a:t>
            </a:r>
            <a:r>
              <a:rPr lang="en-US" sz="3300" b="1" dirty="0"/>
              <a:t>:</a:t>
            </a:r>
            <a:endParaRPr lang="en-US" sz="3300" b="1" dirty="0" smtClean="0"/>
          </a:p>
          <a:p>
            <a:pPr marL="0" indent="0">
              <a:buNone/>
            </a:pPr>
            <a:endParaRPr lang="en-US" b="1" i="1" dirty="0"/>
          </a:p>
          <a:p>
            <a:pPr marL="0" indent="0">
              <a:buNone/>
            </a:pPr>
            <a:r>
              <a:rPr lang="en-US" sz="2800" b="1" i="1" dirty="0" smtClean="0"/>
              <a:t>“The Food Bank is a member of Feeding America </a:t>
            </a:r>
            <a:br>
              <a:rPr lang="en-US" sz="2800" b="1" i="1" dirty="0" smtClean="0"/>
            </a:br>
            <a:r>
              <a:rPr lang="en-US" sz="2800" b="1" i="1" dirty="0" smtClean="0"/>
              <a:t>(the nation’s food bank network), the California Association of Food Banks (CAFB), and locally, the Los Angeles Food Policy Council.  We also partner with the local chapter of the American Red Cross as first responders in the event of a disaster.”</a:t>
            </a:r>
            <a:endParaRPr lang="en-US" sz="2800" b="1" i="1" dirty="0"/>
          </a:p>
        </p:txBody>
      </p:sp>
      <p:sp>
        <p:nvSpPr>
          <p:cNvPr id="4" name="Slide Number Placeholder 3"/>
          <p:cNvSpPr>
            <a:spLocks noGrp="1"/>
          </p:cNvSpPr>
          <p:nvPr>
            <p:ph type="sldNum" sz="quarter" idx="12"/>
          </p:nvPr>
        </p:nvSpPr>
        <p:spPr/>
        <p:txBody>
          <a:bodyPr/>
          <a:lstStyle/>
          <a:p>
            <a:fld id="{424C512C-B523-454D-A0E5-777F36C044AC}" type="slidenum">
              <a:rPr lang="en-US" smtClean="0"/>
              <a:t>15</a:t>
            </a:fld>
            <a:endParaRPr lang="en-US" dirty="0"/>
          </a:p>
        </p:txBody>
      </p:sp>
    </p:spTree>
    <p:extLst>
      <p:ext uri="{BB962C8B-B14F-4D97-AF65-F5344CB8AC3E}">
        <p14:creationId xmlns:p14="http://schemas.microsoft.com/office/powerpoint/2010/main" val="1597602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Outcomes &amp; Evaluation</a:t>
            </a:r>
            <a:endParaRPr lang="en-US" sz="4800" b="1" dirty="0"/>
          </a:p>
        </p:txBody>
      </p:sp>
      <p:sp>
        <p:nvSpPr>
          <p:cNvPr id="3" name="Content Placeholder 2"/>
          <p:cNvSpPr>
            <a:spLocks noGrp="1"/>
          </p:cNvSpPr>
          <p:nvPr>
            <p:ph idx="1"/>
          </p:nvPr>
        </p:nvSpPr>
        <p:spPr/>
        <p:txBody>
          <a:bodyPr>
            <a:normAutofit/>
          </a:bodyPr>
          <a:lstStyle/>
          <a:p>
            <a:pPr>
              <a:spcAft>
                <a:spcPts val="1800"/>
              </a:spcAft>
            </a:pPr>
            <a:r>
              <a:rPr lang="en-US" b="1" dirty="0" smtClean="0"/>
              <a:t>Determine the success of the program by measuring the data that is collected against the original objectives proposed</a:t>
            </a:r>
            <a:endParaRPr lang="en-US" sz="1600" b="1" dirty="0" smtClean="0"/>
          </a:p>
          <a:p>
            <a:pPr>
              <a:spcAft>
                <a:spcPts val="1800"/>
              </a:spcAft>
            </a:pPr>
            <a:r>
              <a:rPr lang="en-US" b="1" dirty="0" smtClean="0"/>
              <a:t>Describe </a:t>
            </a:r>
            <a:r>
              <a:rPr lang="en-US" b="1" i="1" u="sng" dirty="0" smtClean="0">
                <a:solidFill>
                  <a:srgbClr val="E8A61E"/>
                </a:solidFill>
              </a:rPr>
              <a:t>what</a:t>
            </a:r>
            <a:r>
              <a:rPr lang="en-US" b="1" dirty="0" smtClean="0"/>
              <a:t> data will be collected</a:t>
            </a:r>
            <a:endParaRPr lang="en-US" sz="1600" b="1" dirty="0" smtClean="0"/>
          </a:p>
          <a:p>
            <a:pPr>
              <a:spcAft>
                <a:spcPts val="1800"/>
              </a:spcAft>
            </a:pPr>
            <a:r>
              <a:rPr lang="en-US" b="1" dirty="0" smtClean="0"/>
              <a:t>Explain </a:t>
            </a:r>
            <a:r>
              <a:rPr lang="en-US" b="1" i="1" u="sng" dirty="0" smtClean="0">
                <a:solidFill>
                  <a:srgbClr val="E8A61E"/>
                </a:solidFill>
              </a:rPr>
              <a:t>how</a:t>
            </a:r>
            <a:r>
              <a:rPr lang="en-US" b="1" dirty="0" smtClean="0"/>
              <a:t> data will be gathered</a:t>
            </a:r>
          </a:p>
          <a:p>
            <a:pPr>
              <a:spcAft>
                <a:spcPts val="1800"/>
              </a:spcAft>
            </a:pPr>
            <a:r>
              <a:rPr lang="en-US" b="1" dirty="0" smtClean="0"/>
              <a:t>List </a:t>
            </a:r>
            <a:r>
              <a:rPr lang="en-US" b="1" i="1" u="sng" dirty="0" smtClean="0">
                <a:solidFill>
                  <a:srgbClr val="E8A61E"/>
                </a:solidFill>
              </a:rPr>
              <a:t>who</a:t>
            </a:r>
            <a:r>
              <a:rPr lang="en-US" b="1" dirty="0" smtClean="0"/>
              <a:t> will gather the data by </a:t>
            </a:r>
            <a:r>
              <a:rPr lang="en-US" b="1" i="1" u="sng" dirty="0" smtClean="0">
                <a:solidFill>
                  <a:srgbClr val="E8A61E"/>
                </a:solidFill>
              </a:rPr>
              <a:t>when</a:t>
            </a:r>
            <a:endParaRPr lang="en-US" b="1" i="1" u="sng" dirty="0">
              <a:solidFill>
                <a:srgbClr val="E8A61E"/>
              </a:solidFill>
            </a:endParaRPr>
          </a:p>
        </p:txBody>
      </p:sp>
      <p:sp>
        <p:nvSpPr>
          <p:cNvPr id="4" name="Slide Number Placeholder 3"/>
          <p:cNvSpPr>
            <a:spLocks noGrp="1"/>
          </p:cNvSpPr>
          <p:nvPr>
            <p:ph type="sldNum" sz="quarter" idx="12"/>
          </p:nvPr>
        </p:nvSpPr>
        <p:spPr/>
        <p:txBody>
          <a:bodyPr/>
          <a:lstStyle/>
          <a:p>
            <a:fld id="{424C512C-B523-454D-A0E5-777F36C044AC}" type="slidenum">
              <a:rPr lang="en-US" smtClean="0"/>
              <a:t>16</a:t>
            </a:fld>
            <a:endParaRPr lang="en-US" dirty="0"/>
          </a:p>
        </p:txBody>
      </p:sp>
    </p:spTree>
    <p:extLst>
      <p:ext uri="{BB962C8B-B14F-4D97-AF65-F5344CB8AC3E}">
        <p14:creationId xmlns:p14="http://schemas.microsoft.com/office/powerpoint/2010/main" val="2913879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Outcomes &amp; Evaluation</a:t>
            </a:r>
            <a:endParaRPr lang="en-US" sz="4800" dirty="0"/>
          </a:p>
        </p:txBody>
      </p:sp>
      <p:sp>
        <p:nvSpPr>
          <p:cNvPr id="3" name="Content Placeholder 2"/>
          <p:cNvSpPr>
            <a:spLocks noGrp="1"/>
          </p:cNvSpPr>
          <p:nvPr>
            <p:ph idx="1"/>
          </p:nvPr>
        </p:nvSpPr>
        <p:spPr>
          <a:xfrm>
            <a:off x="457200" y="1600201"/>
            <a:ext cx="8229600" cy="4756150"/>
          </a:xfrm>
        </p:spPr>
        <p:txBody>
          <a:bodyPr>
            <a:normAutofit lnSpcReduction="10000"/>
          </a:bodyPr>
          <a:lstStyle/>
          <a:p>
            <a:pPr marL="0" indent="0" algn="ctr">
              <a:spcAft>
                <a:spcPts val="1200"/>
              </a:spcAft>
              <a:buNone/>
            </a:pPr>
            <a:r>
              <a:rPr lang="en-US" sz="3600" b="1" dirty="0" smtClean="0"/>
              <a:t>        Sample Outcomes</a:t>
            </a:r>
          </a:p>
          <a:p>
            <a:pPr marL="514350" indent="-514350">
              <a:buFont typeface="+mj-lt"/>
              <a:buAutoNum type="arabicPeriod"/>
            </a:pPr>
            <a:r>
              <a:rPr lang="en-US" b="1" i="1" dirty="0" smtClean="0"/>
              <a:t>“Fewer men, women, children and seniors in Los Angeles County will be at-risk for hunger.”</a:t>
            </a:r>
            <a:r>
              <a:rPr lang="en-US" b="1" dirty="0" smtClean="0"/>
              <a:t/>
            </a:r>
            <a:br>
              <a:rPr lang="en-US" b="1" dirty="0" smtClean="0"/>
            </a:br>
            <a:endParaRPr lang="en-US" b="1" dirty="0" smtClean="0"/>
          </a:p>
          <a:p>
            <a:pPr marL="514350" indent="-514350">
              <a:buFont typeface="+mj-lt"/>
              <a:buAutoNum type="arabicPeriod"/>
            </a:pPr>
            <a:r>
              <a:rPr lang="en-US" b="1" i="1" dirty="0" smtClean="0"/>
              <a:t>“More children will have nutritious food to strengthen their growing bodies and minds, resulting in better health and school performance.”</a:t>
            </a:r>
            <a:endParaRPr lang="en-US" b="1" i="1" dirty="0"/>
          </a:p>
        </p:txBody>
      </p:sp>
      <p:sp>
        <p:nvSpPr>
          <p:cNvPr id="4" name="Slide Number Placeholder 3"/>
          <p:cNvSpPr>
            <a:spLocks noGrp="1"/>
          </p:cNvSpPr>
          <p:nvPr>
            <p:ph type="sldNum" sz="quarter" idx="12"/>
          </p:nvPr>
        </p:nvSpPr>
        <p:spPr/>
        <p:txBody>
          <a:bodyPr/>
          <a:lstStyle/>
          <a:p>
            <a:fld id="{424C512C-B523-454D-A0E5-777F36C044AC}" type="slidenum">
              <a:rPr lang="en-US" smtClean="0"/>
              <a:t>17</a:t>
            </a:fld>
            <a:endParaRPr lang="en-US" dirty="0"/>
          </a:p>
        </p:txBody>
      </p:sp>
    </p:spTree>
    <p:extLst>
      <p:ext uri="{BB962C8B-B14F-4D97-AF65-F5344CB8AC3E}">
        <p14:creationId xmlns:p14="http://schemas.microsoft.com/office/powerpoint/2010/main" val="3817525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Outcomes &amp; Evaluation</a:t>
            </a:r>
            <a:endParaRPr lang="en-US" sz="4800" dirty="0"/>
          </a:p>
        </p:txBody>
      </p:sp>
      <p:sp>
        <p:nvSpPr>
          <p:cNvPr id="3" name="Content Placeholder 2"/>
          <p:cNvSpPr>
            <a:spLocks noGrp="1"/>
          </p:cNvSpPr>
          <p:nvPr>
            <p:ph idx="1"/>
          </p:nvPr>
        </p:nvSpPr>
        <p:spPr>
          <a:xfrm>
            <a:off x="457200" y="1534885"/>
            <a:ext cx="8229600" cy="4821466"/>
          </a:xfrm>
        </p:spPr>
        <p:txBody>
          <a:bodyPr>
            <a:normAutofit fontScale="32500" lnSpcReduction="20000"/>
          </a:bodyPr>
          <a:lstStyle/>
          <a:p>
            <a:pPr marL="0" indent="0" algn="ctr">
              <a:buNone/>
            </a:pPr>
            <a:r>
              <a:rPr lang="en-US" sz="8000" b="1" dirty="0" smtClean="0">
                <a:latin typeface="+mj-lt"/>
              </a:rPr>
              <a:t>Examples</a:t>
            </a:r>
            <a:r>
              <a:rPr lang="en-US" sz="8000" b="1" dirty="0" smtClean="0"/>
              <a:t> of Evaluation Criteria (Outputs)</a:t>
            </a:r>
            <a:r>
              <a:rPr lang="en-US" sz="4000" dirty="0" smtClean="0"/>
              <a:t/>
            </a:r>
            <a:br>
              <a:rPr lang="en-US" sz="4000" dirty="0" smtClean="0"/>
            </a:br>
            <a:endParaRPr lang="en-US" sz="4000" dirty="0" smtClean="0"/>
          </a:p>
          <a:p>
            <a:pPr>
              <a:spcAft>
                <a:spcPts val="1200"/>
              </a:spcAft>
              <a:buFont typeface="Arial" panose="020B0604020202020204" pitchFamily="34" charset="0"/>
              <a:buChar char="•"/>
            </a:pPr>
            <a:r>
              <a:rPr lang="en-US" sz="8000" b="1" i="1" dirty="0" smtClean="0"/>
              <a:t>The total poundage of food, including fresh produce distributed.</a:t>
            </a:r>
          </a:p>
          <a:p>
            <a:pPr>
              <a:spcAft>
                <a:spcPts val="1200"/>
              </a:spcAft>
              <a:buFont typeface="Arial" panose="020B0604020202020204" pitchFamily="34" charset="0"/>
              <a:buChar char="•"/>
            </a:pPr>
            <a:r>
              <a:rPr lang="en-US" sz="8000" b="1" i="1" dirty="0" smtClean="0"/>
              <a:t>The number of individuals served through general distributions and direct programs.</a:t>
            </a:r>
          </a:p>
          <a:p>
            <a:pPr>
              <a:spcAft>
                <a:spcPts val="1200"/>
              </a:spcAft>
              <a:buFont typeface="Arial" panose="020B0604020202020204" pitchFamily="34" charset="0"/>
              <a:buChar char="•"/>
            </a:pPr>
            <a:r>
              <a:rPr lang="en-US" sz="8000" b="1" i="1" dirty="0" smtClean="0"/>
              <a:t>The number of partner agencies and food distribution sites.</a:t>
            </a:r>
          </a:p>
          <a:p>
            <a:pPr>
              <a:spcAft>
                <a:spcPts val="1200"/>
              </a:spcAft>
              <a:buFont typeface="Arial" panose="020B0604020202020204" pitchFamily="34" charset="0"/>
              <a:buChar char="•"/>
            </a:pPr>
            <a:r>
              <a:rPr lang="en-US" sz="8000" b="1" i="1" dirty="0" smtClean="0"/>
              <a:t>The increased amount of fresh produce we are able to procure and distribute.</a:t>
            </a:r>
          </a:p>
          <a:p>
            <a:pPr>
              <a:buFont typeface="Arial" panose="020B0604020202020204" pitchFamily="34" charset="0"/>
              <a:buChar char="•"/>
            </a:pPr>
            <a:r>
              <a:rPr lang="en-US" sz="8000" b="1" i="1" dirty="0" smtClean="0"/>
              <a:t>The number of applicants we help obtain </a:t>
            </a:r>
            <a:r>
              <a:rPr lang="en-US" sz="8000" b="1" i="1" dirty="0" err="1" smtClean="0"/>
              <a:t>CalFresh</a:t>
            </a:r>
            <a:r>
              <a:rPr lang="en-US" sz="8000" b="1" i="1" dirty="0" smtClean="0"/>
              <a:t> benefits.</a:t>
            </a:r>
          </a:p>
        </p:txBody>
      </p:sp>
      <p:sp>
        <p:nvSpPr>
          <p:cNvPr id="4" name="Slide Number Placeholder 3"/>
          <p:cNvSpPr>
            <a:spLocks noGrp="1"/>
          </p:cNvSpPr>
          <p:nvPr>
            <p:ph type="sldNum" sz="quarter" idx="12"/>
          </p:nvPr>
        </p:nvSpPr>
        <p:spPr/>
        <p:txBody>
          <a:bodyPr/>
          <a:lstStyle/>
          <a:p>
            <a:fld id="{424C512C-B523-454D-A0E5-777F36C044AC}" type="slidenum">
              <a:rPr lang="en-US" smtClean="0"/>
              <a:t>18</a:t>
            </a:fld>
            <a:endParaRPr lang="en-US" dirty="0"/>
          </a:p>
        </p:txBody>
      </p:sp>
    </p:spTree>
    <p:extLst>
      <p:ext uri="{BB962C8B-B14F-4D97-AF65-F5344CB8AC3E}">
        <p14:creationId xmlns:p14="http://schemas.microsoft.com/office/powerpoint/2010/main" val="1658096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Sustainability</a:t>
            </a:r>
            <a:endParaRPr lang="en-US" sz="4800" b="1" dirty="0"/>
          </a:p>
        </p:txBody>
      </p:sp>
      <p:sp>
        <p:nvSpPr>
          <p:cNvPr id="3" name="Content Placeholder 2"/>
          <p:cNvSpPr>
            <a:spLocks noGrp="1"/>
          </p:cNvSpPr>
          <p:nvPr>
            <p:ph idx="1"/>
          </p:nvPr>
        </p:nvSpPr>
        <p:spPr/>
        <p:txBody>
          <a:bodyPr/>
          <a:lstStyle/>
          <a:p>
            <a:r>
              <a:rPr lang="en-US" b="1" dirty="0" smtClean="0">
                <a:latin typeface="+mj-lt"/>
              </a:rPr>
              <a:t>How will you make sure you can continue to operate your programs/services after you have spent the grant?</a:t>
            </a:r>
            <a:br>
              <a:rPr lang="en-US" b="1" dirty="0" smtClean="0">
                <a:latin typeface="+mj-lt"/>
              </a:rPr>
            </a:br>
            <a:endParaRPr lang="en-US" b="1" dirty="0" smtClean="0">
              <a:latin typeface="+mj-lt"/>
            </a:endParaRPr>
          </a:p>
          <a:p>
            <a:r>
              <a:rPr lang="en-US" b="1" dirty="0" smtClean="0">
                <a:latin typeface="+mj-lt"/>
              </a:rPr>
              <a:t>	Mention other funders and/or partners who 	financially support your work.  If you have a 	Strategic Plan, refer to your long-term goals</a:t>
            </a:r>
            <a:r>
              <a:rPr lang="en-US" b="1" dirty="0" smtClean="0"/>
              <a:t>.</a:t>
            </a:r>
            <a:endParaRPr lang="en-US" b="1" dirty="0"/>
          </a:p>
        </p:txBody>
      </p:sp>
      <p:sp>
        <p:nvSpPr>
          <p:cNvPr id="4" name="Slide Number Placeholder 3"/>
          <p:cNvSpPr>
            <a:spLocks noGrp="1"/>
          </p:cNvSpPr>
          <p:nvPr>
            <p:ph type="sldNum" sz="quarter" idx="12"/>
          </p:nvPr>
        </p:nvSpPr>
        <p:spPr/>
        <p:txBody>
          <a:bodyPr/>
          <a:lstStyle/>
          <a:p>
            <a:fld id="{424C512C-B523-454D-A0E5-777F36C044AC}" type="slidenum">
              <a:rPr lang="en-US" smtClean="0"/>
              <a:t>19</a:t>
            </a:fld>
            <a:endParaRPr lang="en-US" dirty="0"/>
          </a:p>
        </p:txBody>
      </p:sp>
    </p:spTree>
    <p:extLst>
      <p:ext uri="{BB962C8B-B14F-4D97-AF65-F5344CB8AC3E}">
        <p14:creationId xmlns:p14="http://schemas.microsoft.com/office/powerpoint/2010/main" val="2599902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Welcome &amp; Introduction</a:t>
            </a:r>
            <a:endParaRPr lang="en-US" sz="4800" b="1" dirty="0"/>
          </a:p>
        </p:txBody>
      </p:sp>
      <p:sp>
        <p:nvSpPr>
          <p:cNvPr id="3" name="Content Placeholder 2"/>
          <p:cNvSpPr>
            <a:spLocks noGrp="1"/>
          </p:cNvSpPr>
          <p:nvPr>
            <p:ph idx="1"/>
          </p:nvPr>
        </p:nvSpPr>
        <p:spPr/>
        <p:txBody>
          <a:bodyPr/>
          <a:lstStyle/>
          <a:p>
            <a:pPr marL="0" indent="0" algn="ctr">
              <a:buNone/>
            </a:pPr>
            <a:endParaRPr lang="en-US" b="1" dirty="0" smtClean="0"/>
          </a:p>
          <a:p>
            <a:pPr marL="0" indent="0" algn="ctr">
              <a:buNone/>
            </a:pPr>
            <a:r>
              <a:rPr lang="en-US" b="1" dirty="0" err="1" smtClean="0"/>
              <a:t>Félice</a:t>
            </a:r>
            <a:r>
              <a:rPr lang="en-US" b="1" dirty="0" smtClean="0"/>
              <a:t> Myers, Director of Foundation Relations</a:t>
            </a:r>
          </a:p>
          <a:p>
            <a:pPr marL="0" indent="0" algn="ctr">
              <a:buNone/>
            </a:pPr>
            <a:endParaRPr lang="en-US" b="1" dirty="0"/>
          </a:p>
          <a:p>
            <a:pPr marL="0" indent="0" algn="ctr">
              <a:buNone/>
            </a:pPr>
            <a:r>
              <a:rPr lang="en-US" b="1" dirty="0" smtClean="0"/>
              <a:t>Email: fmyers@lafoodbank.org</a:t>
            </a:r>
          </a:p>
          <a:p>
            <a:pPr marL="0" indent="0" algn="ctr">
              <a:buNone/>
            </a:pPr>
            <a:endParaRPr lang="en-US" b="1" dirty="0"/>
          </a:p>
          <a:p>
            <a:pPr marL="0" indent="0" algn="ctr">
              <a:buNone/>
            </a:pPr>
            <a:r>
              <a:rPr lang="en-US" b="1" dirty="0" smtClean="0"/>
              <a:t>Phone: 323-234-3030, Ext. 189</a:t>
            </a:r>
          </a:p>
          <a:p>
            <a:endParaRPr lang="en-US" dirty="0"/>
          </a:p>
          <a:p>
            <a:endParaRPr lang="en-US" dirty="0"/>
          </a:p>
        </p:txBody>
      </p:sp>
      <p:sp>
        <p:nvSpPr>
          <p:cNvPr id="4" name="Slide Number Placeholder 3"/>
          <p:cNvSpPr>
            <a:spLocks noGrp="1"/>
          </p:cNvSpPr>
          <p:nvPr>
            <p:ph type="sldNum" sz="quarter" idx="12"/>
          </p:nvPr>
        </p:nvSpPr>
        <p:spPr/>
        <p:txBody>
          <a:bodyPr/>
          <a:lstStyle/>
          <a:p>
            <a:fld id="{424C512C-B523-454D-A0E5-777F36C044AC}" type="slidenum">
              <a:rPr lang="en-US" smtClean="0"/>
              <a:t>2</a:t>
            </a:fld>
            <a:endParaRPr lang="en-US" dirty="0"/>
          </a:p>
        </p:txBody>
      </p:sp>
    </p:spTree>
    <p:extLst>
      <p:ext uri="{BB962C8B-B14F-4D97-AF65-F5344CB8AC3E}">
        <p14:creationId xmlns:p14="http://schemas.microsoft.com/office/powerpoint/2010/main" val="24906230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Standard Attachments</a:t>
            </a:r>
            <a:endParaRPr lang="en-US" b="1" dirty="0"/>
          </a:p>
        </p:txBody>
      </p:sp>
      <p:sp>
        <p:nvSpPr>
          <p:cNvPr id="3" name="Content Placeholder 2"/>
          <p:cNvSpPr>
            <a:spLocks noGrp="1"/>
          </p:cNvSpPr>
          <p:nvPr>
            <p:ph idx="1"/>
          </p:nvPr>
        </p:nvSpPr>
        <p:spPr>
          <a:xfrm>
            <a:off x="457200" y="1600201"/>
            <a:ext cx="8229600" cy="4844666"/>
          </a:xfrm>
        </p:spPr>
        <p:txBody>
          <a:bodyPr>
            <a:normAutofit fontScale="25000" lnSpcReduction="20000"/>
          </a:bodyPr>
          <a:lstStyle/>
          <a:p>
            <a:pPr>
              <a:spcAft>
                <a:spcPts val="1200"/>
              </a:spcAft>
            </a:pPr>
            <a:r>
              <a:rPr lang="en-US" sz="8800" b="1" dirty="0"/>
              <a:t>501(c)3 Tax Determination Letter</a:t>
            </a:r>
          </a:p>
          <a:p>
            <a:pPr>
              <a:spcAft>
                <a:spcPts val="1200"/>
              </a:spcAft>
            </a:pPr>
            <a:r>
              <a:rPr lang="en-US" sz="8800" b="1" dirty="0"/>
              <a:t>Most recent Audited Financial Statement</a:t>
            </a:r>
          </a:p>
          <a:p>
            <a:pPr>
              <a:spcAft>
                <a:spcPts val="1200"/>
              </a:spcAft>
            </a:pPr>
            <a:r>
              <a:rPr lang="en-US" sz="8800" b="1" dirty="0"/>
              <a:t>Most recent 990 IRS Tax Form</a:t>
            </a:r>
          </a:p>
          <a:p>
            <a:pPr>
              <a:spcAft>
                <a:spcPts val="1200"/>
              </a:spcAft>
            </a:pPr>
            <a:r>
              <a:rPr lang="en-US" sz="8800" b="1" dirty="0"/>
              <a:t>Annual Operating Budget</a:t>
            </a:r>
          </a:p>
          <a:p>
            <a:pPr>
              <a:spcAft>
                <a:spcPts val="1200"/>
              </a:spcAft>
            </a:pPr>
            <a:r>
              <a:rPr lang="en-US" sz="8800" b="1" dirty="0"/>
              <a:t>Program Budget</a:t>
            </a:r>
          </a:p>
          <a:p>
            <a:pPr>
              <a:spcAft>
                <a:spcPts val="1200"/>
              </a:spcAft>
            </a:pPr>
            <a:r>
              <a:rPr lang="en-US" sz="8800" b="1" dirty="0"/>
              <a:t>List of Board of Directors</a:t>
            </a:r>
          </a:p>
          <a:p>
            <a:pPr>
              <a:spcAft>
                <a:spcPts val="1200"/>
              </a:spcAft>
            </a:pPr>
            <a:r>
              <a:rPr lang="en-US" sz="8800" b="1" dirty="0"/>
              <a:t>Résumés for Key Staff</a:t>
            </a:r>
          </a:p>
          <a:p>
            <a:pPr>
              <a:spcAft>
                <a:spcPts val="1200"/>
              </a:spcAft>
            </a:pPr>
            <a:r>
              <a:rPr lang="en-US" sz="8800" b="1" dirty="0"/>
              <a:t>Current Annual Report</a:t>
            </a:r>
          </a:p>
          <a:p>
            <a:r>
              <a:rPr lang="en-US" sz="8800" b="1" dirty="0"/>
              <a:t>Collateral Materials: newsletters, articles, survey results, </a:t>
            </a:r>
            <a:r>
              <a:rPr lang="en-US" sz="8800" b="1" dirty="0" smtClean="0"/>
              <a:t/>
            </a:r>
            <a:br>
              <a:rPr lang="en-US" sz="8800" b="1" dirty="0" smtClean="0"/>
            </a:br>
            <a:r>
              <a:rPr lang="en-US" sz="8800" b="1" dirty="0" smtClean="0"/>
              <a:t>client </a:t>
            </a:r>
            <a:r>
              <a:rPr lang="en-US" sz="8800" b="1" dirty="0"/>
              <a:t>success stories and quotes, volunteer stories etc.</a:t>
            </a:r>
          </a:p>
          <a:p>
            <a:pPr marL="0" indent="0">
              <a:buNone/>
            </a:pPr>
            <a:r>
              <a:rPr lang="en-US" sz="8800" b="1" dirty="0" smtClean="0"/>
              <a:t>      </a:t>
            </a:r>
            <a:r>
              <a:rPr lang="en-US" sz="8800" b="1" u="sng" dirty="0" smtClean="0"/>
              <a:t>NOTE</a:t>
            </a:r>
            <a:r>
              <a:rPr lang="en-US" sz="8800" b="1" dirty="0"/>
              <a:t>: </a:t>
            </a:r>
            <a:r>
              <a:rPr lang="en-US" sz="8800" b="1" dirty="0" smtClean="0"/>
              <a:t>Check the guidelines. Some </a:t>
            </a:r>
            <a:r>
              <a:rPr lang="en-US" sz="8800" b="1" dirty="0"/>
              <a:t>funders DO NOT want these!</a:t>
            </a:r>
          </a:p>
          <a:p>
            <a:endParaRPr lang="en-US" dirty="0"/>
          </a:p>
        </p:txBody>
      </p:sp>
      <p:sp>
        <p:nvSpPr>
          <p:cNvPr id="4" name="Slide Number Placeholder 3"/>
          <p:cNvSpPr>
            <a:spLocks noGrp="1"/>
          </p:cNvSpPr>
          <p:nvPr>
            <p:ph type="sldNum" sz="quarter" idx="12"/>
          </p:nvPr>
        </p:nvSpPr>
        <p:spPr/>
        <p:txBody>
          <a:bodyPr/>
          <a:lstStyle/>
          <a:p>
            <a:fld id="{424C512C-B523-454D-A0E5-777F36C044AC}" type="slidenum">
              <a:rPr lang="en-US" smtClean="0"/>
              <a:t>20</a:t>
            </a:fld>
            <a:endParaRPr lang="en-US" dirty="0"/>
          </a:p>
        </p:txBody>
      </p:sp>
    </p:spTree>
    <p:extLst>
      <p:ext uri="{BB962C8B-B14F-4D97-AF65-F5344CB8AC3E}">
        <p14:creationId xmlns:p14="http://schemas.microsoft.com/office/powerpoint/2010/main" val="2702197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Closing Thoughts</a:t>
            </a:r>
            <a:endParaRPr lang="en-US" sz="4800" b="1" dirty="0"/>
          </a:p>
        </p:txBody>
      </p:sp>
      <p:sp>
        <p:nvSpPr>
          <p:cNvPr id="3" name="Content Placeholder 2"/>
          <p:cNvSpPr>
            <a:spLocks noGrp="1"/>
          </p:cNvSpPr>
          <p:nvPr>
            <p:ph idx="1"/>
          </p:nvPr>
        </p:nvSpPr>
        <p:spPr/>
        <p:txBody>
          <a:bodyPr>
            <a:noAutofit/>
          </a:bodyPr>
          <a:lstStyle/>
          <a:p>
            <a:pPr>
              <a:spcAft>
                <a:spcPts val="1200"/>
              </a:spcAft>
            </a:pPr>
            <a:r>
              <a:rPr lang="en-US" sz="3600" b="1" dirty="0" smtClean="0"/>
              <a:t>Ensure you answer the questions asked.</a:t>
            </a:r>
          </a:p>
          <a:p>
            <a:pPr>
              <a:spcAft>
                <a:spcPts val="1200"/>
              </a:spcAft>
            </a:pPr>
            <a:r>
              <a:rPr lang="en-US" sz="3600" b="1" dirty="0" smtClean="0"/>
              <a:t>Keep it simple.  Bear in mind the funder may not be familiar with your work.</a:t>
            </a:r>
          </a:p>
          <a:p>
            <a:r>
              <a:rPr lang="en-US" sz="3600" b="1" dirty="0" smtClean="0"/>
              <a:t>Make it compelling!  You are passionate about your work. Share your passion in your writing.</a:t>
            </a:r>
            <a:endParaRPr lang="en-US" sz="3600" b="1" dirty="0"/>
          </a:p>
        </p:txBody>
      </p:sp>
      <p:sp>
        <p:nvSpPr>
          <p:cNvPr id="4" name="Slide Number Placeholder 3"/>
          <p:cNvSpPr>
            <a:spLocks noGrp="1"/>
          </p:cNvSpPr>
          <p:nvPr>
            <p:ph type="sldNum" sz="quarter" idx="12"/>
          </p:nvPr>
        </p:nvSpPr>
        <p:spPr/>
        <p:txBody>
          <a:bodyPr/>
          <a:lstStyle/>
          <a:p>
            <a:fld id="{424C512C-B523-454D-A0E5-777F36C044AC}" type="slidenum">
              <a:rPr lang="en-US" smtClean="0"/>
              <a:t>21</a:t>
            </a:fld>
            <a:endParaRPr lang="en-US" dirty="0"/>
          </a:p>
        </p:txBody>
      </p:sp>
    </p:spTree>
    <p:extLst>
      <p:ext uri="{BB962C8B-B14F-4D97-AF65-F5344CB8AC3E}">
        <p14:creationId xmlns:p14="http://schemas.microsoft.com/office/powerpoint/2010/main" val="28771569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normAutofit/>
          </a:bodyPr>
          <a:lstStyle/>
          <a:p>
            <a:pPr marL="0" indent="0" algn="ctr">
              <a:buNone/>
            </a:pPr>
            <a:endParaRPr lang="en-US" sz="6600" b="1" dirty="0"/>
          </a:p>
          <a:p>
            <a:pPr marL="0" indent="0" algn="ctr">
              <a:buNone/>
            </a:pPr>
            <a:r>
              <a:rPr lang="en-US" sz="8800" b="1" dirty="0" smtClean="0"/>
              <a:t>Q &amp; A</a:t>
            </a:r>
            <a:endParaRPr lang="en-US" sz="8800" b="1" dirty="0"/>
          </a:p>
        </p:txBody>
      </p:sp>
      <p:sp>
        <p:nvSpPr>
          <p:cNvPr id="4" name="Slide Number Placeholder 3"/>
          <p:cNvSpPr>
            <a:spLocks noGrp="1"/>
          </p:cNvSpPr>
          <p:nvPr>
            <p:ph type="sldNum" sz="quarter" idx="12"/>
          </p:nvPr>
        </p:nvSpPr>
        <p:spPr/>
        <p:txBody>
          <a:bodyPr/>
          <a:lstStyle/>
          <a:p>
            <a:fld id="{424C512C-B523-454D-A0E5-777F36C044AC}" type="slidenum">
              <a:rPr lang="en-US" smtClean="0"/>
              <a:t>22</a:t>
            </a:fld>
            <a:endParaRPr lang="en-US" dirty="0"/>
          </a:p>
        </p:txBody>
      </p:sp>
    </p:spTree>
    <p:extLst>
      <p:ext uri="{BB962C8B-B14F-4D97-AF65-F5344CB8AC3E}">
        <p14:creationId xmlns:p14="http://schemas.microsoft.com/office/powerpoint/2010/main" val="3900904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Workshop Purpose</a:t>
            </a:r>
            <a:endParaRPr lang="en-US" sz="4800" b="1" dirty="0"/>
          </a:p>
        </p:txBody>
      </p:sp>
      <p:sp>
        <p:nvSpPr>
          <p:cNvPr id="3" name="Content Placeholder 2"/>
          <p:cNvSpPr>
            <a:spLocks noGrp="1"/>
          </p:cNvSpPr>
          <p:nvPr>
            <p:ph idx="1"/>
          </p:nvPr>
        </p:nvSpPr>
        <p:spPr/>
        <p:txBody>
          <a:bodyPr>
            <a:normAutofit/>
          </a:bodyPr>
          <a:lstStyle/>
          <a:p>
            <a:pPr marL="0" indent="0">
              <a:buNone/>
            </a:pPr>
            <a:endParaRPr lang="en-US" sz="4800" b="1" dirty="0" smtClean="0"/>
          </a:p>
          <a:p>
            <a:pPr marL="0" indent="0">
              <a:buNone/>
            </a:pPr>
            <a:r>
              <a:rPr lang="en-US" sz="4800" b="1" dirty="0" smtClean="0"/>
              <a:t>To understand the key elements of a successful grant proposal and what makes each element so important.</a:t>
            </a:r>
            <a:endParaRPr lang="en-US" sz="4800" b="1" dirty="0"/>
          </a:p>
        </p:txBody>
      </p:sp>
      <p:sp>
        <p:nvSpPr>
          <p:cNvPr id="4" name="Slide Number Placeholder 3"/>
          <p:cNvSpPr>
            <a:spLocks noGrp="1"/>
          </p:cNvSpPr>
          <p:nvPr>
            <p:ph type="sldNum" sz="quarter" idx="12"/>
          </p:nvPr>
        </p:nvSpPr>
        <p:spPr/>
        <p:txBody>
          <a:bodyPr/>
          <a:lstStyle/>
          <a:p>
            <a:fld id="{424C512C-B523-454D-A0E5-777F36C044AC}" type="slidenum">
              <a:rPr lang="en-US" smtClean="0"/>
              <a:t>3</a:t>
            </a:fld>
            <a:endParaRPr lang="en-US" dirty="0"/>
          </a:p>
        </p:txBody>
      </p:sp>
    </p:spTree>
    <p:extLst>
      <p:ext uri="{BB962C8B-B14F-4D97-AF65-F5344CB8AC3E}">
        <p14:creationId xmlns:p14="http://schemas.microsoft.com/office/powerpoint/2010/main" val="3534462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4142" y="274639"/>
            <a:ext cx="6812658" cy="1143000"/>
          </a:xfrm>
        </p:spPr>
        <p:txBody>
          <a:bodyPr>
            <a:noAutofit/>
          </a:bodyPr>
          <a:lstStyle/>
          <a:p>
            <a:r>
              <a:rPr lang="en-US" b="1" dirty="0" smtClean="0"/>
              <a:t>Basic Elements of a </a:t>
            </a:r>
            <a:br>
              <a:rPr lang="en-US" b="1" dirty="0" smtClean="0"/>
            </a:br>
            <a:r>
              <a:rPr lang="en-US" b="1" dirty="0" smtClean="0"/>
              <a:t>Grant Proposal</a:t>
            </a:r>
            <a:endParaRPr lang="en-US" b="1" dirty="0"/>
          </a:p>
        </p:txBody>
      </p:sp>
      <p:sp>
        <p:nvSpPr>
          <p:cNvPr id="3" name="Content Placeholder 2"/>
          <p:cNvSpPr>
            <a:spLocks noGrp="1"/>
          </p:cNvSpPr>
          <p:nvPr>
            <p:ph idx="1"/>
          </p:nvPr>
        </p:nvSpPr>
        <p:spPr>
          <a:xfrm>
            <a:off x="457200" y="1600201"/>
            <a:ext cx="8229600" cy="4921785"/>
          </a:xfrm>
        </p:spPr>
        <p:txBody>
          <a:bodyPr>
            <a:normAutofit fontScale="92500" lnSpcReduction="20000"/>
          </a:bodyPr>
          <a:lstStyle/>
          <a:p>
            <a:endParaRPr lang="en-US" dirty="0" smtClean="0"/>
          </a:p>
          <a:p>
            <a:r>
              <a:rPr lang="en-US" sz="4300" b="1" dirty="0" smtClean="0"/>
              <a:t>Cover Letter</a:t>
            </a:r>
          </a:p>
          <a:p>
            <a:r>
              <a:rPr lang="en-US" sz="4300" b="1" dirty="0" smtClean="0"/>
              <a:t>Organization Description &amp; History</a:t>
            </a:r>
          </a:p>
          <a:p>
            <a:r>
              <a:rPr lang="en-US" sz="4300" b="1" dirty="0" smtClean="0"/>
              <a:t>Need/Problem Statement</a:t>
            </a:r>
          </a:p>
          <a:p>
            <a:r>
              <a:rPr lang="en-US" sz="4300" b="1" dirty="0" smtClean="0"/>
              <a:t>Program Description </a:t>
            </a:r>
          </a:p>
          <a:p>
            <a:r>
              <a:rPr lang="en-US" sz="4300" b="1" dirty="0" smtClean="0"/>
              <a:t>Outcome &amp; Evaluation</a:t>
            </a:r>
          </a:p>
          <a:p>
            <a:r>
              <a:rPr lang="en-US" sz="4300" b="1" dirty="0" smtClean="0"/>
              <a:t>Sustainability</a:t>
            </a:r>
          </a:p>
          <a:p>
            <a:r>
              <a:rPr lang="en-US" sz="4300" b="1" dirty="0" smtClean="0"/>
              <a:t>Attachments</a:t>
            </a:r>
            <a:endParaRPr lang="en-US" sz="4300" b="1" dirty="0"/>
          </a:p>
        </p:txBody>
      </p:sp>
      <p:sp>
        <p:nvSpPr>
          <p:cNvPr id="4" name="Slide Number Placeholder 3"/>
          <p:cNvSpPr>
            <a:spLocks noGrp="1"/>
          </p:cNvSpPr>
          <p:nvPr>
            <p:ph type="sldNum" sz="quarter" idx="12"/>
          </p:nvPr>
        </p:nvSpPr>
        <p:spPr/>
        <p:txBody>
          <a:bodyPr/>
          <a:lstStyle/>
          <a:p>
            <a:fld id="{424C512C-B523-454D-A0E5-777F36C044AC}" type="slidenum">
              <a:rPr lang="en-US" smtClean="0"/>
              <a:t>4</a:t>
            </a:fld>
            <a:endParaRPr lang="en-US" dirty="0"/>
          </a:p>
        </p:txBody>
      </p:sp>
    </p:spTree>
    <p:extLst>
      <p:ext uri="{BB962C8B-B14F-4D97-AF65-F5344CB8AC3E}">
        <p14:creationId xmlns:p14="http://schemas.microsoft.com/office/powerpoint/2010/main" val="4138416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Cover Letter</a:t>
            </a:r>
            <a:endParaRPr lang="en-US" sz="4800" b="1" dirty="0"/>
          </a:p>
        </p:txBody>
      </p:sp>
      <p:sp>
        <p:nvSpPr>
          <p:cNvPr id="3" name="Content Placeholder 2"/>
          <p:cNvSpPr>
            <a:spLocks noGrp="1"/>
          </p:cNvSpPr>
          <p:nvPr>
            <p:ph idx="1"/>
          </p:nvPr>
        </p:nvSpPr>
        <p:spPr>
          <a:xfrm>
            <a:off x="457200" y="1600201"/>
            <a:ext cx="8229600" cy="4756150"/>
          </a:xfrm>
        </p:spPr>
        <p:txBody>
          <a:bodyPr>
            <a:normAutofit lnSpcReduction="10000"/>
          </a:bodyPr>
          <a:lstStyle/>
          <a:p>
            <a:r>
              <a:rPr lang="en-US" sz="2800" b="1" dirty="0" smtClean="0"/>
              <a:t>One page on letterhead</a:t>
            </a:r>
          </a:p>
          <a:p>
            <a:r>
              <a:rPr lang="en-US" sz="2800" b="1" dirty="0" smtClean="0"/>
              <a:t>Funder’s name, title and address</a:t>
            </a:r>
          </a:p>
          <a:p>
            <a:r>
              <a:rPr lang="en-US" sz="2800" b="1" dirty="0" smtClean="0"/>
              <a:t>Always address it to an individual,</a:t>
            </a:r>
          </a:p>
          <a:p>
            <a:pPr marL="0" indent="0">
              <a:buNone/>
            </a:pPr>
            <a:r>
              <a:rPr lang="en-US" sz="2800" b="1" dirty="0"/>
              <a:t> </a:t>
            </a:r>
            <a:r>
              <a:rPr lang="en-US" sz="2800" b="1" dirty="0" smtClean="0"/>
              <a:t>    </a:t>
            </a:r>
            <a:r>
              <a:rPr lang="en-US" sz="2800" b="1" u="sng" dirty="0" smtClean="0"/>
              <a:t>not</a:t>
            </a:r>
            <a:r>
              <a:rPr lang="en-US" sz="2800" b="1" dirty="0" smtClean="0"/>
              <a:t>  “</a:t>
            </a:r>
            <a:r>
              <a:rPr lang="en-US" sz="2800" b="1" i="1" dirty="0" smtClean="0"/>
              <a:t>To Whom It May Concern</a:t>
            </a:r>
            <a:r>
              <a:rPr lang="en-US" sz="2800" b="1" dirty="0" smtClean="0"/>
              <a:t>”</a:t>
            </a:r>
          </a:p>
          <a:p>
            <a:r>
              <a:rPr lang="en-US" sz="2800" b="1" dirty="0" smtClean="0"/>
              <a:t>Provide a one sentence overview of your organization/mission.</a:t>
            </a:r>
          </a:p>
          <a:p>
            <a:r>
              <a:rPr lang="en-US" sz="2800" b="1" dirty="0" smtClean="0"/>
              <a:t>Include amount requested </a:t>
            </a:r>
            <a:r>
              <a:rPr lang="en-US" sz="2800" b="1" u="sng" dirty="0" smtClean="0"/>
              <a:t>in the first paragraph</a:t>
            </a:r>
            <a:r>
              <a:rPr lang="en-US" sz="2800" b="1" dirty="0" smtClean="0"/>
              <a:t>.</a:t>
            </a:r>
          </a:p>
          <a:p>
            <a:r>
              <a:rPr lang="en-US" sz="2800" b="1" dirty="0" smtClean="0"/>
              <a:t>Show the </a:t>
            </a:r>
            <a:r>
              <a:rPr lang="en-US" sz="2800" b="1" u="sng" dirty="0" smtClean="0"/>
              <a:t>measurable impact </a:t>
            </a:r>
            <a:r>
              <a:rPr lang="en-US" sz="2800" b="1" dirty="0" smtClean="0"/>
              <a:t>their gift will have.</a:t>
            </a:r>
          </a:p>
          <a:p>
            <a:r>
              <a:rPr lang="en-US" sz="2800" b="1" dirty="0" smtClean="0"/>
              <a:t>Include contact information (phone and email)</a:t>
            </a:r>
          </a:p>
          <a:p>
            <a:r>
              <a:rPr lang="en-US" sz="2800" b="1" dirty="0" smtClean="0"/>
              <a:t>Personally signed by Executive Director/CEO</a:t>
            </a:r>
            <a:endParaRPr lang="en-US" sz="2800" b="1" dirty="0"/>
          </a:p>
        </p:txBody>
      </p:sp>
      <p:sp>
        <p:nvSpPr>
          <p:cNvPr id="4" name="Slide Number Placeholder 3"/>
          <p:cNvSpPr>
            <a:spLocks noGrp="1"/>
          </p:cNvSpPr>
          <p:nvPr>
            <p:ph type="sldNum" sz="quarter" idx="12"/>
          </p:nvPr>
        </p:nvSpPr>
        <p:spPr/>
        <p:txBody>
          <a:bodyPr/>
          <a:lstStyle/>
          <a:p>
            <a:fld id="{424C512C-B523-454D-A0E5-777F36C044AC}" type="slidenum">
              <a:rPr lang="en-US" smtClean="0"/>
              <a:t>5</a:t>
            </a:fld>
            <a:endParaRPr lang="en-US" dirty="0"/>
          </a:p>
        </p:txBody>
      </p:sp>
    </p:spTree>
    <p:extLst>
      <p:ext uri="{BB962C8B-B14F-4D97-AF65-F5344CB8AC3E}">
        <p14:creationId xmlns:p14="http://schemas.microsoft.com/office/powerpoint/2010/main" val="2728225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Organization Description</a:t>
            </a:r>
            <a:endParaRPr lang="en-US" sz="4800" b="1" dirty="0"/>
          </a:p>
        </p:txBody>
      </p:sp>
      <p:sp>
        <p:nvSpPr>
          <p:cNvPr id="3" name="Content Placeholder 2"/>
          <p:cNvSpPr>
            <a:spLocks noGrp="1"/>
          </p:cNvSpPr>
          <p:nvPr>
            <p:ph idx="1"/>
          </p:nvPr>
        </p:nvSpPr>
        <p:spPr/>
        <p:txBody>
          <a:bodyPr>
            <a:normAutofit lnSpcReduction="10000"/>
          </a:bodyPr>
          <a:lstStyle/>
          <a:p>
            <a:endParaRPr lang="en-US" sz="3600" b="1" dirty="0" smtClean="0"/>
          </a:p>
          <a:p>
            <a:r>
              <a:rPr lang="en-US" sz="3600" b="1" dirty="0" smtClean="0"/>
              <a:t>Mission</a:t>
            </a:r>
            <a:br>
              <a:rPr lang="en-US" sz="3600" b="1" dirty="0" smtClean="0"/>
            </a:br>
            <a:endParaRPr lang="en-US" sz="3600" b="1" dirty="0" smtClean="0"/>
          </a:p>
          <a:p>
            <a:r>
              <a:rPr lang="en-US" sz="3600" b="1" dirty="0" smtClean="0"/>
              <a:t>History</a:t>
            </a:r>
            <a:br>
              <a:rPr lang="en-US" sz="3600" b="1" dirty="0" smtClean="0"/>
            </a:br>
            <a:endParaRPr lang="en-US" sz="3600" b="1" dirty="0" smtClean="0"/>
          </a:p>
          <a:p>
            <a:r>
              <a:rPr lang="en-US" sz="3600" b="1" dirty="0" smtClean="0"/>
              <a:t>Principal activities: Programs/Services</a:t>
            </a:r>
            <a:br>
              <a:rPr lang="en-US" sz="3600" b="1" dirty="0" smtClean="0"/>
            </a:br>
            <a:endParaRPr lang="en-US" sz="3600" b="1" dirty="0" smtClean="0"/>
          </a:p>
          <a:p>
            <a:r>
              <a:rPr lang="en-US" sz="3600" b="1" dirty="0" smtClean="0"/>
              <a:t>Target population</a:t>
            </a:r>
            <a:endParaRPr lang="en-US" sz="3600" b="1" dirty="0"/>
          </a:p>
        </p:txBody>
      </p:sp>
      <p:sp>
        <p:nvSpPr>
          <p:cNvPr id="4" name="Slide Number Placeholder 3"/>
          <p:cNvSpPr>
            <a:spLocks noGrp="1"/>
          </p:cNvSpPr>
          <p:nvPr>
            <p:ph type="sldNum" sz="quarter" idx="12"/>
          </p:nvPr>
        </p:nvSpPr>
        <p:spPr/>
        <p:txBody>
          <a:bodyPr/>
          <a:lstStyle/>
          <a:p>
            <a:fld id="{424C512C-B523-454D-A0E5-777F36C044AC}" type="slidenum">
              <a:rPr lang="en-US" smtClean="0"/>
              <a:t>6</a:t>
            </a:fld>
            <a:endParaRPr lang="en-US" dirty="0"/>
          </a:p>
        </p:txBody>
      </p:sp>
    </p:spTree>
    <p:extLst>
      <p:ext uri="{BB962C8B-B14F-4D97-AF65-F5344CB8AC3E}">
        <p14:creationId xmlns:p14="http://schemas.microsoft.com/office/powerpoint/2010/main" val="3980915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Need/Problem Statement</a:t>
            </a:r>
            <a:endParaRPr lang="en-US" b="1" dirty="0"/>
          </a:p>
        </p:txBody>
      </p:sp>
      <p:sp>
        <p:nvSpPr>
          <p:cNvPr id="3" name="Content Placeholder 2"/>
          <p:cNvSpPr>
            <a:spLocks noGrp="1"/>
          </p:cNvSpPr>
          <p:nvPr>
            <p:ph idx="1"/>
          </p:nvPr>
        </p:nvSpPr>
        <p:spPr/>
        <p:txBody>
          <a:bodyPr/>
          <a:lstStyle/>
          <a:p>
            <a:r>
              <a:rPr lang="en-US" b="1" dirty="0" smtClean="0"/>
              <a:t>The “need” refers to those you help – </a:t>
            </a:r>
            <a:br>
              <a:rPr lang="en-US" b="1" dirty="0" smtClean="0"/>
            </a:br>
            <a:r>
              <a:rPr lang="en-US" b="1" dirty="0" smtClean="0"/>
              <a:t>your clients (not your organization)</a:t>
            </a:r>
          </a:p>
          <a:p>
            <a:r>
              <a:rPr lang="en-US" b="1" dirty="0" smtClean="0"/>
              <a:t>Logical narrative, backed by supporting facts and statistics</a:t>
            </a:r>
          </a:p>
          <a:p>
            <a:r>
              <a:rPr lang="en-US" b="1" dirty="0" smtClean="0"/>
              <a:t>Describe your target population</a:t>
            </a:r>
          </a:p>
          <a:p>
            <a:r>
              <a:rPr lang="en-US" b="1" dirty="0" smtClean="0"/>
              <a:t>Define the community need/problem to be addressed and its urgency</a:t>
            </a:r>
          </a:p>
          <a:p>
            <a:r>
              <a:rPr lang="en-US" b="1" dirty="0" smtClean="0"/>
              <a:t>Use short, meaningful sentences</a:t>
            </a:r>
          </a:p>
        </p:txBody>
      </p:sp>
      <p:sp>
        <p:nvSpPr>
          <p:cNvPr id="4" name="Slide Number Placeholder 3"/>
          <p:cNvSpPr>
            <a:spLocks noGrp="1"/>
          </p:cNvSpPr>
          <p:nvPr>
            <p:ph type="sldNum" sz="quarter" idx="12"/>
          </p:nvPr>
        </p:nvSpPr>
        <p:spPr/>
        <p:txBody>
          <a:bodyPr/>
          <a:lstStyle/>
          <a:p>
            <a:fld id="{424C512C-B523-454D-A0E5-777F36C044AC}" type="slidenum">
              <a:rPr lang="en-US" smtClean="0"/>
              <a:t>7</a:t>
            </a:fld>
            <a:endParaRPr lang="en-US" dirty="0"/>
          </a:p>
        </p:txBody>
      </p:sp>
    </p:spTree>
    <p:extLst>
      <p:ext uri="{BB962C8B-B14F-4D97-AF65-F5344CB8AC3E}">
        <p14:creationId xmlns:p14="http://schemas.microsoft.com/office/powerpoint/2010/main" val="3289053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Need/Problem Statement</a:t>
            </a:r>
            <a:endParaRPr lang="en-US" b="1" dirty="0"/>
          </a:p>
        </p:txBody>
      </p:sp>
      <p:sp>
        <p:nvSpPr>
          <p:cNvPr id="3" name="Content Placeholder 2"/>
          <p:cNvSpPr>
            <a:spLocks noGrp="1"/>
          </p:cNvSpPr>
          <p:nvPr>
            <p:ph idx="1"/>
          </p:nvPr>
        </p:nvSpPr>
        <p:spPr/>
        <p:txBody>
          <a:bodyPr/>
          <a:lstStyle/>
          <a:p>
            <a:pPr marL="0" indent="0" algn="ctr">
              <a:buNone/>
            </a:pPr>
            <a:r>
              <a:rPr lang="en-US" sz="3600" b="1" dirty="0" smtClean="0"/>
              <a:t>Examples of the need to be addressed</a:t>
            </a:r>
            <a:r>
              <a:rPr lang="en-US" b="1" dirty="0" smtClean="0"/>
              <a:t>:</a:t>
            </a:r>
            <a:br>
              <a:rPr lang="en-US" b="1" dirty="0" smtClean="0"/>
            </a:br>
            <a:endParaRPr lang="en-US" b="1" dirty="0" smtClean="0"/>
          </a:p>
          <a:p>
            <a:r>
              <a:rPr lang="en-US" b="1" i="1" dirty="0" smtClean="0"/>
              <a:t>“One in eight people in Los Angeles County might not know where their next meal is coming from.”</a:t>
            </a:r>
            <a:br>
              <a:rPr lang="en-US" b="1" i="1" dirty="0" smtClean="0"/>
            </a:br>
            <a:endParaRPr lang="en-US" b="1" i="1" dirty="0" smtClean="0"/>
          </a:p>
          <a:p>
            <a:r>
              <a:rPr lang="en-US" b="1" i="1" dirty="0" smtClean="0"/>
              <a:t>“One in four children in Los Angeles County is food insecure.”</a:t>
            </a:r>
            <a:endParaRPr lang="en-US" b="1" i="1" dirty="0"/>
          </a:p>
        </p:txBody>
      </p:sp>
      <p:sp>
        <p:nvSpPr>
          <p:cNvPr id="4" name="Slide Number Placeholder 3"/>
          <p:cNvSpPr>
            <a:spLocks noGrp="1"/>
          </p:cNvSpPr>
          <p:nvPr>
            <p:ph type="sldNum" sz="quarter" idx="12"/>
          </p:nvPr>
        </p:nvSpPr>
        <p:spPr/>
        <p:txBody>
          <a:bodyPr/>
          <a:lstStyle/>
          <a:p>
            <a:fld id="{424C512C-B523-454D-A0E5-777F36C044AC}" type="slidenum">
              <a:rPr lang="en-US" smtClean="0"/>
              <a:t>8</a:t>
            </a:fld>
            <a:endParaRPr lang="en-US" dirty="0"/>
          </a:p>
        </p:txBody>
      </p:sp>
    </p:spTree>
    <p:extLst>
      <p:ext uri="{BB962C8B-B14F-4D97-AF65-F5344CB8AC3E}">
        <p14:creationId xmlns:p14="http://schemas.microsoft.com/office/powerpoint/2010/main" val="3851668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Program Description</a:t>
            </a:r>
            <a:endParaRPr lang="en-US" b="1" dirty="0"/>
          </a:p>
        </p:txBody>
      </p:sp>
      <p:sp>
        <p:nvSpPr>
          <p:cNvPr id="3" name="Content Placeholder 2"/>
          <p:cNvSpPr>
            <a:spLocks noGrp="1"/>
          </p:cNvSpPr>
          <p:nvPr>
            <p:ph idx="1"/>
          </p:nvPr>
        </p:nvSpPr>
        <p:spPr/>
        <p:txBody>
          <a:bodyPr>
            <a:normAutofit/>
          </a:bodyPr>
          <a:lstStyle/>
          <a:p>
            <a:r>
              <a:rPr lang="en-US" sz="4400" b="1" dirty="0" smtClean="0"/>
              <a:t>Goals</a:t>
            </a:r>
          </a:p>
          <a:p>
            <a:r>
              <a:rPr lang="en-US" sz="4400" b="1" dirty="0" smtClean="0"/>
              <a:t>Objectives</a:t>
            </a:r>
          </a:p>
          <a:p>
            <a:r>
              <a:rPr lang="en-US" sz="4400" b="1" dirty="0" smtClean="0"/>
              <a:t>Methods </a:t>
            </a:r>
          </a:p>
          <a:p>
            <a:r>
              <a:rPr lang="en-US" sz="4400" b="1" dirty="0" smtClean="0"/>
              <a:t>Staffing</a:t>
            </a:r>
          </a:p>
          <a:p>
            <a:r>
              <a:rPr lang="en-US" sz="4400" b="1" dirty="0" smtClean="0"/>
              <a:t>Collaboration</a:t>
            </a:r>
            <a:endParaRPr lang="en-US" sz="4400" b="1" dirty="0"/>
          </a:p>
        </p:txBody>
      </p:sp>
      <p:sp>
        <p:nvSpPr>
          <p:cNvPr id="4" name="Slide Number Placeholder 3"/>
          <p:cNvSpPr>
            <a:spLocks noGrp="1"/>
          </p:cNvSpPr>
          <p:nvPr>
            <p:ph type="sldNum" sz="quarter" idx="12"/>
          </p:nvPr>
        </p:nvSpPr>
        <p:spPr/>
        <p:txBody>
          <a:bodyPr/>
          <a:lstStyle/>
          <a:p>
            <a:fld id="{424C512C-B523-454D-A0E5-777F36C044AC}" type="slidenum">
              <a:rPr lang="en-US" smtClean="0"/>
              <a:t>9</a:t>
            </a:fld>
            <a:endParaRPr lang="en-US" dirty="0"/>
          </a:p>
        </p:txBody>
      </p:sp>
    </p:spTree>
    <p:extLst>
      <p:ext uri="{BB962C8B-B14F-4D97-AF65-F5344CB8AC3E}">
        <p14:creationId xmlns:p14="http://schemas.microsoft.com/office/powerpoint/2010/main" val="3468993344"/>
      </p:ext>
    </p:extLst>
  </p:cSld>
  <p:clrMapOvr>
    <a:masterClrMapping/>
  </p:clrMapOvr>
</p:sld>
</file>

<file path=ppt/theme/theme1.xml><?xml version="1.0" encoding="utf-8"?>
<a:theme xmlns:a="http://schemas.openxmlformats.org/drawingml/2006/main" name="Office Theme">
  <a:themeElements>
    <a:clrScheme name="Custom 1">
      <a:dk1>
        <a:srgbClr val="55256E"/>
      </a:dk1>
      <a:lt1>
        <a:sysClr val="window" lastClr="FFFFFF"/>
      </a:lt1>
      <a:dk2>
        <a:srgbClr val="1374AE"/>
      </a:dk2>
      <a:lt2>
        <a:srgbClr val="EEECE1"/>
      </a:lt2>
      <a:accent1>
        <a:srgbClr val="44A436"/>
      </a:accent1>
      <a:accent2>
        <a:srgbClr val="F3B329"/>
      </a:accent2>
      <a:accent3>
        <a:srgbClr val="9BBB59"/>
      </a:accent3>
      <a:accent4>
        <a:srgbClr val="D63F20"/>
      </a:accent4>
      <a:accent5>
        <a:srgbClr val="4BACC6"/>
      </a:accent5>
      <a:accent6>
        <a:srgbClr val="CDE7D1"/>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9780</TotalTime>
  <Words>445</Words>
  <Application>Microsoft Office PowerPoint</Application>
  <PresentationFormat>On-screen Show (4:3)</PresentationFormat>
  <Paragraphs>140</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Avenir Medium</vt:lpstr>
      <vt:lpstr>Calibri</vt:lpstr>
      <vt:lpstr>Kannada Sangam MN</vt:lpstr>
      <vt:lpstr>Office Theme</vt:lpstr>
      <vt:lpstr>PowerPoint Presentation</vt:lpstr>
      <vt:lpstr>Welcome &amp; Introduction</vt:lpstr>
      <vt:lpstr>Workshop Purpose</vt:lpstr>
      <vt:lpstr>Basic Elements of a  Grant Proposal</vt:lpstr>
      <vt:lpstr>Cover Letter</vt:lpstr>
      <vt:lpstr>Organization Description</vt:lpstr>
      <vt:lpstr>Need/Problem Statement</vt:lpstr>
      <vt:lpstr>Need/Problem Statement</vt:lpstr>
      <vt:lpstr>Program Description</vt:lpstr>
      <vt:lpstr>Goals</vt:lpstr>
      <vt:lpstr>Objectives</vt:lpstr>
      <vt:lpstr>Objectives</vt:lpstr>
      <vt:lpstr>Methods</vt:lpstr>
      <vt:lpstr>Staffing</vt:lpstr>
      <vt:lpstr>Collaboration</vt:lpstr>
      <vt:lpstr>Outcomes &amp; Evaluation</vt:lpstr>
      <vt:lpstr>Outcomes &amp; Evaluation</vt:lpstr>
      <vt:lpstr>Outcomes &amp; Evaluation</vt:lpstr>
      <vt:lpstr>Sustainability</vt:lpstr>
      <vt:lpstr>Standard Attachments</vt:lpstr>
      <vt:lpstr>Closing Thoughts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Rothstein</dc:creator>
  <cp:lastModifiedBy>Elizabeth Cervantes</cp:lastModifiedBy>
  <cp:revision>729</cp:revision>
  <cp:lastPrinted>2017-09-06T20:37:05Z</cp:lastPrinted>
  <dcterms:created xsi:type="dcterms:W3CDTF">2017-03-08T18:53:31Z</dcterms:created>
  <dcterms:modified xsi:type="dcterms:W3CDTF">2019-05-22T17:15:36Z</dcterms:modified>
</cp:coreProperties>
</file>