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8" r:id="rId18"/>
    <p:sldId id="279" r:id="rId19"/>
    <p:sldId id="276" r:id="rId20"/>
    <p:sldId id="277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2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E2B02-979A-406F-8658-428DD4670B97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F6817-6706-4B9B-9440-050FD67E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55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0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3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2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979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0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05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85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8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4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9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85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8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22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5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Food Safety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LaRonda Simes, Agency Relations Manager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81" y="456585"/>
            <a:ext cx="1804219" cy="14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</a:t>
            </a:r>
            <a:r>
              <a:rPr lang="en-US" dirty="0" smtClean="0"/>
              <a:t>Cold</a:t>
            </a:r>
            <a:br>
              <a:rPr lang="en-US" dirty="0" smtClean="0"/>
            </a:br>
            <a:r>
              <a:rPr lang="en-US" dirty="0" smtClean="0"/>
              <a:t>Storage </a:t>
            </a:r>
            <a:r>
              <a:rPr lang="en-US" dirty="0"/>
              <a:t>Temperatures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6403" y="2193925"/>
            <a:ext cx="3772793" cy="402431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2629" y="2502102"/>
            <a:ext cx="4493141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Use Gloves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 impermeable cover (bandage) on a cut, burn, or rash; </a:t>
            </a:r>
          </a:p>
          <a:p>
            <a:r>
              <a:rPr lang="en-US" dirty="0"/>
              <a:t>False fingernails or un-cleanable fingernails; </a:t>
            </a:r>
          </a:p>
          <a:p>
            <a:r>
              <a:rPr lang="en-US" dirty="0"/>
              <a:t>Rings other than a plain ring or wedding band; or </a:t>
            </a:r>
          </a:p>
          <a:p>
            <a:r>
              <a:rPr lang="en-US" dirty="0"/>
              <a:t>An orthopedic support device, such as a cast, brace, or ace bandage. </a:t>
            </a:r>
          </a:p>
          <a:p>
            <a:r>
              <a:rPr lang="en-US" dirty="0" smtClean="0"/>
              <a:t>Handling </a:t>
            </a:r>
            <a:r>
              <a:rPr lang="en-US" dirty="0"/>
              <a:t>raw foods like </a:t>
            </a:r>
            <a:r>
              <a:rPr lang="en-US" dirty="0" smtClean="0"/>
              <a:t>produce &amp; meat.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81141"/>
            <a:ext cx="5334000" cy="2849880"/>
          </a:xfrm>
        </p:spPr>
      </p:pic>
    </p:spTree>
    <p:extLst>
      <p:ext uri="{BB962C8B-B14F-4D97-AF65-F5344CB8AC3E}">
        <p14:creationId xmlns:p14="http://schemas.microsoft.com/office/powerpoint/2010/main" val="365859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Receiving and Storing </a:t>
            </a:r>
            <a:br>
              <a:rPr lang="en-US" dirty="0" smtClean="0"/>
            </a:br>
            <a:r>
              <a:rPr lang="en-US" dirty="0" smtClean="0"/>
              <a:t>Food Safely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/>
              <a:t>Controlling Time and Temperature During Receiving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7369" y="3132138"/>
            <a:ext cx="3408637" cy="30861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Inspect </a:t>
            </a:r>
            <a:r>
              <a:rPr lang="en-US" dirty="0"/>
              <a:t>Food </a:t>
            </a:r>
            <a:endParaRPr lang="en-US" dirty="0" smtClean="0"/>
          </a:p>
          <a:p>
            <a:pPr algn="ctr"/>
            <a:r>
              <a:rPr lang="en-US" dirty="0" smtClean="0"/>
              <a:t>During </a:t>
            </a:r>
            <a:r>
              <a:rPr lang="en-US" dirty="0"/>
              <a:t>Receiving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30653" y="3132138"/>
            <a:ext cx="3017094" cy="3086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251013">
            <a:off x="1001297" y="3904771"/>
            <a:ext cx="41595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Danger Zone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170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Time:  </a:t>
            </a:r>
            <a:br>
              <a:rPr lang="en-US" dirty="0" smtClean="0"/>
            </a:br>
            <a:r>
              <a:rPr lang="en-US" dirty="0" smtClean="0"/>
              <a:t>What Do  You 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Dented Cans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0536" y="3199828"/>
            <a:ext cx="3682303" cy="29507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Non-Labeled Items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98048" y="3199828"/>
            <a:ext cx="368230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4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Time:  </a:t>
            </a:r>
            <a:br>
              <a:rPr lang="en-US" dirty="0"/>
            </a:br>
            <a:r>
              <a:rPr lang="en-US" dirty="0"/>
              <a:t>What Do  You Do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Trash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0536" y="3199828"/>
            <a:ext cx="3682303" cy="29507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Chemicals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91274" y="3227262"/>
            <a:ext cx="289585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2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Time:  </a:t>
            </a:r>
            <a:br>
              <a:rPr lang="en-US" dirty="0"/>
            </a:br>
            <a:r>
              <a:rPr lang="en-US" dirty="0"/>
              <a:t>What Do  You Do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Cold Storage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84287" y="3132138"/>
            <a:ext cx="4114800" cy="30861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Dry Storage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79570" y="3132138"/>
            <a:ext cx="412010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4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Time:  </a:t>
            </a:r>
            <a:br>
              <a:rPr lang="en-US" dirty="0"/>
            </a:br>
            <a:r>
              <a:rPr lang="en-US" dirty="0"/>
              <a:t>What Do  You Do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7945" y="2213298"/>
            <a:ext cx="5079991" cy="823912"/>
          </a:xfrm>
        </p:spPr>
        <p:txBody>
          <a:bodyPr/>
          <a:lstStyle/>
          <a:p>
            <a:pPr algn="ctr"/>
            <a:r>
              <a:rPr lang="en-US" dirty="0" smtClean="0"/>
              <a:t>Repacking Items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18263" y="3338308"/>
            <a:ext cx="3996697" cy="299366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9081" y="3338308"/>
            <a:ext cx="5376884" cy="283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Time:  </a:t>
            </a:r>
            <a:br>
              <a:rPr lang="en-US" dirty="0"/>
            </a:br>
            <a:r>
              <a:rPr lang="en-US" dirty="0"/>
              <a:t>What Do  You Do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Food on the Floor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4408" y="3223546"/>
            <a:ext cx="5140015" cy="342044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Pre-packed Bags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b="7061"/>
          <a:stretch/>
        </p:blipFill>
        <p:spPr>
          <a:xfrm>
            <a:off x="7196137" y="3223547"/>
            <a:ext cx="3442366" cy="342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8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Time:  </a:t>
            </a:r>
            <a:br>
              <a:rPr lang="en-US" dirty="0"/>
            </a:br>
            <a:r>
              <a:rPr lang="en-US" dirty="0"/>
              <a:t>What Do  You Do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Insulated Blanket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4079" y="3132665"/>
            <a:ext cx="4578713" cy="308601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Refrigerated Items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00800" y="3132665"/>
            <a:ext cx="5091210" cy="29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0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Food </a:t>
            </a:r>
            <a:br>
              <a:rPr lang="en-US" dirty="0" smtClean="0"/>
            </a:br>
            <a:r>
              <a:rPr lang="en-US" dirty="0" smtClean="0"/>
              <a:t>Safety Trainings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50" y="2035436"/>
            <a:ext cx="5079991" cy="111919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u="sng" dirty="0" err="1" smtClean="0"/>
              <a:t>Onsites</a:t>
            </a:r>
            <a:endParaRPr lang="en-US" b="1" u="sng" dirty="0" smtClean="0"/>
          </a:p>
          <a:p>
            <a:pPr algn="ctr"/>
            <a:r>
              <a:rPr lang="en-US" dirty="0" smtClean="0"/>
              <a:t>Certified Food Handler- Manger’s Course  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28907" y="3299286"/>
            <a:ext cx="3993776" cy="30861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b="1" u="sng" dirty="0" smtClean="0"/>
              <a:t>Food Pantries</a:t>
            </a:r>
          </a:p>
          <a:p>
            <a:pPr algn="ctr"/>
            <a:r>
              <a:rPr lang="en-US" dirty="0" smtClean="0"/>
              <a:t>California Food Handler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4625" y="3299286"/>
            <a:ext cx="3986059" cy="30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8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Practice Good Hygiene </a:t>
            </a:r>
            <a:endParaRPr lang="en-US" sz="2800" dirty="0"/>
          </a:p>
          <a:p>
            <a:r>
              <a:rPr lang="en-US" sz="2800" dirty="0" smtClean="0"/>
              <a:t>How Food Becomes Unsafe</a:t>
            </a:r>
            <a:endParaRPr lang="en-US" sz="2800" dirty="0"/>
          </a:p>
          <a:p>
            <a:r>
              <a:rPr lang="en-US" sz="2800" dirty="0"/>
              <a:t>Controlling Time &amp; Temperature</a:t>
            </a:r>
          </a:p>
          <a:p>
            <a:r>
              <a:rPr lang="en-US" sz="2800" dirty="0"/>
              <a:t>Preventing Cross-Contamination</a:t>
            </a:r>
          </a:p>
          <a:p>
            <a:r>
              <a:rPr lang="en-US" sz="2800" dirty="0"/>
              <a:t>Cleaning and Sanitizing</a:t>
            </a:r>
          </a:p>
          <a:p>
            <a:r>
              <a:rPr lang="en-US" sz="2800" dirty="0"/>
              <a:t>Pest Control</a:t>
            </a:r>
          </a:p>
          <a:p>
            <a:r>
              <a:rPr lang="en-US" sz="2800" dirty="0"/>
              <a:t>Receiving, Sorting, and Delivering</a:t>
            </a:r>
          </a:p>
          <a:p>
            <a:r>
              <a:rPr lang="en-US" sz="2800" dirty="0"/>
              <a:t>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41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6136" y="1195983"/>
            <a:ext cx="10820400" cy="2802467"/>
          </a:xfrm>
        </p:spPr>
        <p:txBody>
          <a:bodyPr/>
          <a:lstStyle/>
          <a:p>
            <a:pPr algn="ctr"/>
            <a:r>
              <a:rPr lang="en-US" dirty="0" smtClean="0"/>
              <a:t>Thank you for your time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LaRonda Simes </a:t>
            </a:r>
            <a:br>
              <a:rPr lang="en-US" dirty="0" smtClean="0"/>
            </a:br>
            <a:r>
              <a:rPr lang="en-US" dirty="0" smtClean="0"/>
              <a:t>Agency Relations Manager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53" y="721820"/>
            <a:ext cx="180457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Good Hygiene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not handle food if you are ill.</a:t>
            </a:r>
          </a:p>
          <a:p>
            <a:r>
              <a:rPr lang="en-US" dirty="0"/>
              <a:t>Infected wounds/cuts on the hands should be bandaged and covered with a glove.</a:t>
            </a:r>
          </a:p>
          <a:p>
            <a:r>
              <a:rPr lang="en-US" dirty="0" smtClean="0"/>
              <a:t>Maintain </a:t>
            </a:r>
            <a:r>
              <a:rPr lang="en-US" dirty="0"/>
              <a:t>personal cleanliness.</a:t>
            </a:r>
          </a:p>
          <a:p>
            <a:r>
              <a:rPr lang="en-US" dirty="0" smtClean="0"/>
              <a:t>Remove </a:t>
            </a:r>
            <a:r>
              <a:rPr lang="en-US" dirty="0"/>
              <a:t>jewelry before handling food.</a:t>
            </a:r>
          </a:p>
          <a:p>
            <a:r>
              <a:rPr lang="en-US" dirty="0"/>
              <a:t>Eat, drink, and smoke only in areas away from food.</a:t>
            </a:r>
          </a:p>
          <a:p>
            <a:r>
              <a:rPr lang="en-US" dirty="0"/>
              <a:t>Keep your work area clean, including all equipment.</a:t>
            </a:r>
          </a:p>
          <a:p>
            <a:r>
              <a:rPr lang="en-US" dirty="0"/>
              <a:t>Wear gloves when handling produce and meat/poultry packages.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06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should you </a:t>
            </a:r>
            <a:br>
              <a:rPr lang="en-US" dirty="0" smtClean="0"/>
            </a:br>
            <a:r>
              <a:rPr lang="en-US" dirty="0" smtClean="0"/>
              <a:t>Wash Your hands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using the </a:t>
            </a:r>
            <a:r>
              <a:rPr lang="en-US" dirty="0" smtClean="0"/>
              <a:t>restroom.</a:t>
            </a:r>
            <a:endParaRPr lang="en-US" dirty="0"/>
          </a:p>
          <a:p>
            <a:r>
              <a:rPr lang="en-US" dirty="0"/>
              <a:t>After touching your face, hair, body or </a:t>
            </a:r>
            <a:r>
              <a:rPr lang="en-US" dirty="0" smtClean="0"/>
              <a:t>clothing.</a:t>
            </a:r>
            <a:endParaRPr lang="en-US" dirty="0"/>
          </a:p>
          <a:p>
            <a:r>
              <a:rPr lang="en-US" dirty="0"/>
              <a:t>Before and after handling raw foods like meat or </a:t>
            </a:r>
            <a:r>
              <a:rPr lang="en-US" dirty="0" smtClean="0"/>
              <a:t>poultry.</a:t>
            </a:r>
            <a:endParaRPr lang="en-US" dirty="0"/>
          </a:p>
          <a:p>
            <a:r>
              <a:rPr lang="en-US" dirty="0"/>
              <a:t>After taking out </a:t>
            </a:r>
            <a:r>
              <a:rPr lang="en-US" dirty="0" smtClean="0"/>
              <a:t>garbage.</a:t>
            </a:r>
            <a:endParaRPr lang="en-US" dirty="0"/>
          </a:p>
          <a:p>
            <a:r>
              <a:rPr lang="en-US" dirty="0"/>
              <a:t>After sneezing, blowing your nose or using a </a:t>
            </a:r>
            <a:r>
              <a:rPr lang="en-US" dirty="0" smtClean="0"/>
              <a:t>tissue.</a:t>
            </a:r>
            <a:endParaRPr lang="en-US" dirty="0"/>
          </a:p>
          <a:p>
            <a:r>
              <a:rPr lang="en-US" dirty="0"/>
              <a:t>After handling </a:t>
            </a:r>
            <a:r>
              <a:rPr lang="en-US" dirty="0" smtClean="0"/>
              <a:t>chemicals.</a:t>
            </a:r>
            <a:endParaRPr lang="en-US" dirty="0"/>
          </a:p>
          <a:p>
            <a:r>
              <a:rPr lang="en-US" dirty="0"/>
              <a:t>After smoking, using e-cigs, chewing gum or using tobacco </a:t>
            </a:r>
            <a:r>
              <a:rPr lang="en-US" dirty="0" smtClean="0"/>
              <a:t>products.</a:t>
            </a:r>
            <a:endParaRPr lang="en-US" dirty="0"/>
          </a:p>
          <a:p>
            <a:r>
              <a:rPr lang="en-US" dirty="0"/>
              <a:t>After eating or </a:t>
            </a:r>
            <a:r>
              <a:rPr lang="en-US" dirty="0" smtClean="0"/>
              <a:t>drinking.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6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wash your hands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86999"/>
            <a:ext cx="5311775" cy="3096491"/>
          </a:xfrm>
        </p:spPr>
        <p:txBody>
          <a:bodyPr/>
          <a:lstStyle/>
          <a:p>
            <a:r>
              <a:rPr lang="en-US" dirty="0" smtClean="0"/>
              <a:t>Use warm water and wet </a:t>
            </a:r>
            <a:r>
              <a:rPr lang="en-US" dirty="0"/>
              <a:t>hands and </a:t>
            </a:r>
            <a:r>
              <a:rPr lang="en-US" dirty="0" smtClean="0"/>
              <a:t>arms.</a:t>
            </a:r>
            <a:endParaRPr lang="en-US" dirty="0"/>
          </a:p>
          <a:p>
            <a:r>
              <a:rPr lang="en-US" dirty="0"/>
              <a:t>Apply </a:t>
            </a:r>
            <a:r>
              <a:rPr lang="en-US" dirty="0" smtClean="0"/>
              <a:t>soap.</a:t>
            </a:r>
            <a:endParaRPr lang="en-US" dirty="0"/>
          </a:p>
          <a:p>
            <a:r>
              <a:rPr lang="en-US" dirty="0"/>
              <a:t>Scrub hands and arms </a:t>
            </a:r>
            <a:r>
              <a:rPr lang="en-US" dirty="0" smtClean="0"/>
              <a:t>vigorously for 20 </a:t>
            </a:r>
            <a:r>
              <a:rPr lang="en-US" dirty="0" smtClean="0"/>
              <a:t>seconds.</a:t>
            </a:r>
            <a:endParaRPr lang="en-US" dirty="0"/>
          </a:p>
          <a:p>
            <a:r>
              <a:rPr lang="en-US" dirty="0"/>
              <a:t>Rinse hands and arms </a:t>
            </a:r>
            <a:r>
              <a:rPr lang="en-US" dirty="0" smtClean="0"/>
              <a:t>thoroughly.</a:t>
            </a:r>
            <a:endParaRPr lang="en-US" dirty="0"/>
          </a:p>
          <a:p>
            <a:r>
              <a:rPr lang="en-US" dirty="0"/>
              <a:t>Dry hands and </a:t>
            </a:r>
            <a:r>
              <a:rPr lang="en-US" dirty="0" smtClean="0"/>
              <a:t>arms.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200899" y="2363210"/>
            <a:ext cx="4005697" cy="394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9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Food Becomes Unsafe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Cross Contamination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54982" y="2979073"/>
            <a:ext cx="3038326" cy="323916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Time-Temperature Abuse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52677" y="3007714"/>
            <a:ext cx="3011082" cy="321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6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744" y="1792551"/>
            <a:ext cx="5079991" cy="823912"/>
          </a:xfrm>
        </p:spPr>
        <p:txBody>
          <a:bodyPr/>
          <a:lstStyle/>
          <a:p>
            <a:pPr algn="ctr"/>
            <a:r>
              <a:rPr lang="en-US" dirty="0" smtClean="0"/>
              <a:t>Poor Hygiene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78958" y="2817506"/>
            <a:ext cx="4005765" cy="350654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6499" y="1792551"/>
            <a:ext cx="5105400" cy="823912"/>
          </a:xfrm>
        </p:spPr>
        <p:txBody>
          <a:bodyPr/>
          <a:lstStyle/>
          <a:p>
            <a:pPr algn="ctr"/>
            <a:r>
              <a:rPr lang="en-US" dirty="0" smtClean="0"/>
              <a:t>Poor Cleaning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45670" y="2817505"/>
            <a:ext cx="3294511" cy="3515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690" y="493990"/>
            <a:ext cx="882167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6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Food </a:t>
            </a:r>
            <a:br>
              <a:rPr lang="en-US" dirty="0" smtClean="0"/>
            </a:br>
            <a:r>
              <a:rPr lang="en-US" dirty="0" smtClean="0"/>
              <a:t>Safety Techniques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Keep </a:t>
            </a:r>
            <a:r>
              <a:rPr lang="en-US" dirty="0"/>
              <a:t>thermometers in refrigerators and freezers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3872" y="3297372"/>
            <a:ext cx="2755631" cy="275563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Log Temperature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tretch/>
        </p:blipFill>
        <p:spPr>
          <a:xfrm>
            <a:off x="6172200" y="3925094"/>
            <a:ext cx="5334000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4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Storage Temperatures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Refrigerator </a:t>
            </a:r>
          </a:p>
          <a:p>
            <a:pPr lvl="1"/>
            <a:r>
              <a:rPr lang="en-US" sz="2400" dirty="0" smtClean="0"/>
              <a:t>Temperature </a:t>
            </a:r>
            <a:r>
              <a:rPr lang="en-US" sz="2400" dirty="0"/>
              <a:t>should be between  </a:t>
            </a:r>
            <a:r>
              <a:rPr lang="en-US" sz="2400" dirty="0">
                <a:solidFill>
                  <a:srgbClr val="FF0000"/>
                </a:solidFill>
              </a:rPr>
              <a:t>32°F - </a:t>
            </a:r>
            <a:r>
              <a:rPr lang="en-US" sz="2400" dirty="0" smtClean="0">
                <a:solidFill>
                  <a:srgbClr val="FF0000"/>
                </a:solidFill>
              </a:rPr>
              <a:t>40°F.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Set refrigerator air temp at 39°F to maintain internal temp of food at </a:t>
            </a:r>
            <a:r>
              <a:rPr lang="en-US" sz="2400" dirty="0" smtClean="0">
                <a:solidFill>
                  <a:srgbClr val="FF0000"/>
                </a:solidFill>
              </a:rPr>
              <a:t>41°F.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Freezer </a:t>
            </a:r>
          </a:p>
          <a:p>
            <a:pPr lvl="1"/>
            <a:r>
              <a:rPr lang="en-US" sz="2400" dirty="0" smtClean="0"/>
              <a:t>Temperature </a:t>
            </a:r>
            <a:r>
              <a:rPr lang="en-US" sz="2400" dirty="0"/>
              <a:t>should be </a:t>
            </a:r>
            <a:r>
              <a:rPr lang="en-US" sz="2400" dirty="0">
                <a:solidFill>
                  <a:srgbClr val="FF0000"/>
                </a:solidFill>
              </a:rPr>
              <a:t>0°F 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Freezer can be as cold as </a:t>
            </a:r>
            <a:r>
              <a:rPr lang="en-US" sz="2400" dirty="0">
                <a:solidFill>
                  <a:srgbClr val="FF0000"/>
                </a:solidFill>
              </a:rPr>
              <a:t>-20°F </a:t>
            </a:r>
            <a:r>
              <a:rPr lang="en-US" sz="2400" dirty="0"/>
              <a:t>if you have something like ice cream present.</a:t>
            </a:r>
          </a:p>
          <a:p>
            <a:r>
              <a:rPr lang="en-US" sz="2400" dirty="0"/>
              <a:t>Dry Storage </a:t>
            </a:r>
          </a:p>
          <a:p>
            <a:pPr lvl="1"/>
            <a:r>
              <a:rPr lang="en-US" sz="2400" dirty="0"/>
              <a:t>Temperature between </a:t>
            </a:r>
            <a:r>
              <a:rPr lang="en-US" sz="2400" dirty="0">
                <a:solidFill>
                  <a:srgbClr val="FF0000"/>
                </a:solidFill>
              </a:rPr>
              <a:t>50° - </a:t>
            </a:r>
            <a:r>
              <a:rPr lang="en-US" sz="2400" dirty="0" smtClean="0">
                <a:solidFill>
                  <a:srgbClr val="FF0000"/>
                </a:solidFill>
              </a:rPr>
              <a:t>70°F.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886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147</TotalTime>
  <Words>426</Words>
  <Application>Microsoft Office PowerPoint</Application>
  <PresentationFormat>Widescreen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Vapor Trail</vt:lpstr>
      <vt:lpstr>Food Safety Training</vt:lpstr>
      <vt:lpstr>Topics Covered</vt:lpstr>
      <vt:lpstr>Practice Good Hygiene</vt:lpstr>
      <vt:lpstr>When should you  Wash Your hands </vt:lpstr>
      <vt:lpstr>How do you wash your hands</vt:lpstr>
      <vt:lpstr>How Food Becomes Unsafe</vt:lpstr>
      <vt:lpstr>PowerPoint Presentation</vt:lpstr>
      <vt:lpstr>Proper Food  Safety Techniques</vt:lpstr>
      <vt:lpstr>Proper Storage Temperatures</vt:lpstr>
      <vt:lpstr>Proper Cold Storage Temperatures</vt:lpstr>
      <vt:lpstr>When to Use Gloves</vt:lpstr>
      <vt:lpstr>Receiving and Storing  Food Safely</vt:lpstr>
      <vt:lpstr>Question Time:   What Do  You Do</vt:lpstr>
      <vt:lpstr>Question Time:   What Do  You Do</vt:lpstr>
      <vt:lpstr>Question Time:   What Do  You Do</vt:lpstr>
      <vt:lpstr>Question Time:   What Do  You Do</vt:lpstr>
      <vt:lpstr>Question Time:   What Do  You Do</vt:lpstr>
      <vt:lpstr>Question Time:   What Do  You Do</vt:lpstr>
      <vt:lpstr>Required Food  Safety Trainings</vt:lpstr>
      <vt:lpstr>Thank you for your time  LaRonda Simes  Agency Relations Manager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Safety Training</dc:title>
  <dc:creator>LaRonda Simes</dc:creator>
  <cp:lastModifiedBy>LaRonda Simes</cp:lastModifiedBy>
  <cp:revision>18</cp:revision>
  <cp:lastPrinted>2018-05-15T14:12:15Z</cp:lastPrinted>
  <dcterms:created xsi:type="dcterms:W3CDTF">2018-05-11T20:46:13Z</dcterms:created>
  <dcterms:modified xsi:type="dcterms:W3CDTF">2018-05-15T14:36:31Z</dcterms:modified>
</cp:coreProperties>
</file>