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5143500" type="screen16x9"/>
  <p:notesSz cx="6858000" cy="9144000"/>
  <p:embeddedFontLst>
    <p:embeddedFont>
      <p:font typeface="Open Sans" panose="020B0604020202020204" charset="0"/>
      <p:regular r:id="rId46"/>
      <p:bold r:id="rId47"/>
      <p:italic r:id="rId48"/>
      <p:boldItalic r:id="rId49"/>
    </p:embeddedFont>
    <p:embeddedFont>
      <p:font typeface="PT Sans Narrow" panose="020B0604020202020204" charset="0"/>
      <p:regular r:id="rId50"/>
      <p:bold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1144F3-B8A0-4BA3-9B3A-0A177226A488}">
  <a:tblStyle styleId="{D61144F3-B8A0-4BA3-9B3A-0A177226A4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 Housekeeping</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e10a6d36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e10a6d36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7767cabc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7767cabc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e10a6d36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ae10a6d36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ae10a6d36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ae10a6d36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e10a6d36e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e10a6d36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7767cabc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7767cabc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719729a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c719729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THAT WHEN AN AGENCY SEES THE CREDIT LIMIT ON THEIR ACCOUNT IT DOES NOT MEAN THAT LARFB IS ALLOWING THEM TO ORDER $1,000 ON THEIR ACCOUNT WITHOUT HAVING TO PAY US. IT MEANS THAT THEY CAN ORDER UP TO $1,000 BUT NEED TO PAY US THE AMOUNT THEY ORDERED.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ba5e299f9e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ba5e299f9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8c4f9c08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8c4f9c08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8c4f9c08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8c4f9c08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a5e299f9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a5e299f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9bda67077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9bda67077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 from Team: </a:t>
            </a:r>
            <a:endParaRPr/>
          </a:p>
          <a:p>
            <a:pPr marL="457200" lvl="0" indent="-298450" algn="l" rtl="0">
              <a:spcBef>
                <a:spcPts val="0"/>
              </a:spcBef>
              <a:spcAft>
                <a:spcPts val="0"/>
              </a:spcAft>
              <a:buSzPts val="1100"/>
              <a:buChar char="●"/>
            </a:pPr>
            <a:r>
              <a:rPr lang="en"/>
              <a:t>Excel + Google Sheets </a:t>
            </a:r>
            <a:endParaRPr/>
          </a:p>
          <a:p>
            <a:pPr marL="0" lvl="0" indent="0" algn="l" rtl="0">
              <a:spcBef>
                <a:spcPts val="0"/>
              </a:spcBef>
              <a:spcAft>
                <a:spcPts val="0"/>
              </a:spcAft>
              <a:buNone/>
            </a:pPr>
            <a:endParaRPr/>
          </a:p>
          <a:p>
            <a:pPr marL="685800" lvl="0" indent="-523875" algn="l" rtl="0">
              <a:spcBef>
                <a:spcPts val="0"/>
              </a:spcBef>
              <a:spcAft>
                <a:spcPts val="0"/>
              </a:spcAft>
              <a:buClr>
                <a:srgbClr val="0000FF"/>
              </a:buClr>
              <a:buSzPts val="1050"/>
              <a:buAutoNum type="romanUcPeriod"/>
            </a:pPr>
            <a:r>
              <a:rPr lang="en" sz="1050">
                <a:solidFill>
                  <a:srgbClr val="0000FF"/>
                </a:solidFill>
                <a:highlight>
                  <a:srgbClr val="FFFFFF"/>
                </a:highlight>
              </a:rPr>
              <a:t>Questions &amp; Answers</a:t>
            </a:r>
            <a:endParaRPr sz="1050">
              <a:solidFill>
                <a:srgbClr val="0000FF"/>
              </a:solidFill>
              <a:highlight>
                <a:srgbClr val="FFFFFF"/>
              </a:highlight>
            </a:endParaRPr>
          </a:p>
          <a:p>
            <a:pPr marL="914400" lvl="1" indent="-295275" algn="l" rtl="0">
              <a:spcBef>
                <a:spcPts val="0"/>
              </a:spcBef>
              <a:spcAft>
                <a:spcPts val="0"/>
              </a:spcAft>
              <a:buClr>
                <a:srgbClr val="0000FF"/>
              </a:buClr>
              <a:buSzPts val="1050"/>
              <a:buAutoNum type="alphaLcPeriod"/>
            </a:pPr>
            <a:r>
              <a:rPr lang="en" sz="1050">
                <a:solidFill>
                  <a:srgbClr val="0000FF"/>
                </a:solidFill>
                <a:highlight>
                  <a:srgbClr val="FFFFFF"/>
                </a:highlight>
              </a:rPr>
              <a:t>Agencies can unmute themselves to provide questions and comments. </a:t>
            </a:r>
            <a:endParaRPr sz="1050">
              <a:solidFill>
                <a:srgbClr val="0000FF"/>
              </a:solidFill>
              <a:highlight>
                <a:srgbClr val="FFFFFF"/>
              </a:highlight>
            </a:endParaRPr>
          </a:p>
          <a:p>
            <a:pPr marL="0" lvl="0" indent="0" algn="l" rtl="0">
              <a:spcBef>
                <a:spcPts val="0"/>
              </a:spcBef>
              <a:spcAft>
                <a:spcPts val="0"/>
              </a:spcAft>
              <a:buNone/>
            </a:pPr>
            <a:endParaRPr sz="1050">
              <a:solidFill>
                <a:srgbClr val="0000FF"/>
              </a:solidFill>
              <a:highlight>
                <a:srgbClr val="FFFFFF"/>
              </a:highlight>
            </a:endParaRPr>
          </a:p>
          <a:p>
            <a:pPr marL="0" lvl="0" indent="0" algn="l" rtl="0">
              <a:spcBef>
                <a:spcPts val="0"/>
              </a:spcBef>
              <a:spcAft>
                <a:spcPts val="0"/>
              </a:spcAft>
              <a:buNone/>
            </a:pPr>
            <a:endParaRPr sz="1050">
              <a:solidFill>
                <a:srgbClr val="0000FF"/>
              </a:solidFill>
              <a:highlight>
                <a:srgbClr val="FF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8ff64a53e_2_23: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19" name="Google Shape;319;gb8ff64a53e_2_23: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b8ff64a53e_2_138: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26" name="Google Shape;326;gb8ff64a53e_2_138: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b8ff64a53e_2_144: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33" name="Google Shape;333;gb8ff64a53e_2_144: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b8ff64a53e_2_150: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40" name="Google Shape;340;gb8ff64a53e_2_150: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8ff64a53e_2_156: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47" name="Google Shape;347;gb8ff64a53e_2_156: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8ff64a53e_2_162: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54" name="Google Shape;354;gb8ff64a53e_2_162: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8ff64a53e_2_168: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61" name="Google Shape;361;gb8ff64a53e_2_168: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8ff64a53e_2_174: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68" name="Google Shape;368;gb8ff64a53e_2_174: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b8ff64a53e_2_185: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80" name="Google Shape;380;gb8ff64a53e_2_185: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bda67077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bda67077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Order: Liz, Agencies, (LaRonda, ask Michael), Team</a:t>
            </a:r>
            <a:br>
              <a:rPr lang="en"/>
            </a:br>
            <a:r>
              <a:rPr lang="en"/>
              <a:t>Housekeeping: Chatbox options (Alexis will be reviewing the chatbox) / Questions at the end.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8ff64a53e_2_191: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87" name="Google Shape;387;gb8ff64a53e_2_191: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b8ff64a53e_2_197: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94" name="Google Shape;394;gb8ff64a53e_2_197: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b8ff64a53e_2_214: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12" name="Google Shape;412;gb8ff64a53e_2_214: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8ff64a53e_2_220: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19" name="Google Shape;419;gb8ff64a53e_2_220: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8ff64a53e_2_226: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26" name="Google Shape;426;gb8ff64a53e_2_226: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b8ff64a53e_2_233: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34" name="Google Shape;434;gb8ff64a53e_2_233: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b8ff64a53e_2_241: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43" name="Google Shape;443;gb8ff64a53e_2_241: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8ff64a53e_2_247: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50" name="Google Shape;450;gb8ff64a53e_2_247: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b8ff64a53e_2_253: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57" name="Google Shape;457;gb8ff64a53e_2_253: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b8ff64a53e_2_258: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63" name="Google Shape;463;gb8ff64a53e_2_258: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bdccecd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bdccec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Programs - EH, TEFAP, Diapers, CAFB kits</a:t>
            </a:r>
            <a:endParaRPr/>
          </a:p>
          <a:p>
            <a:pPr marL="0" lvl="0" indent="0" algn="l" rtl="0">
              <a:spcBef>
                <a:spcPts val="0"/>
              </a:spcBef>
              <a:spcAft>
                <a:spcPts val="0"/>
              </a:spcAft>
              <a:buNone/>
            </a:pPr>
            <a:r>
              <a:rPr lang="en"/>
              <a:t>Logistic Constraints</a:t>
            </a:r>
            <a:endParaRPr/>
          </a:p>
          <a:p>
            <a:pPr marL="0" lvl="0" indent="0" algn="l" rtl="0">
              <a:spcBef>
                <a:spcPts val="0"/>
              </a:spcBef>
              <a:spcAft>
                <a:spcPts val="0"/>
              </a:spcAft>
              <a:buNone/>
            </a:pPr>
            <a:r>
              <a:rPr lang="en"/>
              <a:t>AE - Log In and how to Use</a:t>
            </a:r>
            <a:endParaRPr/>
          </a:p>
          <a:p>
            <a:pPr marL="0" lvl="0" indent="0" algn="l" rtl="0">
              <a:spcBef>
                <a:spcPts val="0"/>
              </a:spcBef>
              <a:spcAft>
                <a:spcPts val="0"/>
              </a:spcAft>
              <a:buNone/>
            </a:pPr>
            <a:r>
              <a:rPr lang="en"/>
              <a:t>Reporting</a:t>
            </a:r>
            <a:endParaRPr/>
          </a:p>
          <a:p>
            <a:pPr marL="0" lvl="0" indent="0" algn="l" rtl="0">
              <a:spcBef>
                <a:spcPts val="0"/>
              </a:spcBef>
              <a:spcAft>
                <a:spcPts val="0"/>
              </a:spcAft>
              <a:buNone/>
            </a:pPr>
            <a:r>
              <a:rPr lang="en"/>
              <a:t>Communication - Email, Text, Cell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8ff64a53e_2_264: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70" name="Google Shape;470;gb8ff64a53e_2_264: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b8ff64a53e_2_273:notes"/>
          <p:cNvSpPr txBox="1">
            <a:spLocks noGrp="1"/>
          </p:cNvSpPr>
          <p:nvPr>
            <p:ph type="body" idx="1"/>
          </p:nvPr>
        </p:nvSpPr>
        <p:spPr>
          <a:xfrm>
            <a:off x="684868" y="4344025"/>
            <a:ext cx="5488264" cy="4114487"/>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80" name="Google Shape;480;gb8ff64a53e_2_273:notes"/>
          <p:cNvSpPr>
            <a:spLocks noGrp="1" noRot="1" noChangeAspect="1"/>
          </p:cNvSpPr>
          <p:nvPr>
            <p:ph type="sldImg" idx="2"/>
          </p:nvPr>
        </p:nvSpPr>
        <p:spPr>
          <a:xfrm>
            <a:off x="397565" y="685487"/>
            <a:ext cx="60628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e10a6d3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e10a6d3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e10a6d36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e10a6d3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e10a6d36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e10a6d3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7767cabc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7767cab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e10a6d36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e10a6d36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14"/>
          <p:cNvSpPr txBox="1">
            <a:spLocks noGrp="1"/>
          </p:cNvSpPr>
          <p:nvPr>
            <p:ph type="ctrTitle"/>
          </p:nvPr>
        </p:nvSpPr>
        <p:spPr>
          <a:xfrm>
            <a:off x="1130595" y="1803400"/>
            <a:ext cx="5826719" cy="1234726"/>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subTitle" idx="1"/>
          </p:nvPr>
        </p:nvSpPr>
        <p:spPr>
          <a:xfrm>
            <a:off x="1130595" y="3038125"/>
            <a:ext cx="5826719" cy="822674"/>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82" name="Google Shape;82;p14"/>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609600" y="1620440"/>
            <a:ext cx="6348412" cy="291107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16"/>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08360"/>
            <a:ext cx="8229600" cy="85486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200150"/>
            <a:ext cx="4038600" cy="163949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1" name="Google Shape;111;p17"/>
          <p:cNvSpPr txBox="1">
            <a:spLocks noGrp="1"/>
          </p:cNvSpPr>
          <p:nvPr>
            <p:ph type="body" idx="2"/>
          </p:nvPr>
        </p:nvSpPr>
        <p:spPr>
          <a:xfrm>
            <a:off x="4648200" y="1200150"/>
            <a:ext cx="4038600" cy="163949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2" name="Google Shape;112;p17"/>
          <p:cNvSpPr txBox="1">
            <a:spLocks noGrp="1"/>
          </p:cNvSpPr>
          <p:nvPr>
            <p:ph type="body" idx="3"/>
          </p:nvPr>
        </p:nvSpPr>
        <p:spPr>
          <a:xfrm>
            <a:off x="457200" y="2953941"/>
            <a:ext cx="4038600" cy="164068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3" name="Google Shape;113;p17"/>
          <p:cNvSpPr txBox="1">
            <a:spLocks noGrp="1"/>
          </p:cNvSpPr>
          <p:nvPr>
            <p:ph type="body" idx="4"/>
          </p:nvPr>
        </p:nvSpPr>
        <p:spPr>
          <a:xfrm>
            <a:off x="4648200" y="2953941"/>
            <a:ext cx="4038600" cy="164068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17"/>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7"/>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609600" y="457200"/>
            <a:ext cx="6347714" cy="990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body" idx="1"/>
          </p:nvPr>
        </p:nvSpPr>
        <p:spPr>
          <a:xfrm>
            <a:off x="609600" y="1620442"/>
            <a:ext cx="3088109" cy="291057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20" name="Google Shape;120;p18"/>
          <p:cNvSpPr txBox="1">
            <a:spLocks noGrp="1"/>
          </p:cNvSpPr>
          <p:nvPr>
            <p:ph type="body" idx="2"/>
          </p:nvPr>
        </p:nvSpPr>
        <p:spPr>
          <a:xfrm>
            <a:off x="3869204" y="1620443"/>
            <a:ext cx="3088110" cy="291058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21" name="Google Shape;121;p18"/>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19"/>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rot="5400000">
            <a:off x="4497424" y="1937088"/>
            <a:ext cx="3938588"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0"/>
          <p:cNvSpPr txBox="1">
            <a:spLocks noGrp="1"/>
          </p:cNvSpPr>
          <p:nvPr>
            <p:ph type="body" idx="1"/>
          </p:nvPr>
        </p:nvSpPr>
        <p:spPr>
          <a:xfrm rot="5400000">
            <a:off x="1237818" y="-171019"/>
            <a:ext cx="3938588"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1" name="Google Shape;131;p20"/>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0"/>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0"/>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rot="5400000">
            <a:off x="2328267" y="-98227"/>
            <a:ext cx="2911078" cy="634841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7" name="Google Shape;137;p21"/>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15848" y="457200"/>
            <a:ext cx="6341465" cy="2266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2"/>
          <p:cNvSpPr txBox="1">
            <a:spLocks noGrp="1"/>
          </p:cNvSpPr>
          <p:nvPr>
            <p:ph type="body" idx="1"/>
          </p:nvPr>
        </p:nvSpPr>
        <p:spPr>
          <a:xfrm>
            <a:off x="609597" y="3009900"/>
            <a:ext cx="6347716" cy="385686"/>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3" name="Google Shape;143;p22"/>
          <p:cNvSpPr txBox="1">
            <a:spLocks noGrp="1"/>
          </p:cNvSpPr>
          <p:nvPr>
            <p:ph type="body" idx="2"/>
          </p:nvPr>
        </p:nvSpPr>
        <p:spPr>
          <a:xfrm>
            <a:off x="609598" y="3395586"/>
            <a:ext cx="6347715" cy="1135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44" name="Google Shape;144;p22"/>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09598" y="1448991"/>
            <a:ext cx="6347715" cy="194659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a:off x="609598" y="3395586"/>
            <a:ext cx="6347715" cy="1135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50" name="Google Shape;150;p23"/>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609600" y="457200"/>
            <a:ext cx="6347714" cy="2552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a:off x="609600" y="3352800"/>
            <a:ext cx="6347714" cy="1178221"/>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56" name="Google Shape;156;p24"/>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609599" y="3600450"/>
            <a:ext cx="6347714"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5"/>
          <p:cNvSpPr>
            <a:spLocks noGrp="1"/>
          </p:cNvSpPr>
          <p:nvPr>
            <p:ph type="pic" idx="2"/>
          </p:nvPr>
        </p:nvSpPr>
        <p:spPr>
          <a:xfrm>
            <a:off x="609599" y="457200"/>
            <a:ext cx="6347714" cy="2884289"/>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a:solidFill>
                  <a:srgbClr val="404040"/>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404040"/>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404040"/>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404040"/>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404040"/>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162" name="Google Shape;162;p25"/>
          <p:cNvSpPr txBox="1">
            <a:spLocks noGrp="1"/>
          </p:cNvSpPr>
          <p:nvPr>
            <p:ph type="body" idx="1"/>
          </p:nvPr>
        </p:nvSpPr>
        <p:spPr>
          <a:xfrm>
            <a:off x="609599" y="4025503"/>
            <a:ext cx="6347714" cy="505518"/>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3" name="Google Shape;163;p25"/>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5"/>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5"/>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609599" y="1123953"/>
            <a:ext cx="2790182" cy="95884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6"/>
          <p:cNvSpPr txBox="1">
            <a:spLocks noGrp="1"/>
          </p:cNvSpPr>
          <p:nvPr>
            <p:ph type="body" idx="1"/>
          </p:nvPr>
        </p:nvSpPr>
        <p:spPr>
          <a:xfrm>
            <a:off x="3571275" y="386194"/>
            <a:ext cx="3386037" cy="414482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9" name="Google Shape;169;p26"/>
          <p:cNvSpPr txBox="1">
            <a:spLocks noGrp="1"/>
          </p:cNvSpPr>
          <p:nvPr>
            <p:ph type="body" idx="2"/>
          </p:nvPr>
        </p:nvSpPr>
        <p:spPr>
          <a:xfrm>
            <a:off x="609599" y="2082802"/>
            <a:ext cx="2790182" cy="1938337"/>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170" name="Google Shape;170;p26"/>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6"/>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6"/>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609599" y="457200"/>
            <a:ext cx="6347714" cy="990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7"/>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7"/>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7"/>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609599" y="457200"/>
            <a:ext cx="6347713" cy="990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8"/>
          <p:cNvSpPr txBox="1">
            <a:spLocks noGrp="1"/>
          </p:cNvSpPr>
          <p:nvPr>
            <p:ph type="body" idx="1"/>
          </p:nvPr>
        </p:nvSpPr>
        <p:spPr>
          <a:xfrm>
            <a:off x="609599" y="1620737"/>
            <a:ext cx="3090672" cy="432197"/>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1" name="Google Shape;181;p28"/>
          <p:cNvSpPr txBox="1">
            <a:spLocks noGrp="1"/>
          </p:cNvSpPr>
          <p:nvPr>
            <p:ph type="body" idx="2"/>
          </p:nvPr>
        </p:nvSpPr>
        <p:spPr>
          <a:xfrm>
            <a:off x="609599" y="2052935"/>
            <a:ext cx="3090672" cy="247808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2" name="Google Shape;182;p28"/>
          <p:cNvSpPr txBox="1">
            <a:spLocks noGrp="1"/>
          </p:cNvSpPr>
          <p:nvPr>
            <p:ph type="body" idx="3"/>
          </p:nvPr>
        </p:nvSpPr>
        <p:spPr>
          <a:xfrm>
            <a:off x="3866640" y="1620737"/>
            <a:ext cx="3090672" cy="432197"/>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83" name="Google Shape;183;p28"/>
          <p:cNvSpPr txBox="1">
            <a:spLocks noGrp="1"/>
          </p:cNvSpPr>
          <p:nvPr>
            <p:ph type="body" idx="4"/>
          </p:nvPr>
        </p:nvSpPr>
        <p:spPr>
          <a:xfrm>
            <a:off x="3866640" y="2052935"/>
            <a:ext cx="3090672" cy="247808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4" name="Google Shape;184;p28"/>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8"/>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8"/>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609598" y="2025651"/>
            <a:ext cx="6347715" cy="136993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9"/>
          <p:cNvSpPr txBox="1">
            <a:spLocks noGrp="1"/>
          </p:cNvSpPr>
          <p:nvPr>
            <p:ph type="body" idx="1"/>
          </p:nvPr>
        </p:nvSpPr>
        <p:spPr>
          <a:xfrm>
            <a:off x="609598" y="3395586"/>
            <a:ext cx="6347715" cy="6453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0" name="Google Shape;190;p29"/>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9"/>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9"/>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grpSp>
        <p:nvGrpSpPr>
          <p:cNvPr id="63" name="Google Shape;63;p13"/>
          <p:cNvGrpSpPr/>
          <p:nvPr/>
        </p:nvGrpSpPr>
        <p:grpSpPr>
          <a:xfrm>
            <a:off x="-7937" y="-5953"/>
            <a:ext cx="9169400" cy="5155406"/>
            <a:chOff x="-8466" y="-8468"/>
            <a:chExt cx="9169804" cy="6874935"/>
          </a:xfrm>
        </p:grpSpPr>
        <p:cxnSp>
          <p:nvCxnSpPr>
            <p:cNvPr id="64" name="Google Shape;64;p13"/>
            <p:cNvCxnSpPr/>
            <p:nvPr/>
          </p:nvCxnSpPr>
          <p:spPr>
            <a:xfrm rot="10800000" flipH="1">
              <a:off x="5130498"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65" name="Google Shape;65;p13"/>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66" name="Google Shape;66;p1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7" name="Google Shape;67;p1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8" name="Google Shape;68;p13"/>
            <p:cNvSpPr/>
            <p:nvPr/>
          </p:nvSpPr>
          <p:spPr>
            <a:xfrm>
              <a:off x="6638689" y="3919613"/>
              <a:ext cx="2513123"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 name="Google Shape;69;p1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 name="Google Shape;70;p1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1" name="Google Shape;71;p1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2" name="Google Shape;72;p13"/>
            <p:cNvSpPr/>
            <p:nvPr/>
          </p:nvSpPr>
          <p:spPr>
            <a:xfrm>
              <a:off x="8059565"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3" name="Google Shape;73;p13"/>
            <p:cNvSpPr/>
            <p:nvPr/>
          </p:nvSpPr>
          <p:spPr>
            <a:xfrm>
              <a:off x="-8466" y="-8468"/>
              <a:ext cx="863639" cy="5698416"/>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74" name="Google Shape;74;p13"/>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5" name="Google Shape;75;p13"/>
          <p:cNvSpPr txBox="1">
            <a:spLocks noGrp="1"/>
          </p:cNvSpPr>
          <p:nvPr>
            <p:ph type="body" idx="1"/>
          </p:nvPr>
        </p:nvSpPr>
        <p:spPr>
          <a:xfrm>
            <a:off x="609600" y="1620440"/>
            <a:ext cx="6348412" cy="2911078"/>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6" name="Google Shape;76;p13"/>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3"/>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grpSp>
        <p:nvGrpSpPr>
          <p:cNvPr id="86" name="Google Shape;86;p15"/>
          <p:cNvGrpSpPr/>
          <p:nvPr/>
        </p:nvGrpSpPr>
        <p:grpSpPr>
          <a:xfrm>
            <a:off x="-7937" y="-5953"/>
            <a:ext cx="9169400" cy="5155406"/>
            <a:chOff x="-8467" y="-8468"/>
            <a:chExt cx="9169805" cy="6874935"/>
          </a:xfrm>
        </p:grpSpPr>
        <p:sp>
          <p:nvSpPr>
            <p:cNvPr id="87" name="Google Shape;87;p15"/>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88" name="Google Shape;88;p15"/>
            <p:cNvCxnSpPr/>
            <p:nvPr/>
          </p:nvCxnSpPr>
          <p:spPr>
            <a:xfrm rot="10800000" flipH="1">
              <a:off x="5130497" y="4175239"/>
              <a:ext cx="4022902" cy="2683288"/>
            </a:xfrm>
            <a:prstGeom prst="straightConnector1">
              <a:avLst/>
            </a:prstGeom>
            <a:noFill/>
            <a:ln w="9525" cap="rnd" cmpd="sng">
              <a:solidFill>
                <a:srgbClr val="D9D9D9"/>
              </a:solidFill>
              <a:prstDash val="solid"/>
              <a:miter lim="800000"/>
              <a:headEnd type="none" w="med" len="med"/>
              <a:tailEnd type="none" w="med" len="med"/>
            </a:ln>
          </p:spPr>
        </p:cxnSp>
        <p:cxnSp>
          <p:nvCxnSpPr>
            <p:cNvPr id="89" name="Google Shape;89;p15"/>
            <p:cNvCxnSpPr/>
            <p:nvPr/>
          </p:nvCxnSpPr>
          <p:spPr>
            <a:xfrm>
              <a:off x="7041932" y="-529"/>
              <a:ext cx="1219254" cy="6859057"/>
            </a:xfrm>
            <a:prstGeom prst="straightConnector1">
              <a:avLst/>
            </a:prstGeom>
            <a:noFill/>
            <a:ln w="9525" cap="rnd" cmpd="sng">
              <a:solidFill>
                <a:srgbClr val="BFBFBF"/>
              </a:solidFill>
              <a:prstDash val="solid"/>
              <a:miter lim="800000"/>
              <a:headEnd type="none" w="med" len="med"/>
              <a:tailEnd type="none" w="med" len="med"/>
            </a:ln>
          </p:spPr>
        </p:cxnSp>
        <p:sp>
          <p:nvSpPr>
            <p:cNvPr id="90" name="Google Shape;90;p15"/>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1" name="Google Shape;91;p15"/>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2" name="Google Shape;92;p15"/>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3" name="Google Shape;93;p15"/>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9">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4" name="Google Shape;94;p15"/>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0E474">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5"/>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5"/>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7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97" name="Google Shape;97;p15"/>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8" name="Google Shape;98;p15"/>
          <p:cNvSpPr txBox="1">
            <a:spLocks noGrp="1"/>
          </p:cNvSpPr>
          <p:nvPr>
            <p:ph type="body" idx="1"/>
          </p:nvPr>
        </p:nvSpPr>
        <p:spPr>
          <a:xfrm>
            <a:off x="609600" y="1620440"/>
            <a:ext cx="6348412" cy="2911078"/>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9" name="Google Shape;99;p15"/>
          <p:cNvSpPr txBox="1">
            <a:spLocks noGrp="1"/>
          </p:cNvSpPr>
          <p:nvPr>
            <p:ph type="dt" idx="10"/>
          </p:nvPr>
        </p:nvSpPr>
        <p:spPr>
          <a:xfrm>
            <a:off x="5405437" y="4531519"/>
            <a:ext cx="684212"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5"/>
          <p:cNvSpPr txBox="1">
            <a:spLocks noGrp="1"/>
          </p:cNvSpPr>
          <p:nvPr>
            <p:ph type="ftr" idx="11"/>
          </p:nvPr>
        </p:nvSpPr>
        <p:spPr>
          <a:xfrm>
            <a:off x="609600" y="4531519"/>
            <a:ext cx="46228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15"/>
          <p:cNvSpPr txBox="1">
            <a:spLocks noGrp="1"/>
          </p:cNvSpPr>
          <p:nvPr>
            <p:ph type="sldNum" idx="12"/>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foodbank.org/find-food/pantry-locato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agencyexpress3.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youtu.be/SGwHsApv_B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gle/CZy9iiUbhit3rTRX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0"/>
          <p:cNvPicPr preferRelativeResize="0"/>
          <p:nvPr/>
        </p:nvPicPr>
        <p:blipFill>
          <a:blip r:embed="rId3">
            <a:alphaModFix/>
          </a:blip>
          <a:stretch>
            <a:fillRect/>
          </a:stretch>
        </p:blipFill>
        <p:spPr>
          <a:xfrm>
            <a:off x="2725250" y="1238888"/>
            <a:ext cx="3693500" cy="2978625"/>
          </a:xfrm>
          <a:prstGeom prst="rect">
            <a:avLst/>
          </a:prstGeom>
          <a:noFill/>
          <a:ln>
            <a:noFill/>
          </a:ln>
        </p:spPr>
      </p:pic>
      <p:sp>
        <p:nvSpPr>
          <p:cNvPr id="198" name="Google Shape;198;p30"/>
          <p:cNvSpPr txBox="1">
            <a:spLocks noGrp="1"/>
          </p:cNvSpPr>
          <p:nvPr>
            <p:ph type="title" idx="4294967295"/>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Food Bank 101</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LARFB Policies</a:t>
            </a:r>
            <a:endParaRPr/>
          </a:p>
        </p:txBody>
      </p:sp>
      <p:sp>
        <p:nvSpPr>
          <p:cNvPr id="253" name="Google Shape;253;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1200"/>
              </a:spcBef>
              <a:spcAft>
                <a:spcPts val="0"/>
              </a:spcAft>
              <a:buClr>
                <a:srgbClr val="000000"/>
              </a:buClr>
              <a:buSzPts val="1300"/>
              <a:buChar char="●"/>
            </a:pPr>
            <a:r>
              <a:rPr lang="en" sz="1300">
                <a:solidFill>
                  <a:srgbClr val="000000"/>
                </a:solidFill>
              </a:rPr>
              <a:t>To ensure that agency staff and/or volunteers only receive food and other items obtained from the Food Bank if they are considered low-income.  Staff and/or volunteers receive the same food items and number of food items as all other clients. Staff and/or volunteers will not receive preferential treatment and are not allowed to select their own items.</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sz="1300">
                <a:solidFill>
                  <a:srgbClr val="000000"/>
                </a:solidFill>
              </a:rPr>
              <a:t>Not to directly or indirectly sell, exchange, barter, transfer or charge a fee of any kind for food or other items received from the Food Bank.  Not to share food or other items received from the Food Bank with any other non-profit or religious organization without prior written approval from the Food Bank.</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sz="1300">
                <a:solidFill>
                  <a:srgbClr val="000000"/>
                </a:solidFill>
              </a:rPr>
              <a:t>Not to violate food safety or distribution policies. If notified by the Food Bank, of any violation(s) the agency will need to submit a corrective action plan in writing and will need to correct the violation(s) before it is allowed to receive food and/or other items from the Food Bank. </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sz="1300">
                <a:solidFill>
                  <a:srgbClr val="000000"/>
                </a:solidFill>
              </a:rPr>
              <a:t>Not to distribute food and other product received from the Food Bank outside of Los Angeles County.</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sz="1300">
                <a:solidFill>
                  <a:srgbClr val="000000"/>
                </a:solidFill>
              </a:rPr>
              <a:t>To provide and utilize cold and dry storage space to ensure the integrity of the food until it is used and/or distributed.</a:t>
            </a:r>
            <a:endParaRPr sz="13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Covid Procedures</a:t>
            </a:r>
            <a:endParaRPr/>
          </a:p>
        </p:txBody>
      </p:sp>
      <p:sp>
        <p:nvSpPr>
          <p:cNvPr id="259" name="Google Shape;259;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rgbClr val="000000"/>
              </a:buClr>
              <a:buSzPts val="1500"/>
              <a:buAutoNum type="arabicPeriod"/>
            </a:pPr>
            <a:r>
              <a:rPr lang="en" sz="1500">
                <a:solidFill>
                  <a:srgbClr val="000000"/>
                </a:solidFill>
              </a:rPr>
              <a:t>While on LARFB premises, all persons must wear a mask unless they are inside their vehicle.</a:t>
            </a:r>
            <a:endParaRPr sz="1500">
              <a:solidFill>
                <a:srgbClr val="000000"/>
              </a:solidFill>
            </a:endParaRPr>
          </a:p>
          <a:p>
            <a:pPr marL="457200" lvl="0" indent="-323850" algn="l" rtl="0">
              <a:spcBef>
                <a:spcPts val="0"/>
              </a:spcBef>
              <a:spcAft>
                <a:spcPts val="0"/>
              </a:spcAft>
              <a:buClr>
                <a:srgbClr val="000000"/>
              </a:buClr>
              <a:buSzPts val="1500"/>
              <a:buAutoNum type="arabicPeriod"/>
            </a:pPr>
            <a:r>
              <a:rPr lang="en" sz="1500">
                <a:solidFill>
                  <a:srgbClr val="000000"/>
                </a:solidFill>
              </a:rPr>
              <a:t>While on LARFB premises, all persons must follow social distancing and remain at least six feet apart.</a:t>
            </a:r>
            <a:endParaRPr sz="1500">
              <a:solidFill>
                <a:srgbClr val="000000"/>
              </a:solidFill>
            </a:endParaRPr>
          </a:p>
          <a:p>
            <a:pPr marL="457200" lvl="0" indent="-323850" algn="l" rtl="0">
              <a:spcBef>
                <a:spcPts val="0"/>
              </a:spcBef>
              <a:spcAft>
                <a:spcPts val="0"/>
              </a:spcAft>
              <a:buClr>
                <a:srgbClr val="000000"/>
              </a:buClr>
              <a:buSzPts val="1500"/>
              <a:buAutoNum type="arabicPeriod"/>
            </a:pPr>
            <a:r>
              <a:rPr lang="en" sz="1500">
                <a:solidFill>
                  <a:srgbClr val="000000"/>
                </a:solidFill>
              </a:rPr>
              <a:t>Once you advise IOC personnel that you have arrived, please return to vehicle. Stay in your vehicle or right next to your vehicle.</a:t>
            </a:r>
            <a:endParaRPr sz="1500">
              <a:solidFill>
                <a:srgbClr val="000000"/>
              </a:solidFill>
            </a:endParaRPr>
          </a:p>
          <a:p>
            <a:pPr marL="457200" lvl="0" indent="-323850" algn="l" rtl="0">
              <a:spcBef>
                <a:spcPts val="0"/>
              </a:spcBef>
              <a:spcAft>
                <a:spcPts val="0"/>
              </a:spcAft>
              <a:buClr>
                <a:srgbClr val="222222"/>
              </a:buClr>
              <a:buSzPts val="1500"/>
              <a:buAutoNum type="arabicPeriod"/>
            </a:pPr>
            <a:r>
              <a:rPr lang="en" sz="1500">
                <a:solidFill>
                  <a:srgbClr val="222222"/>
                </a:solidFill>
                <a:highlight>
                  <a:srgbClr val="FFFFFF"/>
                </a:highlight>
              </a:rPr>
              <a:t>Avoid gathering in groups while in the parking lot.  There are multiple forklifts and vehicles moving throughout the parking lot.</a:t>
            </a:r>
            <a:endParaRPr sz="1500">
              <a:solidFill>
                <a:srgbClr val="222222"/>
              </a:solidFill>
              <a:highlight>
                <a:srgbClr val="FFFFFF"/>
              </a:highlight>
            </a:endParaRPr>
          </a:p>
          <a:p>
            <a:pPr marL="457200" lvl="0" indent="-323850" algn="l" rtl="0">
              <a:spcBef>
                <a:spcPts val="0"/>
              </a:spcBef>
              <a:spcAft>
                <a:spcPts val="0"/>
              </a:spcAft>
              <a:buSzPts val="1500"/>
              <a:buAutoNum type="arabicPeriod"/>
            </a:pPr>
            <a:r>
              <a:rPr lang="en" sz="1500">
                <a:solidFill>
                  <a:srgbClr val="222222"/>
                </a:solidFill>
                <a:highlight>
                  <a:srgbClr val="FFFFFF"/>
                </a:highlight>
              </a:rPr>
              <a:t>Do not approach forklift operators with questions regarding available products or inventory.</a:t>
            </a:r>
            <a:r>
              <a:rPr lang="en" sz="1500">
                <a:solidFill>
                  <a:srgbClr val="000000"/>
                </a:solidFill>
              </a:rPr>
              <a:t> Please direct all questions to the front dock support personnel.</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Pantry Locator</a:t>
            </a:r>
            <a:endParaRPr/>
          </a:p>
        </p:txBody>
      </p:sp>
      <p:sp>
        <p:nvSpPr>
          <p:cNvPr id="265" name="Google Shape;265;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All agencies conducting public distributions will have the information of their organization posted on our websites pantry locator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The name of the organization, distribution address, days and hours of service and contact telephone number will be posted  and available to the public </a:t>
            </a:r>
            <a:endParaRPr>
              <a:solidFill>
                <a:srgbClr val="000000"/>
              </a:solidFill>
            </a:endParaRPr>
          </a:p>
          <a:p>
            <a:pPr marL="457200" lvl="0" indent="-342900" algn="l" rtl="0">
              <a:spcBef>
                <a:spcPts val="0"/>
              </a:spcBef>
              <a:spcAft>
                <a:spcPts val="0"/>
              </a:spcAft>
              <a:buClr>
                <a:srgbClr val="000000"/>
              </a:buClr>
              <a:buSzPts val="1800"/>
              <a:buChar char="●"/>
            </a:pPr>
            <a:r>
              <a:rPr lang="en" u="sng">
                <a:solidFill>
                  <a:srgbClr val="000000"/>
                </a:solidFill>
                <a:hlinkClick r:id="rId3">
                  <a:extLst>
                    <a:ext uri="{A12FA001-AC4F-418D-AE19-62706E023703}">
                      <ahyp:hlinkClr xmlns:ahyp="http://schemas.microsoft.com/office/drawing/2018/hyperlinkcolor" val="tx"/>
                    </a:ext>
                  </a:extLst>
                </a:hlinkClick>
              </a:rPr>
              <a:t>https://www.lafoodbank.org/find-food/pantry-locator/</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Agency Express </a:t>
            </a:r>
            <a:endParaRPr/>
          </a:p>
          <a:p>
            <a:pPr marL="0" lvl="0" indent="0" algn="l" rtl="0">
              <a:spcBef>
                <a:spcPts val="0"/>
              </a:spcBef>
              <a:spcAft>
                <a:spcPts val="0"/>
              </a:spcAft>
              <a:buNone/>
            </a:pPr>
            <a:endParaRPr/>
          </a:p>
        </p:txBody>
      </p:sp>
      <p:sp>
        <p:nvSpPr>
          <p:cNvPr id="271" name="Google Shape;271;p4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Website Link: </a:t>
            </a:r>
            <a:r>
              <a:rPr lang="en" u="sng">
                <a:solidFill>
                  <a:srgbClr val="000000"/>
                </a:solidFill>
                <a:hlinkClick r:id="rId3">
                  <a:extLst>
                    <a:ext uri="{A12FA001-AC4F-418D-AE19-62706E023703}">
                      <ahyp:hlinkClr xmlns:ahyp="http://schemas.microsoft.com/office/drawing/2018/hyperlinkcolor" val="tx"/>
                    </a:ext>
                  </a:extLst>
                </a:hlinkClick>
              </a:rPr>
              <a:t> </a:t>
            </a:r>
            <a:r>
              <a:rPr lang="en" u="sng">
                <a:solidFill>
                  <a:srgbClr val="000000"/>
                </a:solidFill>
                <a:hlinkClick r:id="rId3">
                  <a:extLst>
                    <a:ext uri="{A12FA001-AC4F-418D-AE19-62706E023703}">
                      <ahyp:hlinkClr xmlns:ahyp="http://schemas.microsoft.com/office/drawing/2018/hyperlinkcolor" val="tx"/>
                    </a:ext>
                  </a:extLst>
                </a:hlinkClick>
              </a:rPr>
              <a:t>http://www.agencyexpress3.org</a:t>
            </a:r>
            <a:endParaRPr>
              <a:solidFill>
                <a:srgbClr val="000000"/>
              </a:solidFill>
            </a:endParaRPr>
          </a:p>
          <a:p>
            <a:pPr marL="0" lvl="0" indent="0" algn="l" rtl="0">
              <a:spcBef>
                <a:spcPts val="1600"/>
              </a:spcBef>
              <a:spcAft>
                <a:spcPts val="0"/>
              </a:spcAft>
              <a:buNone/>
            </a:pPr>
            <a:r>
              <a:rPr lang="en">
                <a:solidFill>
                  <a:srgbClr val="000000"/>
                </a:solidFill>
              </a:rPr>
              <a:t>Main Warehouse Location				Commerce Warehouse Location</a:t>
            </a:r>
            <a:endParaRPr>
              <a:solidFill>
                <a:srgbClr val="000000"/>
              </a:solidFill>
            </a:endParaRPr>
          </a:p>
          <a:p>
            <a:pPr marL="0" lvl="0" indent="0" algn="l" rtl="0">
              <a:spcBef>
                <a:spcPts val="1600"/>
              </a:spcBef>
              <a:spcAft>
                <a:spcPts val="0"/>
              </a:spcAft>
              <a:buNone/>
            </a:pPr>
            <a:r>
              <a:rPr lang="en" sz="1300">
                <a:solidFill>
                  <a:srgbClr val="000000"/>
                </a:solidFill>
              </a:rPr>
              <a:t>Login User Information							Login User Information</a:t>
            </a:r>
            <a:endParaRPr sz="1300">
              <a:solidFill>
                <a:srgbClr val="000000"/>
              </a:solidFill>
            </a:endParaRPr>
          </a:p>
          <a:p>
            <a:pPr marL="0" lvl="0" indent="0" algn="l" rtl="0">
              <a:spcBef>
                <a:spcPts val="0"/>
              </a:spcBef>
              <a:spcAft>
                <a:spcPts val="0"/>
              </a:spcAft>
              <a:buNone/>
            </a:pPr>
            <a:r>
              <a:rPr lang="en" sz="1300">
                <a:solidFill>
                  <a:srgbClr val="000000"/>
                </a:solidFill>
              </a:rPr>
              <a:t>USER NAME:       AE + Agency Number 				USER NAME:       AE + Agency Number </a:t>
            </a:r>
            <a:endParaRPr sz="1300">
              <a:solidFill>
                <a:srgbClr val="000000"/>
              </a:solidFill>
            </a:endParaRPr>
          </a:p>
          <a:p>
            <a:pPr marL="914400" lvl="0" indent="0" algn="l" rtl="0">
              <a:spcBef>
                <a:spcPts val="0"/>
              </a:spcBef>
              <a:spcAft>
                <a:spcPts val="0"/>
              </a:spcAft>
              <a:buNone/>
            </a:pPr>
            <a:r>
              <a:rPr lang="en" sz="1300">
                <a:solidFill>
                  <a:srgbClr val="000000"/>
                </a:solidFill>
              </a:rPr>
              <a:t>        (example AE1234)							        (example AE1234C)</a:t>
            </a:r>
            <a:endParaRPr sz="1300">
              <a:solidFill>
                <a:srgbClr val="000000"/>
              </a:solidFill>
            </a:endParaRPr>
          </a:p>
          <a:p>
            <a:pPr marL="0" lvl="0" indent="0" algn="l" rtl="0">
              <a:spcBef>
                <a:spcPts val="0"/>
              </a:spcBef>
              <a:spcAft>
                <a:spcPts val="0"/>
              </a:spcAft>
              <a:buNone/>
            </a:pPr>
            <a:r>
              <a:rPr lang="en" sz="1300">
                <a:solidFill>
                  <a:srgbClr val="000000"/>
                </a:solidFill>
              </a:rPr>
              <a:t>PASSWORD:       change12						PASSWORD:       change12</a:t>
            </a:r>
            <a:endParaRPr sz="1300">
              <a:solidFill>
                <a:srgbClr val="000000"/>
              </a:solidFill>
            </a:endParaRPr>
          </a:p>
          <a:p>
            <a:pPr marL="0" lvl="0" indent="0" algn="l" rtl="0">
              <a:spcBef>
                <a:spcPts val="0"/>
              </a:spcBef>
              <a:spcAft>
                <a:spcPts val="0"/>
              </a:spcAft>
              <a:buNone/>
            </a:pPr>
            <a:r>
              <a:rPr lang="en" sz="1300">
                <a:solidFill>
                  <a:srgbClr val="000000"/>
                </a:solidFill>
              </a:rPr>
              <a:t>Program Code:  0045p + Agency Number 				Program Code:  0045p + Agency Number </a:t>
            </a:r>
            <a:endParaRPr sz="1300">
              <a:solidFill>
                <a:srgbClr val="000000"/>
              </a:solidFill>
            </a:endParaRPr>
          </a:p>
          <a:p>
            <a:pPr marL="0" lvl="0" indent="0" algn="l" rtl="0">
              <a:spcBef>
                <a:spcPts val="0"/>
              </a:spcBef>
              <a:spcAft>
                <a:spcPts val="0"/>
              </a:spcAft>
              <a:buNone/>
            </a:pPr>
            <a:r>
              <a:rPr lang="en" sz="1300">
                <a:solidFill>
                  <a:srgbClr val="000000"/>
                </a:solidFill>
              </a:rPr>
              <a:t>                             (example 0045p1234)				(example 0045p1234C)</a:t>
            </a:r>
            <a:endParaRPr sz="1300">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Online ordering is closed between 12:00 PM- 5:00 PM</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Youtube Video: How to order : </a:t>
            </a:r>
            <a:r>
              <a:rPr lang="en" sz="1700"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http://youtu.be/SGwHsApv_Bk</a:t>
            </a:r>
            <a:endParaRPr sz="1700" u="sng">
              <a:solidFill>
                <a:srgbClr val="000000"/>
              </a:solidFill>
              <a:latin typeface="Arial"/>
              <a:ea typeface="Arial"/>
              <a:cs typeface="Arial"/>
              <a:sym typeface="Arial"/>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0"/>
              </a:spcAft>
              <a:buNone/>
            </a:pPr>
            <a:endParaRPr sz="1900"/>
          </a:p>
          <a:p>
            <a:pPr marL="457200" lvl="0" indent="0" algn="l" rtl="0">
              <a:spcBef>
                <a:spcPts val="1600"/>
              </a:spcBef>
              <a:spcAft>
                <a:spcPts val="1600"/>
              </a:spcAft>
              <a:buNone/>
            </a:pPr>
            <a:r>
              <a:rPr lang="en"/>
              <a:t> </a:t>
            </a:r>
            <a:r>
              <a:rPr lang="en" sz="2400">
                <a:solidFill>
                  <a:srgbClr val="FFFFFF"/>
                </a:solidFill>
                <a:latin typeface="Trebuchet MS"/>
                <a:ea typeface="Trebuchet MS"/>
                <a:cs typeface="Trebuchet MS"/>
                <a:sym typeface="Trebuchet MS"/>
              </a:rPr>
              <a:t>AE1234C  (AE + Age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Online Ordering Schedule</a:t>
            </a:r>
            <a:endParaRPr/>
          </a:p>
        </p:txBody>
      </p:sp>
      <p:sp>
        <p:nvSpPr>
          <p:cNvPr id="277" name="Google Shape;277;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1200"/>
              </a:spcBef>
              <a:spcAft>
                <a:spcPts val="0"/>
              </a:spcAft>
              <a:buClr>
                <a:srgbClr val="000000"/>
              </a:buClr>
              <a:buSzPts val="1600"/>
              <a:buChar char="●"/>
            </a:pPr>
            <a:r>
              <a:rPr lang="en" sz="1600">
                <a:solidFill>
                  <a:srgbClr val="000000"/>
                </a:solidFill>
              </a:rPr>
              <a:t> If your agency pick up on Monday, place your order between Wednesday after 5:00 PM to Thursday 12:00 PM.</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 If your agency pick up on Tuesday, place your order between Thursday after 5:00 PM to Friday 12:00 PM.</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 If your agency pick up on Wednesday, place your order between Friday after 5:00 PM to Monday 12:00 PM.</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 If your agency pick up on Thursday, place your order between Monday after 5:00 PM to Tuesday 12:00 PM.</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If your agency pick up on Friday, place your order between Tuesday after 5:00 PM to Wednesday 12:00 PM</a:t>
            </a:r>
            <a:endParaRPr sz="1600">
              <a:solidFill>
                <a:srgbClr val="000000"/>
              </a:solidFill>
            </a:endParaRPr>
          </a:p>
          <a:p>
            <a:pPr marL="457200" lvl="0" indent="0" algn="l" rtl="0">
              <a:spcBef>
                <a:spcPts val="12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sort the Shopping List hyperlinks</a:t>
            </a:r>
            <a:endParaRPr/>
          </a:p>
        </p:txBody>
      </p:sp>
      <p:sp>
        <p:nvSpPr>
          <p:cNvPr id="283" name="Google Shape;283;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4" name="Google Shape;284;p44"/>
          <p:cNvPicPr preferRelativeResize="0"/>
          <p:nvPr/>
        </p:nvPicPr>
        <p:blipFill>
          <a:blip r:embed="rId3">
            <a:alphaModFix/>
          </a:blip>
          <a:stretch>
            <a:fillRect/>
          </a:stretch>
        </p:blipFill>
        <p:spPr>
          <a:xfrm>
            <a:off x="1283400" y="1266324"/>
            <a:ext cx="6305550" cy="3198175"/>
          </a:xfrm>
          <a:prstGeom prst="rect">
            <a:avLst/>
          </a:prstGeom>
          <a:noFill/>
          <a:ln>
            <a:noFill/>
          </a:ln>
        </p:spPr>
      </p:pic>
      <p:sp>
        <p:nvSpPr>
          <p:cNvPr id="285" name="Google Shape;285;p44"/>
          <p:cNvSpPr/>
          <p:nvPr/>
        </p:nvSpPr>
        <p:spPr>
          <a:xfrm>
            <a:off x="458325" y="1493825"/>
            <a:ext cx="1018500" cy="611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4"/>
          <p:cNvSpPr/>
          <p:nvPr/>
        </p:nvSpPr>
        <p:spPr>
          <a:xfrm rot="10800000">
            <a:off x="7197125" y="1493825"/>
            <a:ext cx="1018500" cy="611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311700" y="94000"/>
            <a:ext cx="8520600" cy="69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Programs @ LARFB</a:t>
            </a:r>
            <a:endParaRPr/>
          </a:p>
        </p:txBody>
      </p:sp>
      <p:sp>
        <p:nvSpPr>
          <p:cNvPr id="292" name="Google Shape;292;p45"/>
          <p:cNvSpPr txBox="1">
            <a:spLocks noGrp="1"/>
          </p:cNvSpPr>
          <p:nvPr>
            <p:ph type="body" idx="1"/>
          </p:nvPr>
        </p:nvSpPr>
        <p:spPr>
          <a:xfrm>
            <a:off x="311700" y="872975"/>
            <a:ext cx="8520600" cy="410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SHOP, SMART &amp; SAVE = THIS IS A PURCHASE PROGRAM - THE PRICES OF THE ITEMS ARE WHOLESALE BUT JUST UNDER A COSTCO OR SMART &amp; FINAL PRICE. THIS IS NOT A FREE PROGRAM. THE AGENCY NEEDS TO PAY FOR ANYTHING ORDERED.</a:t>
            </a:r>
            <a:endParaRPr/>
          </a:p>
          <a:p>
            <a:pPr marL="0" lvl="0" indent="0" algn="l" rtl="0">
              <a:spcBef>
                <a:spcPts val="1600"/>
              </a:spcBef>
              <a:spcAft>
                <a:spcPts val="0"/>
              </a:spcAft>
              <a:buNone/>
            </a:pPr>
            <a:r>
              <a:rPr lang="en"/>
              <a:t>THE EMERGENCY FOOD ASSISTANCE PROGRAM (TEFAP) - GOVERNMENT COMMODITIES PROGRAM FOR QUALIFIED AGENCIES. AGENCY MUST DISTRIBUTE AT LEAST TWICE PER MONTH WITH ESTABLISHED DAY/TIME. REQUIREMENTS INCLUDE: CIVIL RIGHTS TRAINING FOR ALL VOLUNTEERS, POSTERS &amp; INCOME GUIDELINES, TWO REPORTS MONTHLY.</a:t>
            </a:r>
            <a:endParaRPr/>
          </a:p>
          <a:p>
            <a:pPr marL="0" lvl="0" indent="0" algn="l" rtl="0">
              <a:spcBef>
                <a:spcPts val="1600"/>
              </a:spcBef>
              <a:spcAft>
                <a:spcPts val="0"/>
              </a:spcAft>
              <a:buNone/>
            </a:pPr>
            <a:r>
              <a:rPr lang="en"/>
              <a:t>DONATED - ITEMS WE HAVE DONATED ARE DISTRIBUTED TO PARTNER AGENCIES. ITEMS ARE ORDERED USING AGENCY EXPRESS.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Pick up/Delivery Day</a:t>
            </a:r>
            <a:endParaRPr/>
          </a:p>
        </p:txBody>
      </p:sp>
      <p:sp>
        <p:nvSpPr>
          <p:cNvPr id="298" name="Google Shape;298;p4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If would would like to schedule your day now.</a:t>
            </a:r>
            <a:endParaRPr/>
          </a:p>
          <a:p>
            <a:pPr marL="0" lvl="0" indent="0" algn="ctr" rtl="0">
              <a:spcBef>
                <a:spcPts val="1600"/>
              </a:spcBef>
              <a:spcAft>
                <a:spcPts val="0"/>
              </a:spcAft>
              <a:buNone/>
            </a:pPr>
            <a:r>
              <a:rPr lang="en"/>
              <a:t>Enter in the chat box, your agency name and day.</a:t>
            </a:r>
            <a:endParaRPr/>
          </a:p>
          <a:p>
            <a:pPr marL="0" lvl="0" indent="0" algn="ctr" rtl="0">
              <a:spcBef>
                <a:spcPts val="1600"/>
              </a:spcBef>
              <a:spcAft>
                <a:spcPts val="0"/>
              </a:spcAft>
              <a:buNone/>
            </a:pPr>
            <a:endParaRPr/>
          </a:p>
          <a:p>
            <a:pPr marL="0" lvl="0" indent="0" algn="ctr" rtl="0">
              <a:spcBef>
                <a:spcPts val="1600"/>
              </a:spcBef>
              <a:spcAft>
                <a:spcPts val="1600"/>
              </a:spcAft>
              <a:buNone/>
            </a:pPr>
            <a:r>
              <a:rPr lang="en"/>
              <a:t>We will contact you later to discuss time.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Reporting </a:t>
            </a:r>
            <a:endParaRPr/>
          </a:p>
          <a:p>
            <a:pPr marL="0" lvl="0" indent="0" algn="l" rtl="0">
              <a:spcBef>
                <a:spcPts val="0"/>
              </a:spcBef>
              <a:spcAft>
                <a:spcPts val="0"/>
              </a:spcAft>
              <a:buNone/>
            </a:pPr>
            <a:endParaRPr/>
          </a:p>
        </p:txBody>
      </p:sp>
      <p:sp>
        <p:nvSpPr>
          <p:cNvPr id="304" name="Google Shape;304;p4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Monthly Reports due dates depends on program.</a:t>
            </a:r>
            <a:endParaRPr/>
          </a:p>
          <a:p>
            <a:pPr marL="457200" lvl="0" indent="-342900" algn="l" rtl="0">
              <a:spcBef>
                <a:spcPts val="0"/>
              </a:spcBef>
              <a:spcAft>
                <a:spcPts val="0"/>
              </a:spcAft>
              <a:buSzPts val="1800"/>
              <a:buChar char="●"/>
            </a:pPr>
            <a:r>
              <a:rPr lang="en"/>
              <a:t>Not submitting your reports in time will cause your account to go on HOLD</a:t>
            </a:r>
            <a:endParaRPr/>
          </a:p>
          <a:p>
            <a:pPr marL="457200" lvl="0" indent="-342900" algn="l" rtl="0">
              <a:spcBef>
                <a:spcPts val="0"/>
              </a:spcBef>
              <a:spcAft>
                <a:spcPts val="0"/>
              </a:spcAft>
              <a:buSzPts val="1800"/>
              <a:buChar char="●"/>
            </a:pPr>
            <a:r>
              <a:rPr lang="en"/>
              <a:t>Its is very important to submit your report as this will help us increase your agencies max factor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Communication</a:t>
            </a:r>
            <a:endParaRPr/>
          </a:p>
        </p:txBody>
      </p:sp>
      <p:sp>
        <p:nvSpPr>
          <p:cNvPr id="310" name="Google Shape;310;p4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Most communication is done through email</a:t>
            </a:r>
            <a:endParaRPr/>
          </a:p>
          <a:p>
            <a:pPr marL="457200" lvl="0" indent="-342900" algn="l" rtl="0">
              <a:spcBef>
                <a:spcPts val="0"/>
              </a:spcBef>
              <a:spcAft>
                <a:spcPts val="0"/>
              </a:spcAft>
              <a:buSzPts val="1800"/>
              <a:buChar char="●"/>
            </a:pPr>
            <a:r>
              <a:rPr lang="en"/>
              <a:t>Please make sure to provide us with updated contact information when personnel at agency changes</a:t>
            </a:r>
            <a:endParaRPr/>
          </a:p>
          <a:p>
            <a:pPr marL="457200" lvl="0" indent="-342900" algn="l" rtl="0">
              <a:spcBef>
                <a:spcPts val="0"/>
              </a:spcBef>
              <a:spcAft>
                <a:spcPts val="0"/>
              </a:spcAft>
              <a:buSzPts val="1800"/>
              <a:buChar char="●"/>
            </a:pPr>
            <a:r>
              <a:rPr lang="en"/>
              <a:t>We also have a text program where we send updates directly to your cell phone </a:t>
            </a:r>
            <a:endParaRPr/>
          </a:p>
          <a:p>
            <a:pPr marL="457200" lvl="0" indent="-342900" algn="l" rtl="0">
              <a:spcBef>
                <a:spcPts val="0"/>
              </a:spcBef>
              <a:spcAft>
                <a:spcPts val="0"/>
              </a:spcAft>
              <a:buSzPts val="1800"/>
              <a:buChar char="●"/>
            </a:pPr>
            <a:r>
              <a:rPr lang="en">
                <a:solidFill>
                  <a:srgbClr val="333333"/>
                </a:solidFill>
                <a:highlight>
                  <a:srgbClr val="FFFFFF"/>
                </a:highlight>
              </a:rPr>
              <a:t>Complete the form to receive text message alerts by opting- in here </a:t>
            </a:r>
            <a:r>
              <a:rPr lang="en"/>
              <a:t>                   </a:t>
            </a:r>
            <a:r>
              <a:rPr lang="en" u="sng">
                <a:solidFill>
                  <a:schemeClr val="hlink"/>
                </a:solidFill>
                <a:hlinkClick r:id="rId3"/>
              </a:rPr>
              <a:t>https://forms.gle/CZy9iiUbhit3rTRX8</a:t>
            </a:r>
            <a:endParaRPr/>
          </a:p>
          <a:p>
            <a:pPr marL="45720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Housekeeping</a:t>
            </a:r>
            <a:endParaRPr/>
          </a:p>
        </p:txBody>
      </p:sp>
      <p:sp>
        <p:nvSpPr>
          <p:cNvPr id="204" name="Google Shape;204;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Please remained muted</a:t>
            </a:r>
            <a:endParaRPr sz="2600"/>
          </a:p>
          <a:p>
            <a:pPr marL="45720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9"/>
          <p:cNvSpPr txBox="1">
            <a:spLocks noGrp="1"/>
          </p:cNvSpPr>
          <p:nvPr>
            <p:ph type="title"/>
          </p:nvPr>
        </p:nvSpPr>
        <p:spPr>
          <a:xfrm>
            <a:off x="311700" y="18643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Q&amp;A</a:t>
            </a:r>
            <a:endParaRPr/>
          </a:p>
        </p:txBody>
      </p:sp>
      <p:pic>
        <p:nvPicPr>
          <p:cNvPr id="316" name="Google Shape;316;p49"/>
          <p:cNvPicPr preferRelativeResize="0"/>
          <p:nvPr/>
        </p:nvPicPr>
        <p:blipFill>
          <a:blip r:embed="rId3">
            <a:alphaModFix/>
          </a:blip>
          <a:stretch>
            <a:fillRect/>
          </a:stretch>
        </p:blipFill>
        <p:spPr>
          <a:xfrm>
            <a:off x="7640900" y="3976875"/>
            <a:ext cx="1267776" cy="102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0"/>
          <p:cNvSpPr txBox="1">
            <a:spLocks noGrp="1"/>
          </p:cNvSpPr>
          <p:nvPr>
            <p:ph type="ctrTitle"/>
          </p:nvPr>
        </p:nvSpPr>
        <p:spPr>
          <a:xfrm>
            <a:off x="457200" y="514350"/>
            <a:ext cx="7848600" cy="20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 sz="4000" b="0" i="0" u="none">
                <a:solidFill>
                  <a:schemeClr val="dk1"/>
                </a:solidFill>
                <a:latin typeface="Times New Roman"/>
                <a:ea typeface="Times New Roman"/>
                <a:cs typeface="Times New Roman"/>
                <a:sym typeface="Times New Roman"/>
              </a:rPr>
              <a:t>The Emergency Food Assistance Program (TEFAP) </a:t>
            </a:r>
            <a:endParaRPr/>
          </a:p>
        </p:txBody>
      </p:sp>
      <p:sp>
        <p:nvSpPr>
          <p:cNvPr id="322" name="Google Shape;322;p50"/>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21</a:t>
            </a:fld>
            <a:endParaRPr/>
          </a:p>
        </p:txBody>
      </p:sp>
      <p:pic>
        <p:nvPicPr>
          <p:cNvPr id="323" name="Google Shape;323;p50"/>
          <p:cNvPicPr preferRelativeResize="0"/>
          <p:nvPr/>
        </p:nvPicPr>
        <p:blipFill rotWithShape="1">
          <a:blip r:embed="rId3">
            <a:alphaModFix/>
          </a:blip>
          <a:srcRect/>
          <a:stretch/>
        </p:blipFill>
        <p:spPr>
          <a:xfrm>
            <a:off x="3200400" y="2514600"/>
            <a:ext cx="1571625" cy="12656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1"/>
          <p:cNvSpPr txBox="1">
            <a:spLocks noGrp="1"/>
          </p:cNvSpPr>
          <p:nvPr>
            <p:ph type="title"/>
          </p:nvPr>
        </p:nvSpPr>
        <p:spPr>
          <a:xfrm>
            <a:off x="609600" y="457200"/>
            <a:ext cx="6348412"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Trebuchet MS"/>
              <a:buNone/>
            </a:pPr>
            <a:r>
              <a:rPr lang="en" sz="3600" b="0" i="0" u="none">
                <a:solidFill>
                  <a:schemeClr val="dk1"/>
                </a:solidFill>
                <a:latin typeface="Trebuchet MS"/>
                <a:ea typeface="Trebuchet MS"/>
                <a:cs typeface="Trebuchet MS"/>
                <a:sym typeface="Trebuchet MS"/>
              </a:rPr>
              <a:t>What will be covered?</a:t>
            </a:r>
            <a:br>
              <a:rPr lang="en" sz="3600" b="0" i="0" u="none">
                <a:solidFill>
                  <a:schemeClr val="dk1"/>
                </a:solidFill>
                <a:latin typeface="Trebuchet MS"/>
                <a:ea typeface="Trebuchet MS"/>
                <a:cs typeface="Trebuchet MS"/>
                <a:sym typeface="Trebuchet MS"/>
              </a:rPr>
            </a:br>
            <a:endParaRPr/>
          </a:p>
        </p:txBody>
      </p:sp>
      <p:sp>
        <p:nvSpPr>
          <p:cNvPr id="329" name="Google Shape;329;p51"/>
          <p:cNvSpPr txBox="1">
            <a:spLocks noGrp="1"/>
          </p:cNvSpPr>
          <p:nvPr>
            <p:ph type="body" idx="1"/>
          </p:nvPr>
        </p:nvSpPr>
        <p:spPr>
          <a:xfrm>
            <a:off x="609600" y="1257300"/>
            <a:ext cx="6348412" cy="29110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440"/>
              <a:buFont typeface="Noto Sans Symbols"/>
              <a:buChar char="►"/>
            </a:pPr>
            <a:r>
              <a:rPr lang="en" sz="1800" b="0" i="0" u="none" strike="noStrike" cap="none">
                <a:solidFill>
                  <a:schemeClr val="dk1"/>
                </a:solidFill>
                <a:latin typeface="Trebuchet MS"/>
                <a:ea typeface="Trebuchet MS"/>
                <a:cs typeface="Trebuchet MS"/>
                <a:sym typeface="Trebuchet MS"/>
              </a:rPr>
              <a:t>1) What is TEFAP?</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 sz="1800" b="0" i="0" u="none" strike="noStrike" cap="none">
                <a:solidFill>
                  <a:schemeClr val="dk1"/>
                </a:solidFill>
                <a:latin typeface="Trebuchet MS"/>
                <a:ea typeface="Trebuchet MS"/>
                <a:cs typeface="Trebuchet MS"/>
                <a:sym typeface="Trebuchet MS"/>
              </a:rPr>
              <a:t>2) TEFAP Agreement</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 sz="1800" b="0" i="0" u="none" strike="noStrike" cap="none">
                <a:solidFill>
                  <a:schemeClr val="dk1"/>
                </a:solidFill>
                <a:latin typeface="Trebuchet MS"/>
                <a:ea typeface="Trebuchet MS"/>
                <a:cs typeface="Trebuchet MS"/>
                <a:sym typeface="Trebuchet MS"/>
              </a:rPr>
              <a:t>3) Policies</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 sz="1800" b="0" i="0" u="none" strike="noStrike" cap="none">
                <a:solidFill>
                  <a:schemeClr val="dk1"/>
                </a:solidFill>
                <a:latin typeface="Trebuchet MS"/>
                <a:ea typeface="Trebuchet MS"/>
                <a:cs typeface="Trebuchet MS"/>
                <a:sym typeface="Trebuchet MS"/>
              </a:rPr>
              <a:t>4) Civil Rights Training</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 sz="1800" b="0" i="0" u="none" strike="noStrike" cap="none">
                <a:solidFill>
                  <a:schemeClr val="dk1"/>
                </a:solidFill>
                <a:latin typeface="Trebuchet MS"/>
                <a:ea typeface="Trebuchet MS"/>
                <a:cs typeface="Trebuchet MS"/>
                <a:sym typeface="Trebuchet MS"/>
              </a:rPr>
              <a:t>5) Signs/Posters</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 sz="1800" b="0" i="0" u="none" strike="noStrike" cap="none">
                <a:solidFill>
                  <a:schemeClr val="dk1"/>
                </a:solidFill>
                <a:latin typeface="Trebuchet MS"/>
                <a:ea typeface="Trebuchet MS"/>
                <a:cs typeface="Trebuchet MS"/>
                <a:sym typeface="Trebuchet MS"/>
              </a:rPr>
              <a:t>6) Sign-In Sheets &amp; Income Guidelines</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 sz="1800" b="0" i="0" u="none" strike="noStrike" cap="none">
                <a:solidFill>
                  <a:schemeClr val="dk1"/>
                </a:solidFill>
                <a:latin typeface="Trebuchet MS"/>
                <a:ea typeface="Trebuchet MS"/>
                <a:cs typeface="Trebuchet MS"/>
                <a:sym typeface="Trebuchet MS"/>
              </a:rPr>
              <a:t>7) TEFAP Reports</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 sz="1800" b="0" i="0" u="none" strike="noStrike" cap="none">
                <a:solidFill>
                  <a:schemeClr val="dk1"/>
                </a:solidFill>
                <a:latin typeface="Trebuchet MS"/>
                <a:ea typeface="Trebuchet MS"/>
                <a:cs typeface="Trebuchet MS"/>
                <a:sym typeface="Trebuchet MS"/>
              </a:rPr>
              <a:t>8) Files</a:t>
            </a:r>
            <a:endParaRPr/>
          </a:p>
        </p:txBody>
      </p:sp>
      <p:sp>
        <p:nvSpPr>
          <p:cNvPr id="330" name="Google Shape;330;p51"/>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900"/>
              <a:buFont typeface="Arial"/>
              <a:buNone/>
            </a:pPr>
            <a:fld id="{00000000-1234-1234-1234-123412341234}" type="slidenum">
              <a:rPr lang="en" sz="900" b="0" i="0" u="none">
                <a:solidFill>
                  <a:schemeClr val="accent1"/>
                </a:solidFill>
                <a:latin typeface="Arial"/>
                <a:ea typeface="Arial"/>
                <a:cs typeface="Arial"/>
                <a:sym typeface="Arial"/>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body" idx="1"/>
          </p:nvPr>
        </p:nvSpPr>
        <p:spPr>
          <a:xfrm>
            <a:off x="762000" y="1315640"/>
            <a:ext cx="7315200" cy="2399109"/>
          </a:xfrm>
          <a:prstGeom prst="rect">
            <a:avLst/>
          </a:prstGeom>
          <a:noFill/>
          <a:ln>
            <a:noFill/>
          </a:ln>
        </p:spPr>
        <p:txBody>
          <a:bodyPr spcFirstLastPara="1" wrap="square" lIns="91425" tIns="45700" rIns="91425" bIns="45700" anchor="t" anchorCtr="0">
            <a:noAutofit/>
          </a:bodyPr>
          <a:lstStyle/>
          <a:p>
            <a:pPr marL="812800" marR="0" lvl="0" indent="-812800" algn="ctr" rtl="0">
              <a:lnSpc>
                <a:spcPct val="90000"/>
              </a:lnSpc>
              <a:spcBef>
                <a:spcPts val="0"/>
              </a:spcBef>
              <a:spcAft>
                <a:spcPts val="0"/>
              </a:spcAft>
              <a:buClr>
                <a:schemeClr val="accent1"/>
              </a:buClr>
              <a:buSzPts val="2400"/>
              <a:buFont typeface="Noto Sans Symbols"/>
              <a:buNone/>
            </a:pPr>
            <a:r>
              <a:rPr lang="en" sz="3000" b="0" i="0" u="none" strike="noStrike" cap="none">
                <a:solidFill>
                  <a:srgbClr val="404040"/>
                </a:solidFill>
                <a:latin typeface="Times New Roman"/>
                <a:ea typeface="Times New Roman"/>
                <a:cs typeface="Times New Roman"/>
                <a:sym typeface="Times New Roman"/>
              </a:rPr>
              <a:t>    The </a:t>
            </a:r>
            <a:r>
              <a:rPr lang="en" sz="3000" b="0" i="0" u="none" strike="noStrike" cap="none">
                <a:solidFill>
                  <a:schemeClr val="dk1"/>
                </a:solidFill>
                <a:latin typeface="Times New Roman"/>
                <a:ea typeface="Times New Roman"/>
                <a:cs typeface="Times New Roman"/>
                <a:sym typeface="Times New Roman"/>
              </a:rPr>
              <a:t>Emergency Food Assistance Program is a federally funded food program which distributes USDA commodities to nonprofit and government agencies.  These agencies in turn distribute commodities to qualified individuals/families free of charge.</a:t>
            </a:r>
            <a:r>
              <a:rPr lang="en" sz="1800" b="0" i="0" u="none" strike="noStrike" cap="none">
                <a:solidFill>
                  <a:schemeClr val="dk1"/>
                </a:solidFill>
                <a:latin typeface="Times New Roman"/>
                <a:ea typeface="Times New Roman"/>
                <a:cs typeface="Times New Roman"/>
                <a:sym typeface="Times New Roman"/>
              </a:rPr>
              <a:t>  </a:t>
            </a:r>
            <a:endParaRPr/>
          </a:p>
        </p:txBody>
      </p:sp>
      <p:sp>
        <p:nvSpPr>
          <p:cNvPr id="336" name="Google Shape;336;p52"/>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23</a:t>
            </a:fld>
            <a:endParaRPr/>
          </a:p>
        </p:txBody>
      </p:sp>
      <p:sp>
        <p:nvSpPr>
          <p:cNvPr id="337" name="Google Shape;337;p52"/>
          <p:cNvSpPr txBox="1"/>
          <p:nvPr/>
        </p:nvSpPr>
        <p:spPr>
          <a:xfrm>
            <a:off x="1219200" y="514350"/>
            <a:ext cx="6629400" cy="4845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sng">
                <a:solidFill>
                  <a:schemeClr val="dk1"/>
                </a:solidFill>
                <a:latin typeface="Arial"/>
                <a:ea typeface="Arial"/>
                <a:cs typeface="Arial"/>
                <a:sym typeface="Arial"/>
              </a:rPr>
              <a:t>What is TEFAP?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Times New Roman"/>
              <a:buNone/>
            </a:pPr>
            <a:r>
              <a:rPr lang="en" sz="3600" b="0" i="0" u="sng">
                <a:solidFill>
                  <a:schemeClr val="dk1"/>
                </a:solidFill>
                <a:latin typeface="Times New Roman"/>
                <a:ea typeface="Times New Roman"/>
                <a:cs typeface="Times New Roman"/>
                <a:sym typeface="Times New Roman"/>
              </a:rPr>
              <a:t>TEFAP Agreement</a:t>
            </a:r>
            <a:endParaRPr/>
          </a:p>
        </p:txBody>
      </p:sp>
      <p:sp>
        <p:nvSpPr>
          <p:cNvPr id="343" name="Google Shape;343;p53"/>
          <p:cNvSpPr txBox="1">
            <a:spLocks noGrp="1"/>
          </p:cNvSpPr>
          <p:nvPr>
            <p:ph type="body" idx="1"/>
          </p:nvPr>
        </p:nvSpPr>
        <p:spPr>
          <a:xfrm>
            <a:off x="685800" y="1543050"/>
            <a:ext cx="7391400" cy="2115740"/>
          </a:xfrm>
          <a:prstGeom prst="rect">
            <a:avLst/>
          </a:prstGeom>
          <a:noFill/>
          <a:ln>
            <a:noFill/>
          </a:ln>
        </p:spPr>
        <p:txBody>
          <a:bodyPr spcFirstLastPara="1" wrap="square" lIns="91425" tIns="45700" rIns="91425" bIns="45700" anchor="t" anchorCtr="0">
            <a:noAutofit/>
          </a:bodyPr>
          <a:lstStyle/>
          <a:p>
            <a:pPr marL="812800" marR="0" lvl="0" indent="-812800" algn="ctr" rtl="0">
              <a:lnSpc>
                <a:spcPct val="90000"/>
              </a:lnSpc>
              <a:spcBef>
                <a:spcPts val="0"/>
              </a:spcBef>
              <a:spcAft>
                <a:spcPts val="0"/>
              </a:spcAft>
              <a:buClr>
                <a:schemeClr val="accent1"/>
              </a:buClr>
              <a:buSzPts val="2400"/>
              <a:buFont typeface="Noto Sans Symbols"/>
              <a:buNone/>
            </a:pPr>
            <a:r>
              <a:rPr lang="en" sz="3000" b="0" i="0" u="none" strike="noStrike" cap="none">
                <a:solidFill>
                  <a:srgbClr val="404040"/>
                </a:solidFill>
                <a:latin typeface="Times New Roman"/>
                <a:ea typeface="Times New Roman"/>
                <a:cs typeface="Times New Roman"/>
                <a:sym typeface="Times New Roman"/>
              </a:rPr>
              <a:t>       </a:t>
            </a:r>
            <a:r>
              <a:rPr lang="en" sz="3000" b="0" i="0" u="none" strike="noStrike" cap="none">
                <a:solidFill>
                  <a:schemeClr val="dk1"/>
                </a:solidFill>
                <a:latin typeface="Times New Roman"/>
                <a:ea typeface="Times New Roman"/>
                <a:cs typeface="Times New Roman"/>
                <a:sym typeface="Times New Roman"/>
              </a:rPr>
              <a:t>Participating TEFAP agencies must have a </a:t>
            </a:r>
            <a:r>
              <a:rPr lang="en" sz="3000" b="0" i="0" u="sng" strike="noStrike" cap="none">
                <a:solidFill>
                  <a:schemeClr val="dk1"/>
                </a:solidFill>
                <a:latin typeface="Times New Roman"/>
                <a:ea typeface="Times New Roman"/>
                <a:cs typeface="Times New Roman"/>
                <a:sym typeface="Times New Roman"/>
              </a:rPr>
              <a:t>current</a:t>
            </a:r>
            <a:r>
              <a:rPr lang="en" sz="3000" b="0" i="0" u="none" strike="noStrike" cap="none">
                <a:solidFill>
                  <a:schemeClr val="dk1"/>
                </a:solidFill>
                <a:latin typeface="Times New Roman"/>
                <a:ea typeface="Times New Roman"/>
                <a:cs typeface="Times New Roman"/>
                <a:sym typeface="Times New Roman"/>
              </a:rPr>
              <a:t> TEFAP agreement on file with the Los Angeles Regional Food Bank. The agreement states the TEFAP policies that must be kept in order to maintain participation in the program. </a:t>
            </a:r>
            <a:endParaRPr/>
          </a:p>
        </p:txBody>
      </p:sp>
      <p:sp>
        <p:nvSpPr>
          <p:cNvPr id="344" name="Google Shape;344;p53"/>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533400" y="171450"/>
            <a:ext cx="7958137"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Times New Roman"/>
              <a:buNone/>
            </a:pPr>
            <a:r>
              <a:rPr lang="en" sz="3200" b="0" i="0" u="sng">
                <a:solidFill>
                  <a:schemeClr val="dk1"/>
                </a:solidFill>
                <a:latin typeface="Times New Roman"/>
                <a:ea typeface="Times New Roman"/>
                <a:cs typeface="Times New Roman"/>
                <a:sym typeface="Times New Roman"/>
              </a:rPr>
              <a:t>Policies</a:t>
            </a:r>
            <a:endParaRPr/>
          </a:p>
        </p:txBody>
      </p:sp>
      <p:sp>
        <p:nvSpPr>
          <p:cNvPr id="350" name="Google Shape;350;p54"/>
          <p:cNvSpPr txBox="1">
            <a:spLocks noGrp="1"/>
          </p:cNvSpPr>
          <p:nvPr>
            <p:ph type="body" idx="1"/>
          </p:nvPr>
        </p:nvSpPr>
        <p:spPr>
          <a:xfrm>
            <a:off x="457200" y="628650"/>
            <a:ext cx="82296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1600"/>
              <a:buFont typeface="Noto Sans Symbols"/>
              <a:buChar char="►"/>
            </a:pPr>
            <a:r>
              <a:rPr lang="en" sz="2000" b="0" i="0" u="none" strike="noStrike" cap="none">
                <a:solidFill>
                  <a:schemeClr val="dk1"/>
                </a:solidFill>
                <a:latin typeface="Times New Roman"/>
                <a:ea typeface="Times New Roman"/>
                <a:cs typeface="Times New Roman"/>
                <a:sym typeface="Times New Roman"/>
              </a:rPr>
              <a:t>Recipients </a:t>
            </a:r>
            <a:r>
              <a:rPr lang="en" sz="2000" b="1" i="0" u="none" strike="noStrike" cap="none">
                <a:solidFill>
                  <a:schemeClr val="dk1"/>
                </a:solidFill>
                <a:latin typeface="Times New Roman"/>
                <a:ea typeface="Times New Roman"/>
                <a:cs typeface="Times New Roman"/>
                <a:sym typeface="Times New Roman"/>
              </a:rPr>
              <a:t>should never</a:t>
            </a:r>
            <a:r>
              <a:rPr lang="en" sz="2000" b="0" i="0" u="none" strike="noStrike" cap="none">
                <a:solidFill>
                  <a:schemeClr val="dk1"/>
                </a:solidFill>
                <a:latin typeface="Times New Roman"/>
                <a:ea typeface="Times New Roman"/>
                <a:cs typeface="Times New Roman"/>
                <a:sym typeface="Times New Roman"/>
              </a:rPr>
              <a:t> be asked to donate money or time in exchange for TEFAP commodities. Donations of any type can not be requested i.e. for bags or transportation costs.</a:t>
            </a:r>
            <a:endParaRPr/>
          </a:p>
          <a:p>
            <a:pPr marL="342900" marR="0" lvl="0" indent="-342900" algn="l" rtl="0">
              <a:lnSpc>
                <a:spcPct val="80000"/>
              </a:lnSpc>
              <a:spcBef>
                <a:spcPts val="1000"/>
              </a:spcBef>
              <a:spcAft>
                <a:spcPts val="0"/>
              </a:spcAft>
              <a:buClr>
                <a:schemeClr val="accent1"/>
              </a:buClr>
              <a:buSzPts val="1600"/>
              <a:buFont typeface="Noto Sans Symbols"/>
              <a:buChar char="►"/>
            </a:pPr>
            <a:r>
              <a:rPr lang="en" sz="2000" b="0" i="0" u="none" strike="noStrike" cap="none">
                <a:solidFill>
                  <a:schemeClr val="dk1"/>
                </a:solidFill>
                <a:latin typeface="Times New Roman"/>
                <a:ea typeface="Times New Roman"/>
                <a:cs typeface="Times New Roman"/>
                <a:sym typeface="Times New Roman"/>
              </a:rPr>
              <a:t>The only requirement for a recipient to receive TEFAP commodities is to self-certify using the income guidelines and to sign the TEFAP sign-in sheet. Agencies may not ask recipients for proof of income.</a:t>
            </a:r>
            <a:endParaRPr/>
          </a:p>
          <a:p>
            <a:pPr marL="342900" marR="0" lvl="0" indent="-342900" algn="l" rtl="0">
              <a:lnSpc>
                <a:spcPct val="80000"/>
              </a:lnSpc>
              <a:spcBef>
                <a:spcPts val="1000"/>
              </a:spcBef>
              <a:spcAft>
                <a:spcPts val="0"/>
              </a:spcAft>
              <a:buClr>
                <a:schemeClr val="accent1"/>
              </a:buClr>
              <a:buSzPts val="1600"/>
              <a:buFont typeface="Noto Sans Symbols"/>
              <a:buChar char="►"/>
            </a:pPr>
            <a:r>
              <a:rPr lang="en" sz="2000" b="0" i="0" u="none" strike="noStrike" cap="none">
                <a:solidFill>
                  <a:schemeClr val="dk1"/>
                </a:solidFill>
                <a:latin typeface="Times New Roman"/>
                <a:ea typeface="Times New Roman"/>
                <a:cs typeface="Times New Roman"/>
                <a:sym typeface="Times New Roman"/>
              </a:rPr>
              <a:t>Agencies that ask recipients to complete an application or intake interview in order to receive food </a:t>
            </a:r>
            <a:r>
              <a:rPr lang="en" sz="2000" b="1" i="0" u="sng" strike="noStrike" cap="none">
                <a:solidFill>
                  <a:schemeClr val="dk1"/>
                </a:solidFill>
                <a:latin typeface="Times New Roman"/>
                <a:ea typeface="Times New Roman"/>
                <a:cs typeface="Times New Roman"/>
                <a:sym typeface="Times New Roman"/>
              </a:rPr>
              <a:t>must</a:t>
            </a:r>
            <a:r>
              <a:rPr lang="en" sz="2000" b="0" i="0" u="none" strike="noStrike" cap="none">
                <a:solidFill>
                  <a:schemeClr val="dk1"/>
                </a:solidFill>
                <a:latin typeface="Times New Roman"/>
                <a:ea typeface="Times New Roman"/>
                <a:cs typeface="Times New Roman"/>
                <a:sym typeface="Times New Roman"/>
              </a:rPr>
              <a:t> advise recipients it is not a required in order to receive TEFAP commodities only.</a:t>
            </a:r>
            <a:endParaRPr/>
          </a:p>
          <a:p>
            <a:pPr marL="342900" marR="0" lvl="0" indent="-342900" algn="l" rtl="0">
              <a:lnSpc>
                <a:spcPct val="80000"/>
              </a:lnSpc>
              <a:spcBef>
                <a:spcPts val="1000"/>
              </a:spcBef>
              <a:spcAft>
                <a:spcPts val="0"/>
              </a:spcAft>
              <a:buClr>
                <a:schemeClr val="accent1"/>
              </a:buClr>
              <a:buSzPts val="1600"/>
              <a:buFont typeface="Noto Sans Symbols"/>
              <a:buChar char="►"/>
            </a:pPr>
            <a:r>
              <a:rPr lang="en" sz="2000" b="0" i="0" u="none" strike="noStrike" cap="none">
                <a:solidFill>
                  <a:schemeClr val="dk1"/>
                </a:solidFill>
                <a:latin typeface="Times New Roman"/>
                <a:ea typeface="Times New Roman"/>
                <a:cs typeface="Times New Roman"/>
                <a:sym typeface="Times New Roman"/>
              </a:rPr>
              <a:t>Agencies can not conduct political or religious activities in conjunction with the food distribution.</a:t>
            </a:r>
            <a:endParaRPr/>
          </a:p>
          <a:p>
            <a:pPr marL="342900" marR="0" lvl="0" indent="-342900" algn="l" rtl="0">
              <a:lnSpc>
                <a:spcPct val="80000"/>
              </a:lnSpc>
              <a:spcBef>
                <a:spcPts val="1000"/>
              </a:spcBef>
              <a:spcAft>
                <a:spcPts val="0"/>
              </a:spcAft>
              <a:buClr>
                <a:schemeClr val="accent1"/>
              </a:buClr>
              <a:buSzPts val="1600"/>
              <a:buFont typeface="Noto Sans Symbols"/>
              <a:buChar char="►"/>
            </a:pPr>
            <a:r>
              <a:rPr lang="en" sz="2000" b="0" i="0" u="none" strike="noStrike" cap="none">
                <a:solidFill>
                  <a:schemeClr val="dk1"/>
                </a:solidFill>
                <a:latin typeface="Times New Roman"/>
                <a:ea typeface="Times New Roman"/>
                <a:cs typeface="Times New Roman"/>
                <a:sym typeface="Times New Roman"/>
              </a:rPr>
              <a:t>Agencies can not redistribute commodities to other locations or entity. </a:t>
            </a:r>
            <a:endParaRPr/>
          </a:p>
          <a:p>
            <a:pPr marL="342900" marR="0" lvl="0" indent="-342900" algn="l" rtl="0">
              <a:lnSpc>
                <a:spcPct val="80000"/>
              </a:lnSpc>
              <a:spcBef>
                <a:spcPts val="1000"/>
              </a:spcBef>
              <a:spcAft>
                <a:spcPts val="0"/>
              </a:spcAft>
              <a:buClr>
                <a:schemeClr val="accent1"/>
              </a:buClr>
              <a:buSzPts val="1600"/>
              <a:buFont typeface="Noto Sans Symbols"/>
              <a:buChar char="►"/>
            </a:pPr>
            <a:r>
              <a:rPr lang="en" sz="2000" b="0" i="0" u="none" strike="noStrike" cap="none">
                <a:solidFill>
                  <a:schemeClr val="dk1"/>
                </a:solidFill>
                <a:latin typeface="Times New Roman"/>
                <a:ea typeface="Times New Roman"/>
                <a:cs typeface="Times New Roman"/>
                <a:sym typeface="Times New Roman"/>
              </a:rPr>
              <a:t>Agencies must distribute according to published days/times listed on their TEFAP agreement.</a:t>
            </a:r>
            <a:endParaRPr/>
          </a:p>
          <a:p>
            <a:pPr marL="342900" marR="0" lvl="0" indent="-342900" algn="l" rtl="0">
              <a:lnSpc>
                <a:spcPct val="80000"/>
              </a:lnSpc>
              <a:spcBef>
                <a:spcPts val="1000"/>
              </a:spcBef>
              <a:spcAft>
                <a:spcPts val="0"/>
              </a:spcAft>
              <a:buClr>
                <a:schemeClr val="accent1"/>
              </a:buClr>
              <a:buSzPts val="1600"/>
              <a:buFont typeface="Noto Sans Symbols"/>
              <a:buChar char="►"/>
            </a:pPr>
            <a:r>
              <a:rPr lang="en" sz="2000" b="0" i="0" u="none" strike="noStrike" cap="none">
                <a:solidFill>
                  <a:schemeClr val="dk1"/>
                </a:solidFill>
                <a:latin typeface="Times New Roman"/>
                <a:ea typeface="Times New Roman"/>
                <a:cs typeface="Times New Roman"/>
                <a:sym typeface="Times New Roman"/>
              </a:rPr>
              <a:t>Agencies must be open to the general public.</a:t>
            </a:r>
            <a:endParaRPr/>
          </a:p>
          <a:p>
            <a:pPr marL="342900" marR="0" lvl="0" indent="-342900" algn="l" rtl="0">
              <a:lnSpc>
                <a:spcPct val="80000"/>
              </a:lnSpc>
              <a:spcBef>
                <a:spcPts val="1000"/>
              </a:spcBef>
              <a:spcAft>
                <a:spcPts val="0"/>
              </a:spcAft>
              <a:buClr>
                <a:schemeClr val="accent1"/>
              </a:buClr>
              <a:buSzPts val="1600"/>
              <a:buFont typeface="Noto Sans Symbols"/>
              <a:buChar char="►"/>
            </a:pPr>
            <a:r>
              <a:rPr lang="en" sz="2000" b="0" i="0" u="none" strike="noStrike" cap="none">
                <a:solidFill>
                  <a:schemeClr val="dk1"/>
                </a:solidFill>
                <a:latin typeface="Times New Roman"/>
                <a:ea typeface="Times New Roman"/>
                <a:cs typeface="Times New Roman"/>
                <a:sym typeface="Times New Roman"/>
              </a:rPr>
              <a:t>Agencies must serve all clients regardless of service area the first time. (And every time the client returns.)</a:t>
            </a:r>
            <a:endParaRPr/>
          </a:p>
          <a:p>
            <a:pPr marL="342900" marR="0" lvl="0" indent="-342900" algn="l" rtl="0">
              <a:lnSpc>
                <a:spcPct val="80000"/>
              </a:lnSpc>
              <a:spcBef>
                <a:spcPts val="1000"/>
              </a:spcBef>
              <a:spcAft>
                <a:spcPts val="0"/>
              </a:spcAft>
              <a:buClr>
                <a:schemeClr val="accent1"/>
              </a:buClr>
              <a:buSzPts val="1600"/>
              <a:buFont typeface="Noto Sans Symbols"/>
              <a:buNone/>
            </a:pP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1000"/>
              </a:spcBef>
              <a:spcAft>
                <a:spcPts val="0"/>
              </a:spcAft>
              <a:buClr>
                <a:schemeClr val="accent1"/>
              </a:buClr>
              <a:buSzPts val="1600"/>
              <a:buFont typeface="Noto Sans Symbols"/>
              <a:buNone/>
            </a:pPr>
            <a:endParaRPr sz="2000" b="0" i="0" u="none" strike="noStrike" cap="none">
              <a:solidFill>
                <a:srgbClr val="404040"/>
              </a:solidFill>
              <a:latin typeface="Times New Roman"/>
              <a:ea typeface="Times New Roman"/>
              <a:cs typeface="Times New Roman"/>
              <a:sym typeface="Times New Roman"/>
            </a:endParaRPr>
          </a:p>
          <a:p>
            <a:pPr marL="342900" marR="0" lvl="0" indent="-241300" algn="l" rtl="0">
              <a:spcBef>
                <a:spcPts val="1000"/>
              </a:spcBef>
              <a:spcAft>
                <a:spcPts val="0"/>
              </a:spcAft>
              <a:buClr>
                <a:schemeClr val="accent1"/>
              </a:buClr>
              <a:buSzPts val="1600"/>
              <a:buFont typeface="Noto Sans Symbols"/>
              <a:buNone/>
            </a:pPr>
            <a:endParaRPr sz="2000" b="0" i="0" u="none">
              <a:solidFill>
                <a:srgbClr val="404040"/>
              </a:solidFill>
              <a:latin typeface="Times New Roman"/>
              <a:ea typeface="Times New Roman"/>
              <a:cs typeface="Times New Roman"/>
              <a:sym typeface="Times New Roman"/>
            </a:endParaRPr>
          </a:p>
        </p:txBody>
      </p:sp>
      <p:sp>
        <p:nvSpPr>
          <p:cNvPr id="351" name="Google Shape;351;p54"/>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Trebuchet MS"/>
              <a:buNone/>
            </a:pPr>
            <a:r>
              <a:rPr lang="en" sz="3600" b="0" i="0" u="none">
                <a:solidFill>
                  <a:schemeClr val="dk1"/>
                </a:solidFill>
                <a:latin typeface="Trebuchet MS"/>
                <a:ea typeface="Trebuchet MS"/>
                <a:cs typeface="Trebuchet MS"/>
                <a:sym typeface="Trebuchet MS"/>
              </a:rPr>
              <a:t>Civil Rights Training</a:t>
            </a:r>
            <a:endParaRPr/>
          </a:p>
        </p:txBody>
      </p:sp>
      <p:sp>
        <p:nvSpPr>
          <p:cNvPr id="357" name="Google Shape;357;p55"/>
          <p:cNvSpPr txBox="1">
            <a:spLocks noGrp="1"/>
          </p:cNvSpPr>
          <p:nvPr>
            <p:ph type="body" idx="1"/>
          </p:nvPr>
        </p:nvSpPr>
        <p:spPr>
          <a:xfrm>
            <a:off x="609600" y="1257300"/>
            <a:ext cx="6348412" cy="327421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600"/>
              <a:buChar char="►"/>
            </a:pPr>
            <a:r>
              <a:rPr lang="en" sz="2000">
                <a:solidFill>
                  <a:schemeClr val="dk1"/>
                </a:solidFill>
              </a:rPr>
              <a:t>It is mandatory to complete the Civil Rights training Annually. </a:t>
            </a:r>
            <a:endParaRPr sz="2000">
              <a:solidFill>
                <a:schemeClr val="dk1"/>
              </a:solidFill>
            </a:endParaRPr>
          </a:p>
          <a:p>
            <a:pPr marL="342900" marR="0" lvl="0" indent="0" algn="l" rtl="0">
              <a:lnSpc>
                <a:spcPct val="100000"/>
              </a:lnSpc>
              <a:spcBef>
                <a:spcPts val="0"/>
              </a:spcBef>
              <a:spcAft>
                <a:spcPts val="0"/>
              </a:spcAft>
              <a:buNone/>
            </a:pPr>
            <a:endParaRPr sz="2000" b="1">
              <a:solidFill>
                <a:schemeClr val="dk1"/>
              </a:solidFill>
            </a:endParaRPr>
          </a:p>
          <a:p>
            <a:pPr marL="342900" marR="0" lvl="0" indent="-342900" algn="l" rtl="0">
              <a:lnSpc>
                <a:spcPct val="100000"/>
              </a:lnSpc>
              <a:spcBef>
                <a:spcPts val="0"/>
              </a:spcBef>
              <a:spcAft>
                <a:spcPts val="0"/>
              </a:spcAft>
              <a:buClr>
                <a:schemeClr val="accent1"/>
              </a:buClr>
              <a:buSzPts val="1600"/>
              <a:buFont typeface="Noto Sans Symbols"/>
              <a:buChar char="►"/>
            </a:pPr>
            <a:r>
              <a:rPr lang="en" sz="2000">
                <a:solidFill>
                  <a:schemeClr val="dk1"/>
                </a:solidFill>
              </a:rPr>
              <a:t>A</a:t>
            </a:r>
            <a:r>
              <a:rPr lang="en" sz="2000" b="0" i="0" u="none">
                <a:solidFill>
                  <a:schemeClr val="dk1"/>
                </a:solidFill>
                <a:latin typeface="Trebuchet MS"/>
                <a:ea typeface="Trebuchet MS"/>
                <a:cs typeface="Trebuchet MS"/>
                <a:sym typeface="Trebuchet MS"/>
              </a:rPr>
              <a:t>ll individuals that supervise and handle recipient information need to be trained </a:t>
            </a:r>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 sz="2000" b="0" i="0" u="none">
                <a:solidFill>
                  <a:schemeClr val="dk1"/>
                </a:solidFill>
                <a:latin typeface="Trebuchet MS"/>
                <a:ea typeface="Trebuchet MS"/>
                <a:cs typeface="Trebuchet MS"/>
                <a:sym typeface="Trebuchet MS"/>
              </a:rPr>
              <a:t>Individuals trained need to sign and submit via email:  </a:t>
            </a:r>
            <a:endParaRPr/>
          </a:p>
          <a:p>
            <a:pPr marL="342900" marR="0" lvl="0" indent="-342900" algn="l" rtl="0">
              <a:lnSpc>
                <a:spcPct val="100000"/>
              </a:lnSpc>
              <a:spcBef>
                <a:spcPts val="1000"/>
              </a:spcBef>
              <a:spcAft>
                <a:spcPts val="0"/>
              </a:spcAft>
              <a:buClr>
                <a:schemeClr val="accent1"/>
              </a:buClr>
              <a:buSzPts val="1600"/>
              <a:buFont typeface="Noto Sans Symbols"/>
              <a:buNone/>
            </a:pPr>
            <a:endParaRPr sz="2000" b="0" i="0" u="none">
              <a:solidFill>
                <a:schemeClr val="dk1"/>
              </a:solidFill>
              <a:latin typeface="Trebuchet MS"/>
              <a:ea typeface="Trebuchet MS"/>
              <a:cs typeface="Trebuchet MS"/>
              <a:sym typeface="Trebuchet MS"/>
            </a:endParaRPr>
          </a:p>
          <a:p>
            <a:pPr marL="342900" marR="0" lvl="0" indent="-342900" algn="l" rtl="0">
              <a:lnSpc>
                <a:spcPct val="100000"/>
              </a:lnSpc>
              <a:spcBef>
                <a:spcPts val="1000"/>
              </a:spcBef>
              <a:spcAft>
                <a:spcPts val="0"/>
              </a:spcAft>
              <a:buClr>
                <a:schemeClr val="accent1"/>
              </a:buClr>
              <a:buSzPts val="1600"/>
              <a:buFont typeface="Noto Sans Symbols"/>
              <a:buNone/>
            </a:pPr>
            <a:r>
              <a:rPr lang="en" sz="2000" b="0" i="0" u="none">
                <a:solidFill>
                  <a:schemeClr val="dk1"/>
                </a:solidFill>
                <a:latin typeface="Trebuchet MS"/>
                <a:ea typeface="Trebuchet MS"/>
                <a:cs typeface="Trebuchet MS"/>
                <a:sym typeface="Trebuchet MS"/>
              </a:rPr>
              <a:t>			TEFAPcivilrights@lafoodbank.org</a:t>
            </a:r>
            <a:endParaRPr sz="2000" b="0" i="0" u="none">
              <a:solidFill>
                <a:schemeClr val="dk1"/>
              </a:solidFill>
              <a:latin typeface="Trebuchet MS"/>
              <a:ea typeface="Trebuchet MS"/>
              <a:cs typeface="Trebuchet MS"/>
              <a:sym typeface="Trebuchet MS"/>
            </a:endParaRPr>
          </a:p>
          <a:p>
            <a:pPr marL="342900" marR="0" lvl="0" indent="-342900" algn="l" rtl="0">
              <a:lnSpc>
                <a:spcPct val="100000"/>
              </a:lnSpc>
              <a:spcBef>
                <a:spcPts val="1000"/>
              </a:spcBef>
              <a:spcAft>
                <a:spcPts val="0"/>
              </a:spcAft>
              <a:buClr>
                <a:schemeClr val="accent1"/>
              </a:buClr>
              <a:buSzPts val="1440"/>
              <a:buFont typeface="Noto Sans Symbols"/>
              <a:buNone/>
            </a:pPr>
            <a:r>
              <a:rPr lang="en" sz="1800" b="0" i="0" u="none">
                <a:solidFill>
                  <a:srgbClr val="404040"/>
                </a:solidFill>
                <a:latin typeface="Trebuchet MS"/>
                <a:ea typeface="Trebuchet MS"/>
                <a:cs typeface="Trebuchet MS"/>
                <a:sym typeface="Trebuchet MS"/>
              </a:rPr>
              <a:t> </a:t>
            </a:r>
            <a:endParaRPr/>
          </a:p>
          <a:p>
            <a:pPr marL="342900" marR="0" lvl="0" indent="-251459" algn="l" rtl="0">
              <a:spcBef>
                <a:spcPts val="1000"/>
              </a:spcBef>
              <a:spcAft>
                <a:spcPts val="0"/>
              </a:spcAft>
              <a:buClr>
                <a:schemeClr val="accent1"/>
              </a:buClr>
              <a:buSzPts val="1440"/>
              <a:buFont typeface="Noto Sans Symbols"/>
              <a:buNone/>
            </a:pPr>
            <a:endParaRPr sz="1800" b="0" i="0" u="none">
              <a:solidFill>
                <a:srgbClr val="404040"/>
              </a:solidFill>
              <a:latin typeface="Trebuchet MS"/>
              <a:ea typeface="Trebuchet MS"/>
              <a:cs typeface="Trebuchet MS"/>
              <a:sym typeface="Trebuchet MS"/>
            </a:endParaRPr>
          </a:p>
        </p:txBody>
      </p:sp>
      <p:sp>
        <p:nvSpPr>
          <p:cNvPr id="358" name="Google Shape;358;p55"/>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900"/>
              <a:buFont typeface="Arial"/>
              <a:buNone/>
            </a:pPr>
            <a:fld id="{00000000-1234-1234-1234-123412341234}" type="slidenum">
              <a:rPr lang="en" sz="900" b="0" i="0" u="none">
                <a:solidFill>
                  <a:schemeClr val="accent1"/>
                </a:solidFill>
                <a:latin typeface="Arial"/>
                <a:ea typeface="Arial"/>
                <a:cs typeface="Arial"/>
                <a:sym typeface="Arial"/>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6"/>
          <p:cNvSpPr txBox="1">
            <a:spLocks noGrp="1"/>
          </p:cNvSpPr>
          <p:nvPr>
            <p:ph type="title"/>
          </p:nvPr>
        </p:nvSpPr>
        <p:spPr>
          <a:xfrm>
            <a:off x="4038600" y="400050"/>
            <a:ext cx="48006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6600"/>
              <a:buFont typeface="Times New Roman"/>
              <a:buNone/>
            </a:pPr>
            <a:r>
              <a:rPr lang="en" sz="6600" b="0" i="0" u="none">
                <a:solidFill>
                  <a:schemeClr val="dk1"/>
                </a:solidFill>
                <a:latin typeface="Times New Roman"/>
                <a:ea typeface="Times New Roman"/>
                <a:cs typeface="Times New Roman"/>
                <a:sym typeface="Times New Roman"/>
              </a:rPr>
              <a:t>Signs</a:t>
            </a:r>
            <a:endParaRPr/>
          </a:p>
        </p:txBody>
      </p:sp>
      <p:sp>
        <p:nvSpPr>
          <p:cNvPr id="364" name="Google Shape;364;p56"/>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27</a:t>
            </a:fld>
            <a:endParaRPr/>
          </a:p>
        </p:txBody>
      </p:sp>
      <p:pic>
        <p:nvPicPr>
          <p:cNvPr id="365" name="Google Shape;365;p56" descr="MC900057316[1]"/>
          <p:cNvPicPr preferRelativeResize="0"/>
          <p:nvPr/>
        </p:nvPicPr>
        <p:blipFill rotWithShape="1">
          <a:blip r:embed="rId3">
            <a:alphaModFix/>
          </a:blip>
          <a:srcRect/>
          <a:stretch/>
        </p:blipFill>
        <p:spPr>
          <a:xfrm>
            <a:off x="457200" y="1314450"/>
            <a:ext cx="3028950" cy="28551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7"/>
          <p:cNvSpPr txBox="1">
            <a:spLocks noGrp="1"/>
          </p:cNvSpPr>
          <p:nvPr>
            <p:ph type="title"/>
          </p:nvPr>
        </p:nvSpPr>
        <p:spPr>
          <a:xfrm>
            <a:off x="457200" y="208359"/>
            <a:ext cx="8229600" cy="85486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Times New Roman"/>
              <a:buNone/>
            </a:pPr>
            <a:r>
              <a:rPr lang="en" sz="4000" b="0" i="0" u="sng">
                <a:solidFill>
                  <a:schemeClr val="dk1"/>
                </a:solidFill>
                <a:latin typeface="Times New Roman"/>
                <a:ea typeface="Times New Roman"/>
                <a:cs typeface="Times New Roman"/>
                <a:sym typeface="Times New Roman"/>
              </a:rPr>
              <a:t>Posted During Distributions</a:t>
            </a:r>
            <a:endParaRPr/>
          </a:p>
        </p:txBody>
      </p:sp>
      <p:pic>
        <p:nvPicPr>
          <p:cNvPr id="371" name="Google Shape;371;p57"/>
          <p:cNvPicPr preferRelativeResize="0">
            <a:picLocks noGrp="1"/>
          </p:cNvPicPr>
          <p:nvPr>
            <p:ph type="body" idx="1"/>
          </p:nvPr>
        </p:nvPicPr>
        <p:blipFill rotWithShape="1">
          <a:blip r:embed="rId3">
            <a:alphaModFix/>
          </a:blip>
          <a:srcRect/>
          <a:stretch/>
        </p:blipFill>
        <p:spPr>
          <a:xfrm>
            <a:off x="5802312" y="1063228"/>
            <a:ext cx="1614487" cy="1994297"/>
          </a:xfrm>
          <a:prstGeom prst="rect">
            <a:avLst/>
          </a:prstGeom>
          <a:noFill/>
          <a:ln>
            <a:noFill/>
          </a:ln>
        </p:spPr>
      </p:pic>
      <p:sp>
        <p:nvSpPr>
          <p:cNvPr id="372" name="Google Shape;372;p57"/>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28</a:t>
            </a:fld>
            <a:endParaRPr/>
          </a:p>
        </p:txBody>
      </p:sp>
      <p:pic>
        <p:nvPicPr>
          <p:cNvPr id="373" name="Google Shape;373;p57"/>
          <p:cNvPicPr preferRelativeResize="0"/>
          <p:nvPr/>
        </p:nvPicPr>
        <p:blipFill rotWithShape="1">
          <a:blip r:embed="rId4">
            <a:alphaModFix/>
          </a:blip>
          <a:srcRect/>
          <a:stretch/>
        </p:blipFill>
        <p:spPr>
          <a:xfrm>
            <a:off x="838200" y="3088481"/>
            <a:ext cx="2114550" cy="1712119"/>
          </a:xfrm>
          <a:prstGeom prst="rect">
            <a:avLst/>
          </a:prstGeom>
          <a:noFill/>
          <a:ln>
            <a:noFill/>
          </a:ln>
        </p:spPr>
      </p:pic>
      <p:sp>
        <p:nvSpPr>
          <p:cNvPr id="374" name="Google Shape;374;p57"/>
          <p:cNvSpPr txBox="1"/>
          <p:nvPr/>
        </p:nvSpPr>
        <p:spPr>
          <a:xfrm>
            <a:off x="5688012" y="3943350"/>
            <a:ext cx="2160587" cy="6691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75" name="Google Shape;375;p57"/>
          <p:cNvPicPr preferRelativeResize="0"/>
          <p:nvPr/>
        </p:nvPicPr>
        <p:blipFill rotWithShape="1">
          <a:blip r:embed="rId5">
            <a:alphaModFix/>
          </a:blip>
          <a:srcRect/>
          <a:stretch/>
        </p:blipFill>
        <p:spPr>
          <a:xfrm>
            <a:off x="5181600" y="3114675"/>
            <a:ext cx="2143125" cy="1743075"/>
          </a:xfrm>
          <a:prstGeom prst="rect">
            <a:avLst/>
          </a:prstGeom>
          <a:noFill/>
          <a:ln>
            <a:noFill/>
          </a:ln>
        </p:spPr>
      </p:pic>
      <p:pic>
        <p:nvPicPr>
          <p:cNvPr id="376" name="Google Shape;376;p57" descr="C:\Users\ecervantes\Pictures\Justice-poster-general (2).jpg"/>
          <p:cNvPicPr preferRelativeResize="0"/>
          <p:nvPr/>
        </p:nvPicPr>
        <p:blipFill rotWithShape="1">
          <a:blip r:embed="rId6">
            <a:alphaModFix/>
          </a:blip>
          <a:srcRect/>
          <a:stretch/>
        </p:blipFill>
        <p:spPr>
          <a:xfrm>
            <a:off x="838200" y="1143000"/>
            <a:ext cx="2527300" cy="1945481"/>
          </a:xfrm>
          <a:prstGeom prst="rect">
            <a:avLst/>
          </a:prstGeom>
          <a:noFill/>
          <a:ln>
            <a:noFill/>
          </a:ln>
        </p:spPr>
      </p:pic>
      <p:pic>
        <p:nvPicPr>
          <p:cNvPr id="377" name="Google Shape;377;p57"/>
          <p:cNvPicPr preferRelativeResize="0"/>
          <p:nvPr/>
        </p:nvPicPr>
        <p:blipFill rotWithShape="1">
          <a:blip r:embed="rId7">
            <a:alphaModFix/>
          </a:blip>
          <a:srcRect/>
          <a:stretch/>
        </p:blipFill>
        <p:spPr>
          <a:xfrm>
            <a:off x="4152900" y="2089546"/>
            <a:ext cx="627062" cy="14930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8"/>
          <p:cNvSpPr txBox="1">
            <a:spLocks noGrp="1"/>
          </p:cNvSpPr>
          <p:nvPr>
            <p:ph type="title"/>
          </p:nvPr>
        </p:nvSpPr>
        <p:spPr>
          <a:xfrm>
            <a:off x="457200" y="208359"/>
            <a:ext cx="8229600" cy="85486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3600"/>
              <a:buFont typeface="Times New Roman"/>
              <a:buNone/>
            </a:pPr>
            <a:r>
              <a:rPr lang="en" sz="3600" b="0" i="0" u="sng">
                <a:solidFill>
                  <a:srgbClr val="000000"/>
                </a:solidFill>
                <a:latin typeface="Times New Roman"/>
                <a:ea typeface="Times New Roman"/>
                <a:cs typeface="Times New Roman"/>
                <a:sym typeface="Times New Roman"/>
              </a:rPr>
              <a:t>Posted During Distributions (continued)</a:t>
            </a:r>
            <a:endParaRPr/>
          </a:p>
        </p:txBody>
      </p:sp>
      <p:pic>
        <p:nvPicPr>
          <p:cNvPr id="383" name="Google Shape;383;p58"/>
          <p:cNvPicPr preferRelativeResize="0">
            <a:picLocks noGrp="1"/>
          </p:cNvPicPr>
          <p:nvPr>
            <p:ph type="body" idx="1"/>
          </p:nvPr>
        </p:nvPicPr>
        <p:blipFill rotWithShape="1">
          <a:blip r:embed="rId3">
            <a:alphaModFix/>
          </a:blip>
          <a:srcRect/>
          <a:stretch/>
        </p:blipFill>
        <p:spPr>
          <a:xfrm>
            <a:off x="2362200" y="1063228"/>
            <a:ext cx="3886200" cy="3965971"/>
          </a:xfrm>
          <a:prstGeom prst="rect">
            <a:avLst/>
          </a:prstGeom>
          <a:noFill/>
          <a:ln>
            <a:noFill/>
          </a:ln>
        </p:spPr>
      </p:pic>
      <p:sp>
        <p:nvSpPr>
          <p:cNvPr id="384" name="Google Shape;384;p58"/>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900"/>
              <a:buFont typeface="Arial"/>
              <a:buNone/>
            </a:pPr>
            <a:fld id="{00000000-1234-1234-1234-123412341234}" type="slidenum">
              <a:rPr lang="en" sz="900" b="0" i="0" u="none">
                <a:solidFill>
                  <a:schemeClr val="accent1"/>
                </a:solidFill>
                <a:latin typeface="Arial"/>
                <a:ea typeface="Arial"/>
                <a:cs typeface="Arial"/>
                <a:sym typeface="Arial"/>
              </a:r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Introductions</a:t>
            </a:r>
            <a:endParaRPr/>
          </a:p>
        </p:txBody>
      </p:sp>
      <p:sp>
        <p:nvSpPr>
          <p:cNvPr id="210" name="Google Shape;210;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000000"/>
                </a:solidFill>
              </a:rPr>
              <a:t>Please enter in the chat box:</a:t>
            </a:r>
            <a:endParaRPr sz="2800">
              <a:solidFill>
                <a:srgbClr val="000000"/>
              </a:solidFill>
            </a:endParaRPr>
          </a:p>
          <a:p>
            <a:pPr marL="0" lvl="0" indent="0" algn="ctr" rtl="0">
              <a:spcBef>
                <a:spcPts val="1600"/>
              </a:spcBef>
              <a:spcAft>
                <a:spcPts val="0"/>
              </a:spcAft>
              <a:buNone/>
            </a:pPr>
            <a:r>
              <a:rPr lang="en" sz="2800">
                <a:solidFill>
                  <a:srgbClr val="000000"/>
                </a:solidFill>
              </a:rPr>
              <a:t>Name</a:t>
            </a:r>
            <a:endParaRPr sz="2800">
              <a:solidFill>
                <a:srgbClr val="000000"/>
              </a:solidFill>
            </a:endParaRPr>
          </a:p>
          <a:p>
            <a:pPr marL="0" lvl="0" indent="0" algn="ctr" rtl="0">
              <a:spcBef>
                <a:spcPts val="1600"/>
              </a:spcBef>
              <a:spcAft>
                <a:spcPts val="0"/>
              </a:spcAft>
              <a:buNone/>
            </a:pPr>
            <a:r>
              <a:rPr lang="en" sz="2800">
                <a:solidFill>
                  <a:srgbClr val="000000"/>
                </a:solidFill>
              </a:rPr>
              <a:t>Agency Name</a:t>
            </a:r>
            <a:endParaRPr sz="2800">
              <a:solidFill>
                <a:srgbClr val="000000"/>
              </a:solidFill>
            </a:endParaRPr>
          </a:p>
          <a:p>
            <a:pPr marL="0" lvl="0" indent="0" algn="ctr" rtl="0">
              <a:spcBef>
                <a:spcPts val="1600"/>
              </a:spcBef>
              <a:spcAft>
                <a:spcPts val="0"/>
              </a:spcAft>
              <a:buNone/>
            </a:pPr>
            <a:r>
              <a:rPr lang="en" sz="2800">
                <a:solidFill>
                  <a:srgbClr val="000000"/>
                </a:solidFill>
              </a:rPr>
              <a:t>How long have you been at the organization?</a:t>
            </a:r>
            <a:endParaRPr sz="2800">
              <a:solidFill>
                <a:srgbClr val="000000"/>
              </a:solidFill>
            </a:endParaRPr>
          </a:p>
          <a:p>
            <a:pPr marL="0" lvl="0" indent="0" algn="ctr" rtl="0">
              <a:spcBef>
                <a:spcPts val="1600"/>
              </a:spcBef>
              <a:spcAft>
                <a:spcPts val="1600"/>
              </a:spcAft>
              <a:buNone/>
            </a:pPr>
            <a:r>
              <a:rPr lang="en" sz="2800">
                <a:solidFill>
                  <a:srgbClr val="000000"/>
                </a:solidFill>
              </a:rPr>
              <a:t>Other Information you would like to share</a:t>
            </a:r>
            <a:endParaRPr sz="2800">
              <a:solidFill>
                <a:srgbClr val="000000"/>
              </a:solidFill>
            </a:endParaRPr>
          </a:p>
        </p:txBody>
      </p:sp>
      <p:pic>
        <p:nvPicPr>
          <p:cNvPr id="211" name="Google Shape;211;p32"/>
          <p:cNvPicPr preferRelativeResize="0"/>
          <p:nvPr/>
        </p:nvPicPr>
        <p:blipFill>
          <a:blip r:embed="rId3">
            <a:alphaModFix/>
          </a:blip>
          <a:stretch>
            <a:fillRect/>
          </a:stretch>
        </p:blipFill>
        <p:spPr>
          <a:xfrm>
            <a:off x="7687375" y="130025"/>
            <a:ext cx="1267776" cy="1022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9"/>
          <p:cNvSpPr txBox="1">
            <a:spLocks noGrp="1"/>
          </p:cNvSpPr>
          <p:nvPr>
            <p:ph type="title"/>
          </p:nvPr>
        </p:nvSpPr>
        <p:spPr>
          <a:xfrm>
            <a:off x="457200" y="857250"/>
            <a:ext cx="82296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5400"/>
              <a:buFont typeface="Times New Roman"/>
              <a:buNone/>
            </a:pPr>
            <a:r>
              <a:rPr lang="en" sz="5400" b="0" i="0" u="none">
                <a:solidFill>
                  <a:schemeClr val="dk1"/>
                </a:solidFill>
                <a:latin typeface="Times New Roman"/>
                <a:ea typeface="Times New Roman"/>
                <a:cs typeface="Times New Roman"/>
                <a:sym typeface="Times New Roman"/>
              </a:rPr>
              <a:t>Sign-in Sheets &amp; Income Guidelines</a:t>
            </a:r>
            <a:br>
              <a:rPr lang="en" sz="5400" b="0" i="0" u="none">
                <a:solidFill>
                  <a:schemeClr val="dk1"/>
                </a:solidFill>
                <a:latin typeface="Times New Roman"/>
                <a:ea typeface="Times New Roman"/>
                <a:cs typeface="Times New Roman"/>
                <a:sym typeface="Times New Roman"/>
              </a:rPr>
            </a:br>
            <a:endParaRPr/>
          </a:p>
        </p:txBody>
      </p:sp>
      <p:sp>
        <p:nvSpPr>
          <p:cNvPr id="390" name="Google Shape;390;p59"/>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30</a:t>
            </a:fld>
            <a:endParaRPr/>
          </a:p>
        </p:txBody>
      </p:sp>
      <p:pic>
        <p:nvPicPr>
          <p:cNvPr id="391" name="Google Shape;391;p59" descr="MC900140803[1]"/>
          <p:cNvPicPr preferRelativeResize="0"/>
          <p:nvPr/>
        </p:nvPicPr>
        <p:blipFill rotWithShape="1">
          <a:blip r:embed="rId3">
            <a:alphaModFix/>
          </a:blip>
          <a:srcRect/>
          <a:stretch/>
        </p:blipFill>
        <p:spPr>
          <a:xfrm>
            <a:off x="2912275" y="2701600"/>
            <a:ext cx="2686050" cy="19002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0"/>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Trebuchet MS"/>
              <a:buNone/>
            </a:pPr>
            <a:r>
              <a:rPr lang="en" sz="3600" b="0" i="0" u="none">
                <a:solidFill>
                  <a:schemeClr val="dk1"/>
                </a:solidFill>
                <a:latin typeface="Trebuchet MS"/>
                <a:ea typeface="Trebuchet MS"/>
                <a:cs typeface="Trebuchet MS"/>
                <a:sym typeface="Trebuchet MS"/>
              </a:rPr>
              <a:t>Income Guidelines &amp; </a:t>
            </a:r>
            <a:br>
              <a:rPr lang="en" sz="3600" b="0" i="0" u="none">
                <a:solidFill>
                  <a:schemeClr val="dk1"/>
                </a:solidFill>
                <a:latin typeface="Trebuchet MS"/>
                <a:ea typeface="Trebuchet MS"/>
                <a:cs typeface="Trebuchet MS"/>
                <a:sym typeface="Trebuchet MS"/>
              </a:rPr>
            </a:br>
            <a:r>
              <a:rPr lang="en" sz="3600" b="0" i="0" u="none">
                <a:solidFill>
                  <a:schemeClr val="dk1"/>
                </a:solidFill>
                <a:latin typeface="Trebuchet MS"/>
                <a:ea typeface="Trebuchet MS"/>
                <a:cs typeface="Trebuchet MS"/>
                <a:sym typeface="Trebuchet MS"/>
              </a:rPr>
              <a:t>Sign-In Sheet</a:t>
            </a:r>
            <a:endParaRPr/>
          </a:p>
        </p:txBody>
      </p:sp>
      <p:sp>
        <p:nvSpPr>
          <p:cNvPr id="397" name="Google Shape;397;p60"/>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31</a:t>
            </a:fld>
            <a:endParaRPr/>
          </a:p>
        </p:txBody>
      </p:sp>
      <p:sp>
        <p:nvSpPr>
          <p:cNvPr id="398" name="Google Shape;398;p60"/>
          <p:cNvSpPr txBox="1"/>
          <p:nvPr/>
        </p:nvSpPr>
        <p:spPr>
          <a:xfrm>
            <a:off x="6732587" y="3132534"/>
            <a:ext cx="184150" cy="2750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99" name="Google Shape;399;p60"/>
          <p:cNvPicPr preferRelativeResize="0"/>
          <p:nvPr/>
        </p:nvPicPr>
        <p:blipFill rotWithShape="1">
          <a:blip r:embed="rId3">
            <a:alphaModFix/>
          </a:blip>
          <a:srcRect/>
          <a:stretch/>
        </p:blipFill>
        <p:spPr>
          <a:xfrm>
            <a:off x="5791200" y="2343150"/>
            <a:ext cx="136922" cy="278606"/>
          </a:xfrm>
          <a:prstGeom prst="rect">
            <a:avLst/>
          </a:prstGeom>
          <a:noFill/>
          <a:ln>
            <a:noFill/>
          </a:ln>
        </p:spPr>
      </p:pic>
      <p:pic>
        <p:nvPicPr>
          <p:cNvPr id="400" name="Google Shape;400;p60"/>
          <p:cNvPicPr preferRelativeResize="0"/>
          <p:nvPr/>
        </p:nvPicPr>
        <p:blipFill rotWithShape="1">
          <a:blip r:embed="rId3">
            <a:alphaModFix/>
          </a:blip>
          <a:srcRect/>
          <a:stretch/>
        </p:blipFill>
        <p:spPr>
          <a:xfrm>
            <a:off x="4479925" y="2432446"/>
            <a:ext cx="138113" cy="278606"/>
          </a:xfrm>
          <a:prstGeom prst="rect">
            <a:avLst/>
          </a:prstGeom>
          <a:noFill/>
          <a:ln>
            <a:noFill/>
          </a:ln>
        </p:spPr>
      </p:pic>
      <p:sp>
        <p:nvSpPr>
          <p:cNvPr id="401" name="Google Shape;401;p60"/>
          <p:cNvSpPr txBox="1"/>
          <p:nvPr/>
        </p:nvSpPr>
        <p:spPr>
          <a:xfrm>
            <a:off x="4632325" y="1456134"/>
            <a:ext cx="184150" cy="2750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2" name="Google Shape;402;p60"/>
          <p:cNvSpPr txBox="1"/>
          <p:nvPr/>
        </p:nvSpPr>
        <p:spPr>
          <a:xfrm>
            <a:off x="4784725" y="1570434"/>
            <a:ext cx="184150" cy="2750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3" name="Google Shape;403;p60"/>
          <p:cNvSpPr txBox="1"/>
          <p:nvPr/>
        </p:nvSpPr>
        <p:spPr>
          <a:xfrm>
            <a:off x="4937125" y="1684734"/>
            <a:ext cx="184150" cy="2750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04" name="Google Shape;404;p60"/>
          <p:cNvPicPr preferRelativeResize="0"/>
          <p:nvPr/>
        </p:nvPicPr>
        <p:blipFill rotWithShape="1">
          <a:blip r:embed="rId3">
            <a:alphaModFix/>
          </a:blip>
          <a:srcRect/>
          <a:stretch/>
        </p:blipFill>
        <p:spPr>
          <a:xfrm>
            <a:off x="4632325" y="2546747"/>
            <a:ext cx="138113" cy="278606"/>
          </a:xfrm>
          <a:prstGeom prst="rect">
            <a:avLst/>
          </a:prstGeom>
          <a:noFill/>
          <a:ln>
            <a:noFill/>
          </a:ln>
        </p:spPr>
      </p:pic>
      <p:pic>
        <p:nvPicPr>
          <p:cNvPr id="405" name="Google Shape;405;p60"/>
          <p:cNvPicPr preferRelativeResize="0"/>
          <p:nvPr/>
        </p:nvPicPr>
        <p:blipFill rotWithShape="1">
          <a:blip r:embed="rId3">
            <a:alphaModFix/>
          </a:blip>
          <a:srcRect/>
          <a:stretch/>
        </p:blipFill>
        <p:spPr>
          <a:xfrm>
            <a:off x="4784725" y="2661047"/>
            <a:ext cx="138113" cy="278606"/>
          </a:xfrm>
          <a:prstGeom prst="rect">
            <a:avLst/>
          </a:prstGeom>
          <a:noFill/>
          <a:ln>
            <a:noFill/>
          </a:ln>
        </p:spPr>
      </p:pic>
      <p:sp>
        <p:nvSpPr>
          <p:cNvPr id="406" name="Google Shape;406;p60"/>
          <p:cNvSpPr/>
          <p:nvPr/>
        </p:nvSpPr>
        <p:spPr>
          <a:xfrm>
            <a:off x="4038600" y="1447800"/>
            <a:ext cx="3232150" cy="32801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07" name="Google Shape;407;p60"/>
          <p:cNvPicPr preferRelativeResize="0"/>
          <p:nvPr/>
        </p:nvPicPr>
        <p:blipFill rotWithShape="1">
          <a:blip r:embed="rId4">
            <a:alphaModFix/>
          </a:blip>
          <a:srcRect/>
          <a:stretch/>
        </p:blipFill>
        <p:spPr>
          <a:xfrm>
            <a:off x="84137" y="1456134"/>
            <a:ext cx="3041650" cy="3128962"/>
          </a:xfrm>
          <a:prstGeom prst="rect">
            <a:avLst/>
          </a:prstGeom>
          <a:noFill/>
          <a:ln>
            <a:noFill/>
          </a:ln>
        </p:spPr>
      </p:pic>
      <p:pic>
        <p:nvPicPr>
          <p:cNvPr id="408" name="Google Shape;408;p60"/>
          <p:cNvPicPr preferRelativeResize="0"/>
          <p:nvPr/>
        </p:nvPicPr>
        <p:blipFill rotWithShape="1">
          <a:blip r:embed="rId5">
            <a:alphaModFix/>
          </a:blip>
          <a:srcRect/>
          <a:stretch/>
        </p:blipFill>
        <p:spPr>
          <a:xfrm>
            <a:off x="3125787" y="1570434"/>
            <a:ext cx="2847975" cy="3014663"/>
          </a:xfrm>
          <a:prstGeom prst="rect">
            <a:avLst/>
          </a:prstGeom>
          <a:noFill/>
          <a:ln>
            <a:noFill/>
          </a:ln>
        </p:spPr>
      </p:pic>
      <p:pic>
        <p:nvPicPr>
          <p:cNvPr id="409" name="Google Shape;409;p60"/>
          <p:cNvPicPr preferRelativeResize="0"/>
          <p:nvPr/>
        </p:nvPicPr>
        <p:blipFill rotWithShape="1">
          <a:blip r:embed="rId6">
            <a:alphaModFix/>
          </a:blip>
          <a:srcRect/>
          <a:stretch/>
        </p:blipFill>
        <p:spPr>
          <a:xfrm>
            <a:off x="6094412" y="1600200"/>
            <a:ext cx="2703512" cy="29313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1"/>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2800"/>
              <a:buFont typeface="Trebuchet MS"/>
              <a:buNone/>
            </a:pPr>
            <a:r>
              <a:rPr lang="en" sz="2800" b="0" i="0" u="none">
                <a:solidFill>
                  <a:schemeClr val="accent1"/>
                </a:solidFill>
                <a:latin typeface="Trebuchet MS"/>
                <a:ea typeface="Trebuchet MS"/>
                <a:cs typeface="Trebuchet MS"/>
                <a:sym typeface="Trebuchet MS"/>
              </a:rPr>
              <a:t>During pandemic you may sign in for your clients, No need for Address or Zip code.  </a:t>
            </a:r>
            <a:endParaRPr/>
          </a:p>
        </p:txBody>
      </p:sp>
      <p:pic>
        <p:nvPicPr>
          <p:cNvPr id="415" name="Google Shape;415;p61"/>
          <p:cNvPicPr preferRelativeResize="0">
            <a:picLocks noGrp="1"/>
          </p:cNvPicPr>
          <p:nvPr>
            <p:ph type="body" idx="1"/>
          </p:nvPr>
        </p:nvPicPr>
        <p:blipFill rotWithShape="1">
          <a:blip r:embed="rId3">
            <a:alphaModFix/>
          </a:blip>
          <a:srcRect/>
          <a:stretch/>
        </p:blipFill>
        <p:spPr>
          <a:xfrm>
            <a:off x="1606000" y="1729525"/>
            <a:ext cx="4669500" cy="3075900"/>
          </a:xfrm>
          <a:prstGeom prst="rect">
            <a:avLst/>
          </a:prstGeom>
          <a:noFill/>
          <a:ln>
            <a:noFill/>
          </a:ln>
        </p:spPr>
      </p:pic>
      <p:sp>
        <p:nvSpPr>
          <p:cNvPr id="416" name="Google Shape;416;p61"/>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900"/>
              <a:buFont typeface="Arial"/>
              <a:buNone/>
            </a:pPr>
            <a:fld id="{00000000-1234-1234-1234-123412341234}" type="slidenum">
              <a:rPr lang="en" sz="900" b="0" i="0" u="none">
                <a:solidFill>
                  <a:schemeClr val="accent1"/>
                </a:solidFill>
                <a:latin typeface="Arial"/>
                <a:ea typeface="Arial"/>
                <a:cs typeface="Arial"/>
                <a:sym typeface="Arial"/>
              </a:r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2"/>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Times New Roman"/>
              <a:buNone/>
            </a:pPr>
            <a:r>
              <a:rPr lang="en" sz="4000" b="0" i="0" u="sng">
                <a:solidFill>
                  <a:schemeClr val="dk1"/>
                </a:solidFill>
                <a:latin typeface="Times New Roman"/>
                <a:ea typeface="Times New Roman"/>
                <a:cs typeface="Times New Roman"/>
                <a:sym typeface="Times New Roman"/>
              </a:rPr>
              <a:t>Sign-In Sheet Policies</a:t>
            </a:r>
            <a:endParaRPr/>
          </a:p>
        </p:txBody>
      </p:sp>
      <p:sp>
        <p:nvSpPr>
          <p:cNvPr id="422" name="Google Shape;422;p62"/>
          <p:cNvSpPr txBox="1">
            <a:spLocks noGrp="1"/>
          </p:cNvSpPr>
          <p:nvPr>
            <p:ph type="body" idx="1"/>
          </p:nvPr>
        </p:nvSpPr>
        <p:spPr>
          <a:xfrm>
            <a:off x="457200" y="1028700"/>
            <a:ext cx="8229600" cy="40576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accent1"/>
              </a:buClr>
              <a:buSzPts val="2240"/>
              <a:buFont typeface="Noto Sans Symbols"/>
              <a:buChar char="►"/>
            </a:pPr>
            <a:r>
              <a:rPr lang="en" sz="2800" b="0" i="0" u="none">
                <a:solidFill>
                  <a:srgbClr val="404040"/>
                </a:solidFill>
                <a:latin typeface="Times New Roman"/>
                <a:ea typeface="Times New Roman"/>
                <a:cs typeface="Times New Roman"/>
                <a:sym typeface="Times New Roman"/>
              </a:rPr>
              <a:t>Income Guidelines must be displayed next to sign-in sheets, so that clients can self-certify. </a:t>
            </a:r>
            <a:endParaRPr/>
          </a:p>
          <a:p>
            <a:pPr marL="342900" marR="0" lvl="0" indent="-342900" algn="l" rtl="0">
              <a:lnSpc>
                <a:spcPct val="80000"/>
              </a:lnSpc>
              <a:spcBef>
                <a:spcPts val="1000"/>
              </a:spcBef>
              <a:spcAft>
                <a:spcPts val="0"/>
              </a:spcAft>
              <a:buClr>
                <a:schemeClr val="accent1"/>
              </a:buClr>
              <a:buSzPts val="2240"/>
              <a:buFont typeface="Noto Sans Symbols"/>
              <a:buChar char="►"/>
            </a:pPr>
            <a:r>
              <a:rPr lang="en" sz="2800" b="0" i="0" u="none">
                <a:solidFill>
                  <a:srgbClr val="404040"/>
                </a:solidFill>
                <a:latin typeface="Times New Roman"/>
                <a:ea typeface="Times New Roman"/>
                <a:cs typeface="Times New Roman"/>
                <a:sym typeface="Times New Roman"/>
              </a:rPr>
              <a:t>Please make sure you are using updated income guidelines. The lower right side the form should read “Revised 4/20”. </a:t>
            </a:r>
            <a:endParaRPr/>
          </a:p>
          <a:p>
            <a:pPr marL="342900" marR="0" lvl="0" indent="-342900" algn="l" rtl="0">
              <a:lnSpc>
                <a:spcPct val="80000"/>
              </a:lnSpc>
              <a:spcBef>
                <a:spcPts val="1000"/>
              </a:spcBef>
              <a:spcAft>
                <a:spcPts val="0"/>
              </a:spcAft>
              <a:buClr>
                <a:schemeClr val="accent1"/>
              </a:buClr>
              <a:buSzPts val="2240"/>
              <a:buFont typeface="Noto Sans Symbols"/>
              <a:buChar char="►"/>
            </a:pPr>
            <a:r>
              <a:rPr lang="en" sz="2800" b="0" i="0" u="none">
                <a:solidFill>
                  <a:srgbClr val="404040"/>
                </a:solidFill>
                <a:latin typeface="Times New Roman"/>
                <a:ea typeface="Times New Roman"/>
                <a:cs typeface="Times New Roman"/>
                <a:sym typeface="Times New Roman"/>
              </a:rPr>
              <a:t>A new sign-in sheet must be used for each day that TEFAP commodities are distributed. </a:t>
            </a:r>
            <a:endParaRPr/>
          </a:p>
          <a:p>
            <a:pPr marL="342900" marR="0" lvl="0" indent="-342900" algn="l" rtl="0">
              <a:lnSpc>
                <a:spcPct val="80000"/>
              </a:lnSpc>
              <a:spcBef>
                <a:spcPts val="1000"/>
              </a:spcBef>
              <a:spcAft>
                <a:spcPts val="0"/>
              </a:spcAft>
              <a:buClr>
                <a:schemeClr val="accent1"/>
              </a:buClr>
              <a:buSzPts val="2240"/>
              <a:buFont typeface="Noto Sans Symbols"/>
              <a:buChar char="►"/>
            </a:pPr>
            <a:r>
              <a:rPr lang="en" sz="2800" b="0" i="0" u="none">
                <a:solidFill>
                  <a:srgbClr val="404040"/>
                </a:solidFill>
                <a:latin typeface="Times New Roman"/>
                <a:ea typeface="Times New Roman"/>
                <a:cs typeface="Times New Roman"/>
                <a:sym typeface="Times New Roman"/>
              </a:rPr>
              <a:t>Please make sure you are using updated sign in sheets. The lower left hand side, the form should read “2/18”</a:t>
            </a:r>
            <a:endParaRPr/>
          </a:p>
          <a:p>
            <a:pPr marL="342900" marR="0" lvl="0" indent="-342900" algn="ctr" rtl="0">
              <a:lnSpc>
                <a:spcPct val="80000"/>
              </a:lnSpc>
              <a:spcBef>
                <a:spcPts val="1000"/>
              </a:spcBef>
              <a:spcAft>
                <a:spcPts val="0"/>
              </a:spcAft>
              <a:buClr>
                <a:schemeClr val="accent1"/>
              </a:buClr>
              <a:buSzPts val="2240"/>
              <a:buFont typeface="Noto Sans Symbols"/>
              <a:buNone/>
            </a:pPr>
            <a:r>
              <a:rPr lang="en" sz="2800" b="0" i="0" u="none">
                <a:solidFill>
                  <a:srgbClr val="FF0000"/>
                </a:solidFill>
                <a:latin typeface="Times New Roman"/>
                <a:ea typeface="Times New Roman"/>
                <a:cs typeface="Times New Roman"/>
                <a:sym typeface="Times New Roman"/>
              </a:rPr>
              <a:t>The heading on the second page of the sign-in sheet must be completely filled out before the distribution begins.</a:t>
            </a:r>
            <a:endParaRPr/>
          </a:p>
        </p:txBody>
      </p:sp>
      <p:sp>
        <p:nvSpPr>
          <p:cNvPr id="423" name="Google Shape;423;p62"/>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3"/>
          <p:cNvSpPr txBox="1">
            <a:spLocks noGrp="1"/>
          </p:cNvSpPr>
          <p:nvPr>
            <p:ph type="title"/>
          </p:nvPr>
        </p:nvSpPr>
        <p:spPr>
          <a:xfrm>
            <a:off x="457200" y="1943100"/>
            <a:ext cx="8229600" cy="8572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6600"/>
              <a:buFont typeface="Times New Roman"/>
              <a:buNone/>
            </a:pPr>
            <a:r>
              <a:rPr lang="en" sz="6600" b="0" i="0" u="none">
                <a:solidFill>
                  <a:schemeClr val="dk1"/>
                </a:solidFill>
                <a:latin typeface="Times New Roman"/>
                <a:ea typeface="Times New Roman"/>
                <a:cs typeface="Times New Roman"/>
                <a:sym typeface="Times New Roman"/>
              </a:rPr>
              <a:t>Monthly Reports</a:t>
            </a:r>
            <a:endParaRPr/>
          </a:p>
        </p:txBody>
      </p:sp>
      <p:sp>
        <p:nvSpPr>
          <p:cNvPr id="429" name="Google Shape;429;p63"/>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34</a:t>
            </a:fld>
            <a:endParaRPr/>
          </a:p>
        </p:txBody>
      </p:sp>
      <p:pic>
        <p:nvPicPr>
          <p:cNvPr id="430" name="Google Shape;430;p63" descr="MC900433884[1]"/>
          <p:cNvPicPr preferRelativeResize="0"/>
          <p:nvPr/>
        </p:nvPicPr>
        <p:blipFill rotWithShape="1">
          <a:blip r:embed="rId3">
            <a:alphaModFix/>
          </a:blip>
          <a:srcRect/>
          <a:stretch/>
        </p:blipFill>
        <p:spPr>
          <a:xfrm>
            <a:off x="6172200" y="342900"/>
            <a:ext cx="2057400" cy="1428750"/>
          </a:xfrm>
          <a:prstGeom prst="rect">
            <a:avLst/>
          </a:prstGeom>
          <a:noFill/>
          <a:ln>
            <a:noFill/>
          </a:ln>
        </p:spPr>
      </p:pic>
      <p:pic>
        <p:nvPicPr>
          <p:cNvPr id="431" name="Google Shape;431;p63" descr="MC900433868[1]"/>
          <p:cNvPicPr preferRelativeResize="0"/>
          <p:nvPr/>
        </p:nvPicPr>
        <p:blipFill rotWithShape="1">
          <a:blip r:embed="rId4">
            <a:alphaModFix/>
          </a:blip>
          <a:srcRect/>
          <a:stretch/>
        </p:blipFill>
        <p:spPr>
          <a:xfrm>
            <a:off x="533400" y="2914650"/>
            <a:ext cx="1485900" cy="1485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4"/>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Times New Roman"/>
              <a:buNone/>
            </a:pPr>
            <a:r>
              <a:rPr lang="en" sz="4000" b="0" i="0" u="sng">
                <a:solidFill>
                  <a:schemeClr val="dk1"/>
                </a:solidFill>
                <a:latin typeface="Times New Roman"/>
                <a:ea typeface="Times New Roman"/>
                <a:cs typeface="Times New Roman"/>
                <a:sym typeface="Times New Roman"/>
              </a:rPr>
              <a:t>TEFAP Monthly Reports</a:t>
            </a:r>
            <a:endParaRPr/>
          </a:p>
        </p:txBody>
      </p:sp>
      <p:pic>
        <p:nvPicPr>
          <p:cNvPr id="437" name="Google Shape;437;p64"/>
          <p:cNvPicPr preferRelativeResize="0">
            <a:picLocks noGrp="1"/>
          </p:cNvPicPr>
          <p:nvPr>
            <p:ph type="body" idx="1"/>
          </p:nvPr>
        </p:nvPicPr>
        <p:blipFill rotWithShape="1">
          <a:blip r:embed="rId3">
            <a:alphaModFix/>
          </a:blip>
          <a:srcRect/>
          <a:stretch/>
        </p:blipFill>
        <p:spPr>
          <a:xfrm>
            <a:off x="228600" y="1090613"/>
            <a:ext cx="4224337" cy="2447925"/>
          </a:xfrm>
          <a:prstGeom prst="rect">
            <a:avLst/>
          </a:prstGeom>
          <a:noFill/>
          <a:ln>
            <a:noFill/>
          </a:ln>
        </p:spPr>
      </p:pic>
      <p:pic>
        <p:nvPicPr>
          <p:cNvPr id="438" name="Google Shape;438;p64"/>
          <p:cNvPicPr preferRelativeResize="0">
            <a:picLocks noGrp="1"/>
          </p:cNvPicPr>
          <p:nvPr>
            <p:ph type="body" idx="2"/>
          </p:nvPr>
        </p:nvPicPr>
        <p:blipFill rotWithShape="1">
          <a:blip r:embed="rId4">
            <a:alphaModFix/>
          </a:blip>
          <a:srcRect/>
          <a:stretch/>
        </p:blipFill>
        <p:spPr>
          <a:xfrm>
            <a:off x="4649787" y="1145381"/>
            <a:ext cx="4037100" cy="2339700"/>
          </a:xfrm>
          <a:prstGeom prst="rect">
            <a:avLst/>
          </a:prstGeom>
          <a:noFill/>
          <a:ln>
            <a:noFill/>
          </a:ln>
        </p:spPr>
      </p:pic>
      <p:sp>
        <p:nvSpPr>
          <p:cNvPr id="439" name="Google Shape;439;p64"/>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35</a:t>
            </a:fld>
            <a:endParaRPr/>
          </a:p>
        </p:txBody>
      </p:sp>
      <p:sp>
        <p:nvSpPr>
          <p:cNvPr id="440" name="Google Shape;440;p64"/>
          <p:cNvSpPr txBox="1"/>
          <p:nvPr/>
        </p:nvSpPr>
        <p:spPr>
          <a:xfrm>
            <a:off x="457200" y="3484959"/>
            <a:ext cx="8229600" cy="165854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Times New Roman"/>
              <a:buNone/>
            </a:pPr>
            <a:r>
              <a:rPr lang="en" sz="2400" b="1" i="0" u="none">
                <a:solidFill>
                  <a:schemeClr val="dk1"/>
                </a:solidFill>
                <a:latin typeface="Times New Roman"/>
                <a:ea typeface="Times New Roman"/>
                <a:cs typeface="Times New Roman"/>
                <a:sym typeface="Times New Roman"/>
              </a:rPr>
              <a:t>Reports are due the 5</a:t>
            </a:r>
            <a:r>
              <a:rPr lang="en" sz="2400" b="1" i="0" u="none" baseline="30000">
                <a:solidFill>
                  <a:schemeClr val="dk1"/>
                </a:solidFill>
                <a:latin typeface="Times New Roman"/>
                <a:ea typeface="Times New Roman"/>
                <a:cs typeface="Times New Roman"/>
                <a:sym typeface="Times New Roman"/>
              </a:rPr>
              <a:t>th</a:t>
            </a:r>
            <a:r>
              <a:rPr lang="en" sz="2400" b="1" i="0" u="none">
                <a:solidFill>
                  <a:schemeClr val="dk1"/>
                </a:solidFill>
                <a:latin typeface="Times New Roman"/>
                <a:ea typeface="Times New Roman"/>
                <a:cs typeface="Times New Roman"/>
                <a:sym typeface="Times New Roman"/>
              </a:rPr>
              <a:t> business day of the month. </a:t>
            </a:r>
            <a:endParaRPr/>
          </a:p>
          <a:p>
            <a:pPr marL="342900" marR="0" lvl="0" indent="-342900" algn="ctr" rtl="0">
              <a:lnSpc>
                <a:spcPct val="100000"/>
              </a:lnSpc>
              <a:spcBef>
                <a:spcPts val="480"/>
              </a:spcBef>
              <a:spcAft>
                <a:spcPts val="0"/>
              </a:spcAft>
              <a:buClr>
                <a:schemeClr val="dk1"/>
              </a:buClr>
              <a:buSzPts val="2400"/>
              <a:buFont typeface="Times New Roman"/>
              <a:buNone/>
            </a:pPr>
            <a:r>
              <a:rPr lang="en" sz="2400" b="1" i="0" u="none">
                <a:solidFill>
                  <a:schemeClr val="dk1"/>
                </a:solidFill>
                <a:latin typeface="Times New Roman"/>
                <a:ea typeface="Times New Roman"/>
                <a:cs typeface="Times New Roman"/>
                <a:sym typeface="Times New Roman"/>
              </a:rPr>
              <a:t>The best way to send your report is via email</a:t>
            </a:r>
            <a:endParaRPr/>
          </a:p>
          <a:p>
            <a:pPr marL="342900" marR="0" lvl="0" indent="-342900" algn="ctr" rtl="0">
              <a:lnSpc>
                <a:spcPct val="100000"/>
              </a:lnSpc>
              <a:spcBef>
                <a:spcPts val="480"/>
              </a:spcBef>
              <a:spcAft>
                <a:spcPts val="0"/>
              </a:spcAft>
              <a:buClr>
                <a:schemeClr val="dk1"/>
              </a:buClr>
              <a:buSzPts val="2400"/>
              <a:buFont typeface="Times New Roman"/>
              <a:buNone/>
            </a:pPr>
            <a:r>
              <a:rPr lang="en" sz="2400" b="1" u="sng">
                <a:solidFill>
                  <a:schemeClr val="dk1"/>
                </a:solidFill>
                <a:latin typeface="Times New Roman"/>
                <a:ea typeface="Times New Roman"/>
                <a:cs typeface="Times New Roman"/>
                <a:sym typeface="Times New Roman"/>
              </a:rPr>
              <a:t>mcarreon@lafoodbank.org</a:t>
            </a:r>
            <a:endParaRPr/>
          </a:p>
          <a:p>
            <a:pPr marL="342900" marR="0" lvl="0" indent="-342900" algn="ctr" rtl="0">
              <a:lnSpc>
                <a:spcPct val="100000"/>
              </a:lnSpc>
              <a:spcBef>
                <a:spcPts val="480"/>
              </a:spcBef>
              <a:spcAft>
                <a:spcPts val="0"/>
              </a:spcAft>
              <a:buClr>
                <a:schemeClr val="dk1"/>
              </a:buClr>
              <a:buSzPts val="2400"/>
              <a:buFont typeface="Times New Roman"/>
              <a:buNone/>
            </a:pPr>
            <a:r>
              <a:rPr lang="en" sz="2400" b="1" i="0" u="none">
                <a:solidFill>
                  <a:schemeClr val="dk1"/>
                </a:solidFill>
                <a:latin typeface="Times New Roman"/>
                <a:ea typeface="Times New Roman"/>
                <a:cs typeface="Times New Roman"/>
                <a:sym typeface="Times New Roman"/>
              </a:rPr>
              <a:t>Or text individual page to </a:t>
            </a:r>
            <a:r>
              <a:rPr lang="en" sz="2200" b="1">
                <a:solidFill>
                  <a:schemeClr val="dk1"/>
                </a:solidFill>
              </a:rPr>
              <a:t>323.517.7316</a:t>
            </a:r>
            <a:endParaRPr sz="12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txBox="1">
            <a:spLocks noGrp="1"/>
          </p:cNvSpPr>
          <p:nvPr>
            <p:ph type="title"/>
          </p:nvPr>
        </p:nvSpPr>
        <p:spPr>
          <a:xfrm>
            <a:off x="120225" y="457200"/>
            <a:ext cx="8815200" cy="116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Trebuchet MS"/>
              <a:buNone/>
            </a:pPr>
            <a:r>
              <a:rPr lang="en" sz="3600" b="0" i="0" u="none">
                <a:solidFill>
                  <a:schemeClr val="dk1"/>
                </a:solidFill>
                <a:latin typeface="Trebuchet MS"/>
                <a:ea typeface="Trebuchet MS"/>
                <a:cs typeface="Trebuchet MS"/>
                <a:sym typeface="Trebuchet MS"/>
              </a:rPr>
              <a:t>Excel Version of TEFAP Report</a:t>
            </a:r>
            <a:br>
              <a:rPr lang="en" sz="3600" b="0" i="0" u="none">
                <a:solidFill>
                  <a:schemeClr val="dk1"/>
                </a:solidFill>
                <a:latin typeface="Trebuchet MS"/>
                <a:ea typeface="Trebuchet MS"/>
                <a:cs typeface="Trebuchet MS"/>
                <a:sym typeface="Trebuchet MS"/>
              </a:rPr>
            </a:br>
            <a:r>
              <a:rPr lang="en" sz="1800" b="0" i="0" u="none">
                <a:solidFill>
                  <a:srgbClr val="FF0000"/>
                </a:solidFill>
                <a:highlight>
                  <a:srgbClr val="FFFFFF"/>
                </a:highlight>
                <a:latin typeface="Trebuchet MS"/>
                <a:ea typeface="Trebuchet MS"/>
                <a:cs typeface="Trebuchet MS"/>
                <a:sym typeface="Trebuchet MS"/>
              </a:rPr>
              <a:t>https://www.lafoodbank.org/agency-resources/agency-forms/TEFAP-formsreports/</a:t>
            </a:r>
            <a:endParaRPr sz="3400">
              <a:solidFill>
                <a:srgbClr val="FF0000"/>
              </a:solidFill>
              <a:highlight>
                <a:srgbClr val="FFFFFF"/>
              </a:highlight>
            </a:endParaRPr>
          </a:p>
        </p:txBody>
      </p:sp>
      <p:sp>
        <p:nvSpPr>
          <p:cNvPr id="446" name="Google Shape;446;p65"/>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900"/>
              <a:buFont typeface="Arial"/>
              <a:buNone/>
            </a:pPr>
            <a:fld id="{00000000-1234-1234-1234-123412341234}" type="slidenum">
              <a:rPr lang="en" sz="900" b="0" i="0" u="none">
                <a:solidFill>
                  <a:schemeClr val="accent1"/>
                </a:solidFill>
                <a:latin typeface="Arial"/>
                <a:ea typeface="Arial"/>
                <a:cs typeface="Arial"/>
                <a:sym typeface="Arial"/>
              </a:rPr>
              <a:t>36</a:t>
            </a:fld>
            <a:endParaRPr/>
          </a:p>
        </p:txBody>
      </p:sp>
      <p:pic>
        <p:nvPicPr>
          <p:cNvPr id="447" name="Google Shape;447;p65"/>
          <p:cNvPicPr preferRelativeResize="0"/>
          <p:nvPr/>
        </p:nvPicPr>
        <p:blipFill rotWithShape="1">
          <a:blip r:embed="rId3">
            <a:alphaModFix/>
          </a:blip>
          <a:srcRect/>
          <a:stretch/>
        </p:blipFill>
        <p:spPr>
          <a:xfrm>
            <a:off x="1066800" y="1620440"/>
            <a:ext cx="4418409" cy="352305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6"/>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Trebuchet MS"/>
              <a:buNone/>
            </a:pPr>
            <a:r>
              <a:rPr lang="en" sz="3600" b="0" i="0" u="none">
                <a:solidFill>
                  <a:schemeClr val="dk1"/>
                </a:solidFill>
                <a:latin typeface="Trebuchet MS"/>
                <a:ea typeface="Trebuchet MS"/>
                <a:cs typeface="Trebuchet MS"/>
                <a:sym typeface="Trebuchet MS"/>
              </a:rPr>
              <a:t>HHP Report – Unduplicated Totals</a:t>
            </a:r>
            <a:endParaRPr/>
          </a:p>
        </p:txBody>
      </p:sp>
      <p:sp>
        <p:nvSpPr>
          <p:cNvPr id="453" name="Google Shape;453;p66"/>
          <p:cNvSpPr txBox="1">
            <a:spLocks noGrp="1"/>
          </p:cNvSpPr>
          <p:nvPr>
            <p:ph type="body" idx="1"/>
          </p:nvPr>
        </p:nvSpPr>
        <p:spPr>
          <a:xfrm>
            <a:off x="457200" y="1447800"/>
            <a:ext cx="8229600" cy="31468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600"/>
              <a:buFont typeface="Noto Sans Symbols"/>
              <a:buChar char="►"/>
            </a:pPr>
            <a:r>
              <a:rPr lang="en" sz="2000" b="0" i="0" u="none">
                <a:solidFill>
                  <a:srgbClr val="404040"/>
                </a:solidFill>
                <a:latin typeface="Trebuchet MS"/>
                <a:ea typeface="Trebuchet MS"/>
                <a:cs typeface="Trebuchet MS"/>
                <a:sym typeface="Trebuchet MS"/>
              </a:rPr>
              <a:t>Importance of Unduplicated Totals - These are the only numbers that are reported to the State of California. </a:t>
            </a:r>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 sz="2000" b="0" i="0" u="none">
                <a:solidFill>
                  <a:srgbClr val="404040"/>
                </a:solidFill>
                <a:latin typeface="Trebuchet MS"/>
                <a:ea typeface="Trebuchet MS"/>
                <a:cs typeface="Trebuchet MS"/>
                <a:sym typeface="Trebuchet MS"/>
              </a:rPr>
              <a:t>The households and persons are unduplicated if they answer “yes” to the question in the last column on the sign-in sheet. That is why it is important to have volunteers that can translate if needed.</a:t>
            </a:r>
            <a:endParaRPr/>
          </a:p>
          <a:p>
            <a:pPr marL="342900" marR="0" lvl="0" indent="-342900" algn="l" rtl="0">
              <a:lnSpc>
                <a:spcPct val="100000"/>
              </a:lnSpc>
              <a:spcBef>
                <a:spcPts val="1000"/>
              </a:spcBef>
              <a:spcAft>
                <a:spcPts val="0"/>
              </a:spcAft>
              <a:buClr>
                <a:schemeClr val="accent1"/>
              </a:buClr>
              <a:buSzPts val="1600"/>
              <a:buFont typeface="Noto Sans Symbols"/>
              <a:buChar char="►"/>
            </a:pPr>
            <a:r>
              <a:rPr lang="en" sz="2000" b="0" i="0" u="none">
                <a:solidFill>
                  <a:srgbClr val="404040"/>
                </a:solidFill>
                <a:latin typeface="Trebuchet MS"/>
                <a:ea typeface="Trebuchet MS"/>
                <a:cs typeface="Trebuchet MS"/>
                <a:sym typeface="Trebuchet MS"/>
              </a:rPr>
              <a:t>Before submitting your report, review the figures to ensure they make sense</a:t>
            </a:r>
            <a:r>
              <a:rPr lang="en" sz="1800" b="0" i="0" u="none">
                <a:solidFill>
                  <a:srgbClr val="404040"/>
                </a:solidFill>
                <a:latin typeface="Trebuchet MS"/>
                <a:ea typeface="Trebuchet MS"/>
                <a:cs typeface="Trebuchet MS"/>
                <a:sym typeface="Trebuchet MS"/>
              </a:rPr>
              <a:t>. </a:t>
            </a:r>
            <a:r>
              <a:rPr lang="en" sz="2000" b="0" i="0" u="none">
                <a:solidFill>
                  <a:srgbClr val="404040"/>
                </a:solidFill>
                <a:latin typeface="Trebuchet MS"/>
                <a:ea typeface="Trebuchet MS"/>
                <a:cs typeface="Trebuchet MS"/>
                <a:sym typeface="Trebuchet MS"/>
              </a:rPr>
              <a:t>For example, unduplicated totals can not be more than your monthly totals.</a:t>
            </a:r>
            <a:endParaRPr/>
          </a:p>
          <a:p>
            <a:pPr marL="342900" marR="0" lvl="0" indent="-342900" algn="l" rtl="0">
              <a:lnSpc>
                <a:spcPct val="100000"/>
              </a:lnSpc>
              <a:spcBef>
                <a:spcPts val="1000"/>
              </a:spcBef>
              <a:spcAft>
                <a:spcPts val="0"/>
              </a:spcAft>
              <a:buClr>
                <a:schemeClr val="accent1"/>
              </a:buClr>
              <a:buSzPts val="1440"/>
              <a:buFont typeface="Noto Sans Symbols"/>
              <a:buChar char="►"/>
            </a:pPr>
            <a:r>
              <a:rPr lang="en" sz="1800" b="0" i="0" u="none">
                <a:solidFill>
                  <a:srgbClr val="404040"/>
                </a:solidFill>
                <a:latin typeface="Trebuchet MS"/>
                <a:ea typeface="Trebuchet MS"/>
                <a:cs typeface="Trebuchet MS"/>
                <a:sym typeface="Trebuchet MS"/>
              </a:rPr>
              <a:t>You are responsible for the mathematical calculations on your monthly reports. Please double check.</a:t>
            </a:r>
            <a:endParaRPr/>
          </a:p>
          <a:p>
            <a:pPr marL="342900" marR="0" lvl="0" indent="-251459" algn="l" rtl="0">
              <a:spcBef>
                <a:spcPts val="1000"/>
              </a:spcBef>
              <a:spcAft>
                <a:spcPts val="0"/>
              </a:spcAft>
              <a:buClr>
                <a:schemeClr val="accent1"/>
              </a:buClr>
              <a:buSzPts val="1440"/>
              <a:buFont typeface="Noto Sans Symbols"/>
              <a:buNone/>
            </a:pPr>
            <a:endParaRPr sz="1800" b="0" i="0" u="none">
              <a:solidFill>
                <a:srgbClr val="404040"/>
              </a:solidFill>
              <a:latin typeface="Trebuchet MS"/>
              <a:ea typeface="Trebuchet MS"/>
              <a:cs typeface="Trebuchet MS"/>
              <a:sym typeface="Trebuchet MS"/>
            </a:endParaRPr>
          </a:p>
        </p:txBody>
      </p:sp>
      <p:sp>
        <p:nvSpPr>
          <p:cNvPr id="454" name="Google Shape;454;p66"/>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7"/>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38</a:t>
            </a:fld>
            <a:endParaRPr/>
          </a:p>
        </p:txBody>
      </p:sp>
      <p:pic>
        <p:nvPicPr>
          <p:cNvPr id="460" name="Google Shape;460;p67"/>
          <p:cNvPicPr preferRelativeResize="0">
            <a:picLocks noGrp="1"/>
          </p:cNvPicPr>
          <p:nvPr>
            <p:ph type="body" idx="1"/>
          </p:nvPr>
        </p:nvPicPr>
        <p:blipFill rotWithShape="1">
          <a:blip r:embed="rId3">
            <a:alphaModFix/>
          </a:blip>
          <a:srcRect/>
          <a:stretch/>
        </p:blipFill>
        <p:spPr>
          <a:xfrm>
            <a:off x="460375" y="367903"/>
            <a:ext cx="6497637" cy="426124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8"/>
          <p:cNvSpPr txBox="1">
            <a:spLocks noGrp="1"/>
          </p:cNvSpPr>
          <p:nvPr>
            <p:ph type="title"/>
          </p:nvPr>
        </p:nvSpPr>
        <p:spPr>
          <a:xfrm>
            <a:off x="609600" y="457200"/>
            <a:ext cx="6348412" cy="99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Times New Roman"/>
              <a:buNone/>
            </a:pPr>
            <a:r>
              <a:rPr lang="en" sz="4000" b="0" i="0" u="sng">
                <a:solidFill>
                  <a:schemeClr val="dk1"/>
                </a:solidFill>
                <a:latin typeface="Times New Roman"/>
                <a:ea typeface="Times New Roman"/>
                <a:cs typeface="Times New Roman"/>
                <a:sym typeface="Times New Roman"/>
              </a:rPr>
              <a:t>TEFAP Training</a:t>
            </a:r>
            <a:endParaRPr/>
          </a:p>
        </p:txBody>
      </p:sp>
      <p:sp>
        <p:nvSpPr>
          <p:cNvPr id="466" name="Google Shape;466;p68"/>
          <p:cNvSpPr txBox="1">
            <a:spLocks noGrp="1"/>
          </p:cNvSpPr>
          <p:nvPr>
            <p:ph type="body" idx="1"/>
          </p:nvPr>
        </p:nvSpPr>
        <p:spPr>
          <a:xfrm>
            <a:off x="609600" y="1085850"/>
            <a:ext cx="8229600" cy="25717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400"/>
              <a:buFont typeface="Noto Sans Symbols"/>
              <a:buChar char="►"/>
            </a:pPr>
            <a:r>
              <a:rPr lang="en" sz="3000" b="0" i="0" u="none">
                <a:solidFill>
                  <a:srgbClr val="0D0D0D"/>
                </a:solidFill>
                <a:latin typeface="Times New Roman"/>
                <a:ea typeface="Times New Roman"/>
                <a:cs typeface="Times New Roman"/>
                <a:sym typeface="Times New Roman"/>
              </a:rPr>
              <a:t>Two people from each TEFAP participating agency must be trained in TEFAP policies and reports.</a:t>
            </a:r>
            <a:endParaRPr/>
          </a:p>
          <a:p>
            <a:pPr marL="342900" marR="0" lvl="0" indent="-342900" algn="l" rtl="0">
              <a:lnSpc>
                <a:spcPct val="100000"/>
              </a:lnSpc>
              <a:spcBef>
                <a:spcPts val="1000"/>
              </a:spcBef>
              <a:spcAft>
                <a:spcPts val="0"/>
              </a:spcAft>
              <a:buClr>
                <a:schemeClr val="accent1"/>
              </a:buClr>
              <a:buSzPts val="2400"/>
              <a:buFont typeface="Noto Sans Symbols"/>
              <a:buChar char="►"/>
            </a:pPr>
            <a:r>
              <a:rPr lang="en" sz="3000" b="0" i="0" u="none">
                <a:solidFill>
                  <a:srgbClr val="0D0D0D"/>
                </a:solidFill>
                <a:latin typeface="Times New Roman"/>
                <a:ea typeface="Times New Roman"/>
                <a:cs typeface="Times New Roman"/>
                <a:sym typeface="Times New Roman"/>
              </a:rPr>
              <a:t>Virtual TEFAP training is available at the Food Bank on a regular basis. Registration is required.</a:t>
            </a:r>
            <a:endParaRPr/>
          </a:p>
          <a:p>
            <a:pPr marL="342900" marR="0" lvl="0" indent="-190500" algn="l" rtl="0">
              <a:spcBef>
                <a:spcPts val="1000"/>
              </a:spcBef>
              <a:spcAft>
                <a:spcPts val="0"/>
              </a:spcAft>
              <a:buClr>
                <a:schemeClr val="accent1"/>
              </a:buClr>
              <a:buSzPts val="2400"/>
              <a:buFont typeface="Noto Sans Symbols"/>
              <a:buNone/>
            </a:pPr>
            <a:endParaRPr sz="3000" b="0" i="0" u="none">
              <a:solidFill>
                <a:srgbClr val="0D0D0D"/>
              </a:solidFill>
              <a:latin typeface="Times New Roman"/>
              <a:ea typeface="Times New Roman"/>
              <a:cs typeface="Times New Roman"/>
              <a:sym typeface="Times New Roman"/>
            </a:endParaRPr>
          </a:p>
        </p:txBody>
      </p:sp>
      <p:sp>
        <p:nvSpPr>
          <p:cNvPr id="467" name="Google Shape;467;p68"/>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Agenda</a:t>
            </a:r>
            <a:endParaRPr/>
          </a:p>
        </p:txBody>
      </p:sp>
      <p:sp>
        <p:nvSpPr>
          <p:cNvPr id="217" name="Google Shape;217;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Available Programs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Pick up V.S. Delivery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Warehouse location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LARFB Policies   (COVID)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Pantry Locator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Agency Express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Reporting</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Communication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Q &amp; A</a:t>
            </a: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9"/>
          <p:cNvSpPr txBox="1">
            <a:spLocks noGrp="1"/>
          </p:cNvSpPr>
          <p:nvPr>
            <p:ph type="title"/>
          </p:nvPr>
        </p:nvSpPr>
        <p:spPr>
          <a:xfrm>
            <a:off x="608012" y="257175"/>
            <a:ext cx="7958137" cy="7369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Times New Roman"/>
              <a:buNone/>
            </a:pPr>
            <a:r>
              <a:rPr lang="en" sz="4000" b="0" i="0" u="sng">
                <a:solidFill>
                  <a:schemeClr val="dk1"/>
                </a:solidFill>
                <a:latin typeface="Times New Roman"/>
                <a:ea typeface="Times New Roman"/>
                <a:cs typeface="Times New Roman"/>
                <a:sym typeface="Times New Roman"/>
              </a:rPr>
              <a:t>TEFAP Files</a:t>
            </a:r>
            <a:endParaRPr/>
          </a:p>
        </p:txBody>
      </p:sp>
      <p:sp>
        <p:nvSpPr>
          <p:cNvPr id="473" name="Google Shape;473;p69"/>
          <p:cNvSpPr txBox="1">
            <a:spLocks noGrp="1"/>
          </p:cNvSpPr>
          <p:nvPr>
            <p:ph type="body" idx="1"/>
          </p:nvPr>
        </p:nvSpPr>
        <p:spPr>
          <a:xfrm>
            <a:off x="754062" y="994172"/>
            <a:ext cx="7929562" cy="34635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400"/>
              <a:buFont typeface="Noto Sans Symbols"/>
              <a:buNone/>
            </a:pPr>
            <a:r>
              <a:rPr lang="en" sz="3000" b="0" i="0" u="none">
                <a:solidFill>
                  <a:schemeClr val="dk1"/>
                </a:solidFill>
                <a:latin typeface="Times New Roman"/>
                <a:ea typeface="Times New Roman"/>
                <a:cs typeface="Times New Roman"/>
                <a:sym typeface="Times New Roman"/>
              </a:rPr>
              <a:t>The following documents should be accessible and kept at the distribution site for 4 years:</a:t>
            </a:r>
            <a:endParaRPr/>
          </a:p>
          <a:p>
            <a:pPr marL="1143000" marR="0" lvl="2" indent="-228600" algn="l" rtl="0">
              <a:lnSpc>
                <a:spcPct val="100000"/>
              </a:lnSpc>
              <a:spcBef>
                <a:spcPts val="1000"/>
              </a:spcBef>
              <a:spcAft>
                <a:spcPts val="0"/>
              </a:spcAft>
              <a:buClr>
                <a:schemeClr val="accent1"/>
              </a:buClr>
              <a:buSzPts val="2080"/>
              <a:buFont typeface="Noto Sans Symbols"/>
              <a:buChar char="►"/>
            </a:pPr>
            <a:r>
              <a:rPr lang="en" sz="2600" b="0" i="0" u="none" strike="noStrike" cap="none">
                <a:solidFill>
                  <a:schemeClr val="dk1"/>
                </a:solidFill>
                <a:latin typeface="Times New Roman"/>
                <a:ea typeface="Times New Roman"/>
                <a:cs typeface="Times New Roman"/>
                <a:sym typeface="Times New Roman"/>
              </a:rPr>
              <a:t>Monthly Reports</a:t>
            </a:r>
            <a:endParaRPr/>
          </a:p>
          <a:p>
            <a:pPr marL="1143000" marR="0" lvl="2" indent="-228600" algn="l" rtl="0">
              <a:lnSpc>
                <a:spcPct val="100000"/>
              </a:lnSpc>
              <a:spcBef>
                <a:spcPts val="1000"/>
              </a:spcBef>
              <a:spcAft>
                <a:spcPts val="0"/>
              </a:spcAft>
              <a:buClr>
                <a:schemeClr val="accent1"/>
              </a:buClr>
              <a:buSzPts val="2080"/>
              <a:buFont typeface="Noto Sans Symbols"/>
              <a:buChar char="►"/>
            </a:pPr>
            <a:r>
              <a:rPr lang="en" sz="2600" b="0" i="0" u="none" strike="noStrike" cap="none">
                <a:solidFill>
                  <a:schemeClr val="dk1"/>
                </a:solidFill>
                <a:latin typeface="Times New Roman"/>
                <a:ea typeface="Times New Roman"/>
                <a:cs typeface="Times New Roman"/>
                <a:sym typeface="Times New Roman"/>
              </a:rPr>
              <a:t>Completed Civil Rights Forms</a:t>
            </a:r>
            <a:endParaRPr/>
          </a:p>
          <a:p>
            <a:pPr marL="1143000" marR="0" lvl="2" indent="-228600" algn="l" rtl="0">
              <a:lnSpc>
                <a:spcPct val="100000"/>
              </a:lnSpc>
              <a:spcBef>
                <a:spcPts val="1000"/>
              </a:spcBef>
              <a:spcAft>
                <a:spcPts val="0"/>
              </a:spcAft>
              <a:buClr>
                <a:schemeClr val="accent1"/>
              </a:buClr>
              <a:buSzPts val="2080"/>
              <a:buFont typeface="Noto Sans Symbols"/>
              <a:buChar char="►"/>
            </a:pPr>
            <a:r>
              <a:rPr lang="en" sz="2600" b="0" i="0" u="none" strike="noStrike" cap="none">
                <a:solidFill>
                  <a:schemeClr val="dk1"/>
                </a:solidFill>
                <a:latin typeface="Times New Roman"/>
                <a:ea typeface="Times New Roman"/>
                <a:cs typeface="Times New Roman"/>
                <a:sym typeface="Times New Roman"/>
              </a:rPr>
              <a:t>Invoices</a:t>
            </a:r>
            <a:endParaRPr/>
          </a:p>
          <a:p>
            <a:pPr marL="1143000" marR="0" lvl="2" indent="-228600" algn="l" rtl="0">
              <a:lnSpc>
                <a:spcPct val="100000"/>
              </a:lnSpc>
              <a:spcBef>
                <a:spcPts val="1000"/>
              </a:spcBef>
              <a:spcAft>
                <a:spcPts val="0"/>
              </a:spcAft>
              <a:buClr>
                <a:schemeClr val="accent1"/>
              </a:buClr>
              <a:buSzPts val="2080"/>
              <a:buFont typeface="Noto Sans Symbols"/>
              <a:buChar char="►"/>
            </a:pPr>
            <a:r>
              <a:rPr lang="en" sz="2600" b="0" i="0" u="none" strike="noStrike" cap="none">
                <a:solidFill>
                  <a:schemeClr val="dk1"/>
                </a:solidFill>
                <a:latin typeface="Times New Roman"/>
                <a:ea typeface="Times New Roman"/>
                <a:cs typeface="Times New Roman"/>
                <a:sym typeface="Times New Roman"/>
              </a:rPr>
              <a:t>Sign-in Sheets</a:t>
            </a:r>
            <a:endParaRPr/>
          </a:p>
          <a:p>
            <a:pPr marL="1143000" marR="0" lvl="2" indent="-228600" algn="l" rtl="0">
              <a:lnSpc>
                <a:spcPct val="100000"/>
              </a:lnSpc>
              <a:spcBef>
                <a:spcPts val="1000"/>
              </a:spcBef>
              <a:spcAft>
                <a:spcPts val="0"/>
              </a:spcAft>
              <a:buClr>
                <a:schemeClr val="accent1"/>
              </a:buClr>
              <a:buSzPts val="2080"/>
              <a:buFont typeface="Noto Sans Symbols"/>
              <a:buChar char="►"/>
            </a:pPr>
            <a:r>
              <a:rPr lang="en" sz="2600" b="0" i="0" u="none" strike="noStrike" cap="none">
                <a:solidFill>
                  <a:schemeClr val="dk1"/>
                </a:solidFill>
                <a:latin typeface="Times New Roman"/>
                <a:ea typeface="Times New Roman"/>
                <a:cs typeface="Times New Roman"/>
                <a:sym typeface="Times New Roman"/>
              </a:rPr>
              <a:t>Temperature Logs.</a:t>
            </a:r>
            <a:endParaRPr/>
          </a:p>
        </p:txBody>
      </p:sp>
      <p:sp>
        <p:nvSpPr>
          <p:cNvPr id="474" name="Google Shape;474;p69"/>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40</a:t>
            </a:fld>
            <a:endParaRPr/>
          </a:p>
        </p:txBody>
      </p:sp>
      <p:pic>
        <p:nvPicPr>
          <p:cNvPr id="475" name="Google Shape;475;p69" descr="MC900013370[1]"/>
          <p:cNvPicPr preferRelativeResize="0"/>
          <p:nvPr/>
        </p:nvPicPr>
        <p:blipFill rotWithShape="1">
          <a:blip r:embed="rId3">
            <a:alphaModFix/>
          </a:blip>
          <a:srcRect/>
          <a:stretch/>
        </p:blipFill>
        <p:spPr>
          <a:xfrm>
            <a:off x="31750" y="1838325"/>
            <a:ext cx="1191815" cy="1543050"/>
          </a:xfrm>
          <a:prstGeom prst="rect">
            <a:avLst/>
          </a:prstGeom>
          <a:noFill/>
          <a:ln>
            <a:noFill/>
          </a:ln>
        </p:spPr>
      </p:pic>
      <p:pic>
        <p:nvPicPr>
          <p:cNvPr id="476" name="Google Shape;476;p69" descr="MC900391290[1]"/>
          <p:cNvPicPr preferRelativeResize="0"/>
          <p:nvPr/>
        </p:nvPicPr>
        <p:blipFill rotWithShape="1">
          <a:blip r:embed="rId4">
            <a:alphaModFix/>
          </a:blip>
          <a:srcRect/>
          <a:stretch/>
        </p:blipFill>
        <p:spPr>
          <a:xfrm>
            <a:off x="6096000" y="3749278"/>
            <a:ext cx="2114550" cy="1370409"/>
          </a:xfrm>
          <a:prstGeom prst="rect">
            <a:avLst/>
          </a:prstGeom>
          <a:noFill/>
          <a:ln>
            <a:noFill/>
          </a:ln>
        </p:spPr>
      </p:pic>
      <p:pic>
        <p:nvPicPr>
          <p:cNvPr id="477" name="Google Shape;477;p69" descr="MC900320148[1]"/>
          <p:cNvPicPr preferRelativeResize="0"/>
          <p:nvPr/>
        </p:nvPicPr>
        <p:blipFill rotWithShape="1">
          <a:blip r:embed="rId5">
            <a:alphaModFix/>
          </a:blip>
          <a:srcRect/>
          <a:stretch/>
        </p:blipFill>
        <p:spPr>
          <a:xfrm>
            <a:off x="6667500" y="1943100"/>
            <a:ext cx="1796653" cy="10858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70"/>
          <p:cNvPicPr preferRelativeResize="0"/>
          <p:nvPr/>
        </p:nvPicPr>
        <p:blipFill rotWithShape="1">
          <a:blip r:embed="rId3">
            <a:alphaModFix/>
          </a:blip>
          <a:srcRect/>
          <a:stretch/>
        </p:blipFill>
        <p:spPr>
          <a:xfrm>
            <a:off x="3276600" y="3395663"/>
            <a:ext cx="1885950" cy="1519237"/>
          </a:xfrm>
          <a:prstGeom prst="rect">
            <a:avLst/>
          </a:prstGeom>
          <a:noFill/>
          <a:ln>
            <a:noFill/>
          </a:ln>
        </p:spPr>
      </p:pic>
      <p:sp>
        <p:nvSpPr>
          <p:cNvPr id="483" name="Google Shape;483;p70"/>
          <p:cNvSpPr txBox="1"/>
          <p:nvPr/>
        </p:nvSpPr>
        <p:spPr>
          <a:xfrm>
            <a:off x="1219200" y="171450"/>
            <a:ext cx="6705600" cy="32589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 sz="2400" b="0" i="0" u="none">
                <a:solidFill>
                  <a:schemeClr val="dk1"/>
                </a:solidFill>
                <a:latin typeface="Arial"/>
                <a:ea typeface="Arial"/>
                <a:cs typeface="Arial"/>
                <a:sym typeface="Arial"/>
              </a:rPr>
              <a:t>Questions, please contact TEFAP </a:t>
            </a:r>
            <a:r>
              <a:rPr lang="en" sz="2400">
                <a:solidFill>
                  <a:schemeClr val="dk1"/>
                </a:solidFill>
              </a:rPr>
              <a:t>Coordinator</a:t>
            </a:r>
            <a:r>
              <a:rPr lang="en" sz="2400" b="0" i="0" u="none">
                <a:solidFill>
                  <a:schemeClr val="dk1"/>
                </a:solidFill>
                <a:latin typeface="Arial"/>
                <a:ea typeface="Arial"/>
                <a:cs typeface="Arial"/>
                <a:sym typeface="Arial"/>
              </a:rPr>
              <a:t>: </a:t>
            </a:r>
            <a:endParaRPr sz="2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 sz="2400" b="1">
                <a:solidFill>
                  <a:schemeClr val="dk1"/>
                </a:solidFill>
              </a:rPr>
              <a:t>Milenia Carreon </a:t>
            </a:r>
            <a:endParaRPr sz="2400" b="1" i="0" u="none">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D0D0D"/>
              </a:buClr>
              <a:buSzPts val="2400"/>
              <a:buFont typeface="Arial"/>
              <a:buNone/>
            </a:pPr>
            <a:r>
              <a:rPr lang="en" sz="2400" b="1">
                <a:solidFill>
                  <a:srgbClr val="0D0D0D"/>
                </a:solidFill>
              </a:rPr>
              <a:t>mcarreon@lafoodbank.org</a:t>
            </a:r>
            <a:endParaRPr sz="2400" b="1" i="0" u="none">
              <a:solidFill>
                <a:srgbClr val="0D0D0D"/>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 sz="2400" b="0" i="0" u="none">
                <a:solidFill>
                  <a:schemeClr val="dk1"/>
                </a:solidFill>
                <a:latin typeface="Arial"/>
                <a:ea typeface="Arial"/>
                <a:cs typeface="Arial"/>
                <a:sym typeface="Arial"/>
              </a:rPr>
              <a:t>(323) 234-3030 Ext: 1</a:t>
            </a:r>
            <a:r>
              <a:rPr lang="en" sz="2400">
                <a:solidFill>
                  <a:schemeClr val="dk1"/>
                </a:solidFill>
              </a:rPr>
              <a:t>21</a:t>
            </a:r>
            <a:endParaRPr/>
          </a:p>
          <a:p>
            <a:pPr marL="0" marR="0" lvl="0" indent="0" algn="ctr" rtl="0">
              <a:lnSpc>
                <a:spcPct val="100000"/>
              </a:lnSpc>
              <a:spcBef>
                <a:spcPts val="0"/>
              </a:spcBef>
              <a:spcAft>
                <a:spcPts val="0"/>
              </a:spcAft>
              <a:buClr>
                <a:schemeClr val="dk1"/>
              </a:buClr>
              <a:buSzPts val="2400"/>
              <a:buFont typeface="Arial"/>
              <a:buNone/>
            </a:pPr>
            <a:r>
              <a:rPr lang="en" sz="2400" b="0" i="0" u="none">
                <a:solidFill>
                  <a:schemeClr val="dk1"/>
                </a:solidFill>
                <a:latin typeface="Arial"/>
                <a:ea typeface="Arial"/>
                <a:cs typeface="Arial"/>
                <a:sym typeface="Arial"/>
              </a:rPr>
              <a:t>Text: (323) </a:t>
            </a:r>
            <a:r>
              <a:rPr lang="en" sz="2400">
                <a:solidFill>
                  <a:schemeClr val="dk1"/>
                </a:solidFill>
              </a:rPr>
              <a:t>517.7316</a:t>
            </a:r>
            <a:endParaRPr/>
          </a:p>
          <a:p>
            <a:pPr marL="0" marR="0" lvl="0" indent="0" algn="ctr" rtl="0">
              <a:lnSpc>
                <a:spcPct val="100000"/>
              </a:lnSpc>
              <a:spcBef>
                <a:spcPts val="0"/>
              </a:spcBef>
              <a:spcAft>
                <a:spcPts val="0"/>
              </a:spcAft>
              <a:buClr>
                <a:schemeClr val="dk1"/>
              </a:buClr>
              <a:buSzPts val="2400"/>
              <a:buFont typeface="Arial"/>
              <a:buNone/>
            </a:pPr>
            <a:r>
              <a:rPr lang="en" sz="2400" b="0" i="0" u="none">
                <a:solidFill>
                  <a:schemeClr val="dk1"/>
                </a:solidFill>
                <a:latin typeface="Arial"/>
                <a:ea typeface="Arial"/>
                <a:cs typeface="Arial"/>
                <a:sym typeface="Arial"/>
              </a:rPr>
              <a:t>Created with input from:</a:t>
            </a:r>
            <a:endParaRPr/>
          </a:p>
          <a:p>
            <a:pPr marL="0" marR="0" lvl="0" indent="0" algn="ctr" rtl="0">
              <a:lnSpc>
                <a:spcPct val="100000"/>
              </a:lnSpc>
              <a:spcBef>
                <a:spcPts val="0"/>
              </a:spcBef>
              <a:spcAft>
                <a:spcPts val="0"/>
              </a:spcAft>
              <a:buClr>
                <a:schemeClr val="dk1"/>
              </a:buClr>
              <a:buSzPts val="2400"/>
              <a:buFont typeface="Arial"/>
              <a:buNone/>
            </a:pPr>
            <a:r>
              <a:rPr lang="en" sz="2400" b="0" i="0" u="none">
                <a:solidFill>
                  <a:schemeClr val="dk1"/>
                </a:solidFill>
                <a:latin typeface="Arial"/>
                <a:ea typeface="Arial"/>
                <a:cs typeface="Arial"/>
                <a:sym typeface="Arial"/>
              </a:rPr>
              <a:t>State of California, Dept. of Social Services</a:t>
            </a:r>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84" name="Google Shape;484;p70"/>
          <p:cNvSpPr txBox="1"/>
          <p:nvPr/>
        </p:nvSpPr>
        <p:spPr>
          <a:xfrm>
            <a:off x="6445250" y="4531519"/>
            <a:ext cx="512762"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900"/>
              <a:buFont typeface="Arial"/>
              <a:buNone/>
            </a:pPr>
            <a:fld id="{00000000-1234-1234-1234-123412341234}" type="slidenum">
              <a:rPr lang="en" sz="900" b="0" i="0" u="none">
                <a:solidFill>
                  <a:schemeClr val="dk1"/>
                </a:solidFill>
                <a:latin typeface="Arial"/>
                <a:ea typeface="Arial"/>
                <a:cs typeface="Arial"/>
                <a:sym typeface="Arial"/>
              </a:rPr>
              <a:t>41</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Available Programs</a:t>
            </a:r>
            <a:endParaRPr/>
          </a:p>
          <a:p>
            <a:pPr marL="0" lvl="0" indent="0" algn="l" rtl="0">
              <a:spcBef>
                <a:spcPts val="0"/>
              </a:spcBef>
              <a:spcAft>
                <a:spcPts val="0"/>
              </a:spcAft>
              <a:buNone/>
            </a:pPr>
            <a:endParaRPr/>
          </a:p>
        </p:txBody>
      </p:sp>
      <p:graphicFrame>
        <p:nvGraphicFramePr>
          <p:cNvPr id="223" name="Google Shape;223;p34"/>
          <p:cNvGraphicFramePr/>
          <p:nvPr>
            <p:extLst>
              <p:ext uri="{D42A27DB-BD31-4B8C-83A1-F6EECF244321}">
                <p14:modId xmlns:p14="http://schemas.microsoft.com/office/powerpoint/2010/main" val="3430790857"/>
              </p:ext>
            </p:extLst>
          </p:nvPr>
        </p:nvGraphicFramePr>
        <p:xfrm>
          <a:off x="455225" y="1152388"/>
          <a:ext cx="8377075" cy="3000435"/>
        </p:xfrm>
        <a:graphic>
          <a:graphicData uri="http://schemas.openxmlformats.org/drawingml/2006/table">
            <a:tbl>
              <a:tblPr>
                <a:noFill/>
                <a:tableStyleId>{D61144F3-B8A0-4BA3-9B3A-0A177226A488}</a:tableStyleId>
              </a:tblPr>
              <a:tblGrid>
                <a:gridCol w="2944350">
                  <a:extLst>
                    <a:ext uri="{9D8B030D-6E8A-4147-A177-3AD203B41FA5}">
                      <a16:colId xmlns:a16="http://schemas.microsoft.com/office/drawing/2014/main" val="20000"/>
                    </a:ext>
                  </a:extLst>
                </a:gridCol>
                <a:gridCol w="5432725">
                  <a:extLst>
                    <a:ext uri="{9D8B030D-6E8A-4147-A177-3AD203B41FA5}">
                      <a16:colId xmlns:a16="http://schemas.microsoft.com/office/drawing/2014/main" val="20001"/>
                    </a:ext>
                  </a:extLst>
                </a:gridCol>
              </a:tblGrid>
              <a:tr h="372000">
                <a:tc>
                  <a:txBody>
                    <a:bodyPr/>
                    <a:lstStyle/>
                    <a:p>
                      <a:pPr marL="0" lvl="0" indent="0" algn="l" rtl="0">
                        <a:spcBef>
                          <a:spcPts val="0"/>
                        </a:spcBef>
                        <a:spcAft>
                          <a:spcPts val="0"/>
                        </a:spcAft>
                        <a:buNone/>
                      </a:pPr>
                      <a:r>
                        <a:rPr lang="en" b="1"/>
                        <a:t>Type of Program</a:t>
                      </a:r>
                      <a:endParaRPr b="1"/>
                    </a:p>
                  </a:txBody>
                  <a:tcPr marL="91425" marR="91425" marT="91425" marB="91425"/>
                </a:tc>
                <a:tc>
                  <a:txBody>
                    <a:bodyPr/>
                    <a:lstStyle/>
                    <a:p>
                      <a:pPr marL="0" lvl="0" indent="0" algn="l" rtl="0">
                        <a:spcBef>
                          <a:spcPts val="0"/>
                        </a:spcBef>
                        <a:spcAft>
                          <a:spcPts val="0"/>
                        </a:spcAft>
                        <a:buNone/>
                      </a:pPr>
                      <a:r>
                        <a:rPr lang="en" b="1"/>
                        <a:t>Details</a:t>
                      </a:r>
                      <a:endParaRPr b="1"/>
                    </a:p>
                  </a:txBody>
                  <a:tcPr marL="91425" marR="91425" marT="91425" marB="91425"/>
                </a:tc>
                <a:extLst>
                  <a:ext uri="{0D108BD9-81ED-4DB2-BD59-A6C34878D82A}">
                    <a16:rowId xmlns:a16="http://schemas.microsoft.com/office/drawing/2014/main" val="10000"/>
                  </a:ext>
                </a:extLst>
              </a:tr>
              <a:tr h="1771675">
                <a:tc>
                  <a:txBody>
                    <a:bodyPr/>
                    <a:lstStyle/>
                    <a:p>
                      <a:pPr marL="0" lvl="0" indent="0" algn="l" rtl="0">
                        <a:spcBef>
                          <a:spcPts val="0"/>
                        </a:spcBef>
                        <a:spcAft>
                          <a:spcPts val="0"/>
                        </a:spcAft>
                        <a:buNone/>
                      </a:pPr>
                      <a:r>
                        <a:rPr lang="en" dirty="0"/>
                        <a:t>Extra Helpings</a:t>
                      </a:r>
                      <a:endParaRPr dirty="0"/>
                    </a:p>
                  </a:txBody>
                  <a:tcPr marL="91425" marR="91425" marT="91425" marB="91425"/>
                </a:tc>
                <a:tc>
                  <a:txBody>
                    <a:bodyPr/>
                    <a:lstStyle/>
                    <a:p>
                      <a:pPr marL="0" lvl="0" indent="0" algn="l" rtl="0">
                        <a:lnSpc>
                          <a:spcPct val="115000"/>
                        </a:lnSpc>
                        <a:spcBef>
                          <a:spcPts val="0"/>
                        </a:spcBef>
                        <a:spcAft>
                          <a:spcPts val="1600"/>
                        </a:spcAft>
                        <a:buNone/>
                      </a:pPr>
                      <a:r>
                        <a:rPr lang="en">
                          <a:latin typeface="Open Sans"/>
                          <a:ea typeface="Open Sans"/>
                          <a:cs typeface="Open Sans"/>
                          <a:sym typeface="Open Sans"/>
                        </a:rPr>
                        <a:t>Perishable food rescue program that routes food from retail grocery stores directly to an agency. The items that are available through program are frozen, refrigerated, baked goods, produce, eggs, and many dairy products. Agencies that participate in this program are required to distribute at least once per week.</a:t>
                      </a:r>
                      <a:endParaRPr/>
                    </a:p>
                  </a:txBody>
                  <a:tcPr marL="91425" marR="91425" marT="91425" marB="91425"/>
                </a:tc>
                <a:extLst>
                  <a:ext uri="{0D108BD9-81ED-4DB2-BD59-A6C34878D82A}">
                    <a16:rowId xmlns:a16="http://schemas.microsoft.com/office/drawing/2014/main" val="10002"/>
                  </a:ext>
                </a:extLst>
              </a:tr>
              <a:tr h="832550">
                <a:tc>
                  <a:txBody>
                    <a:bodyPr/>
                    <a:lstStyle/>
                    <a:p>
                      <a:pPr marL="0" lvl="0" indent="0" algn="l" rtl="0">
                        <a:lnSpc>
                          <a:spcPct val="115000"/>
                        </a:lnSpc>
                        <a:spcBef>
                          <a:spcPts val="0"/>
                        </a:spcBef>
                        <a:spcAft>
                          <a:spcPts val="1600"/>
                        </a:spcAft>
                        <a:buNone/>
                      </a:pPr>
                      <a:r>
                        <a:rPr lang="en">
                          <a:latin typeface="Open Sans"/>
                          <a:ea typeface="Open Sans"/>
                          <a:cs typeface="Open Sans"/>
                          <a:sym typeface="Open Sans"/>
                        </a:rPr>
                        <a:t>CAFB Kits </a:t>
                      </a:r>
                      <a:endParaRPr/>
                    </a:p>
                  </a:txBody>
                  <a:tcPr marL="91425" marR="91425" marT="91425" marB="91425"/>
                </a:tc>
                <a:tc>
                  <a:txBody>
                    <a:bodyPr/>
                    <a:lstStyle/>
                    <a:p>
                      <a:pPr marL="0" lvl="0" indent="0" algn="l" rtl="0">
                        <a:lnSpc>
                          <a:spcPct val="115000"/>
                        </a:lnSpc>
                        <a:spcBef>
                          <a:spcPts val="0"/>
                        </a:spcBef>
                        <a:spcAft>
                          <a:spcPts val="1600"/>
                        </a:spcAft>
                        <a:buNone/>
                      </a:pPr>
                      <a:r>
                        <a:rPr lang="en" dirty="0">
                          <a:latin typeface="Open Sans"/>
                          <a:ea typeface="Open Sans"/>
                          <a:cs typeface="Open Sans"/>
                          <a:sym typeface="Open Sans"/>
                        </a:rPr>
                        <a:t>Pre boxed kits of non perishable shelf stable items available for pick up at one of our </a:t>
                      </a:r>
                      <a:r>
                        <a:rPr lang="en" dirty="0"/>
                        <a:t>locations</a:t>
                      </a: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Delivery</a:t>
            </a:r>
            <a:endParaRPr/>
          </a:p>
        </p:txBody>
      </p:sp>
      <p:sp>
        <p:nvSpPr>
          <p:cNvPr id="229" name="Google Shape;229;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Agencies have the option of receiving delivery or picking up their order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Deliveries hours are 8:00 am – 12:00 noon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The Los Angeles Regional Food Bank received a grant to cover delivery fees during the pandemic. Fees will be waived until further notice.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Fees range from $14-$22 per 1000 lbs depending on the distance from LARFB to your site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When calculating fees, pounds will be rounded up to nearest thousand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We offer door to door deliveries in all other areas of L.A. County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Minimum weight requirement is 2,000 lbs</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Pickup Procedures</a:t>
            </a:r>
            <a:endParaRPr/>
          </a:p>
          <a:p>
            <a:pPr marL="0" lvl="0" indent="0" algn="ctr" rtl="0">
              <a:spcBef>
                <a:spcPts val="0"/>
              </a:spcBef>
              <a:spcAft>
                <a:spcPts val="0"/>
              </a:spcAft>
              <a:buNone/>
            </a:pPr>
            <a:endParaRPr/>
          </a:p>
        </p:txBody>
      </p:sp>
      <p:sp>
        <p:nvSpPr>
          <p:cNvPr id="235" name="Google Shape;235;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Clr>
                <a:srgbClr val="000000"/>
              </a:buClr>
              <a:buSzPts val="1400"/>
              <a:buChar char="●"/>
            </a:pPr>
            <a:r>
              <a:rPr lang="en" sz="1400">
                <a:solidFill>
                  <a:srgbClr val="000000"/>
                </a:solidFill>
              </a:rPr>
              <a:t>To make your trip to the Food Bank easier, please abide by the following procedures when picking up your order.</a:t>
            </a:r>
            <a:endParaRPr sz="1400">
              <a:solidFill>
                <a:srgbClr val="000000"/>
              </a:solidFill>
            </a:endParaRPr>
          </a:p>
          <a:p>
            <a:pPr marL="457200" lvl="0" indent="-317500" algn="l" rtl="0">
              <a:spcBef>
                <a:spcPts val="0"/>
              </a:spcBef>
              <a:spcAft>
                <a:spcPts val="0"/>
              </a:spcAft>
              <a:buSzPts val="1400"/>
              <a:buChar char="●"/>
            </a:pPr>
            <a:r>
              <a:rPr lang="en" sz="1400">
                <a:solidFill>
                  <a:srgbClr val="000000"/>
                </a:solidFill>
              </a:rPr>
              <a:t>Agencies may arrive at the Food Bank no more than five minutes before your scheduled appointment</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The parking lot attendant will guide you to a vacant space.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You are limited to one commercial vehicle or two regular sized vehicles in a vacant parking space.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Agencies with more than one site will not be allowed to separate their order on Food Bank property</a:t>
            </a:r>
            <a:endParaRPr sz="1400">
              <a:solidFill>
                <a:srgbClr val="000000"/>
              </a:solidFill>
            </a:endParaRPr>
          </a:p>
          <a:p>
            <a:pPr marL="457200" lvl="0" indent="0" algn="l" rtl="0">
              <a:spcBef>
                <a:spcPts val="1600"/>
              </a:spcBef>
              <a:spcAft>
                <a:spcPts val="1600"/>
              </a:spcAft>
              <a:buNone/>
            </a:pPr>
            <a:endParaRPr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Warehouse Locations</a:t>
            </a:r>
            <a:endParaRPr/>
          </a:p>
        </p:txBody>
      </p:sp>
      <p:sp>
        <p:nvSpPr>
          <p:cNvPr id="241" name="Google Shape;241;p37"/>
          <p:cNvSpPr txBox="1">
            <a:spLocks noGrp="1"/>
          </p:cNvSpPr>
          <p:nvPr>
            <p:ph type="body" idx="1"/>
          </p:nvPr>
        </p:nvSpPr>
        <p:spPr>
          <a:xfrm>
            <a:off x="282475" y="1770450"/>
            <a:ext cx="8520600" cy="1917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solidFill>
                  <a:srgbClr val="000000"/>
                </a:solidFill>
              </a:rPr>
              <a:t>Main Warehouse and Front Dock Shopping</a:t>
            </a:r>
            <a:endParaRPr>
              <a:solidFill>
                <a:srgbClr val="000000"/>
              </a:solidFill>
            </a:endParaRPr>
          </a:p>
          <a:p>
            <a:pPr marL="0" lvl="0" indent="0" algn="ctr" rtl="0">
              <a:lnSpc>
                <a:spcPct val="100000"/>
              </a:lnSpc>
              <a:spcBef>
                <a:spcPts val="0"/>
              </a:spcBef>
              <a:spcAft>
                <a:spcPts val="0"/>
              </a:spcAft>
              <a:buNone/>
            </a:pPr>
            <a:r>
              <a:rPr lang="en">
                <a:solidFill>
                  <a:srgbClr val="000000"/>
                </a:solidFill>
              </a:rPr>
              <a:t>1734 East 41st Street, Los Angeles, CA 90058</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ctr" rtl="0">
              <a:lnSpc>
                <a:spcPct val="100000"/>
              </a:lnSpc>
              <a:spcBef>
                <a:spcPts val="1600"/>
              </a:spcBef>
              <a:spcAft>
                <a:spcPts val="0"/>
              </a:spcAft>
              <a:buNone/>
            </a:pPr>
            <a:r>
              <a:rPr lang="en">
                <a:solidFill>
                  <a:srgbClr val="000000"/>
                </a:solidFill>
              </a:rPr>
              <a:t>Commerce Warehouse</a:t>
            </a:r>
            <a:endParaRPr>
              <a:solidFill>
                <a:srgbClr val="000000"/>
              </a:solidFill>
            </a:endParaRPr>
          </a:p>
          <a:p>
            <a:pPr marL="0" lvl="0" indent="0" algn="ctr" rtl="0">
              <a:lnSpc>
                <a:spcPct val="100000"/>
              </a:lnSpc>
              <a:spcBef>
                <a:spcPts val="0"/>
              </a:spcBef>
              <a:spcAft>
                <a:spcPts val="0"/>
              </a:spcAft>
              <a:buNone/>
            </a:pPr>
            <a:r>
              <a:rPr lang="en">
                <a:solidFill>
                  <a:srgbClr val="000000"/>
                </a:solidFill>
              </a:rPr>
              <a:t>6055 Randolph, Commerce, CA 90040</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LARFB Policies</a:t>
            </a:r>
            <a:endParaRPr/>
          </a:p>
        </p:txBody>
      </p:sp>
      <p:sp>
        <p:nvSpPr>
          <p:cNvPr id="247" name="Google Shape;247;p38"/>
          <p:cNvSpPr txBox="1">
            <a:spLocks noGrp="1"/>
          </p:cNvSpPr>
          <p:nvPr>
            <p:ph type="body" idx="1"/>
          </p:nvPr>
        </p:nvSpPr>
        <p:spPr>
          <a:xfrm>
            <a:off x="311700" y="1266325"/>
            <a:ext cx="8520600" cy="35550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300">
                <a:solidFill>
                  <a:srgbClr val="000000"/>
                </a:solidFill>
              </a:rPr>
              <a:t>To abide by all applicable federal, state and local laws, rules and regulations regarding the safe and proper handling of donated goods</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To ensure that the donated food and other product conforms to any applicable provisions of the Federal Food, Drug and Cosmetic Act (as amended) and any \regulations that follow. </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Not to discriminate in the provision of service, against any person because of race, color, citizenship, religion, national origin, ancestry, age, marital status, disability, sex, sexual orientation including Gender identity, unfavorable discharge from the military or status as a protected veteran.</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sz="1300">
                <a:solidFill>
                  <a:srgbClr val="000000"/>
                </a:solidFill>
              </a:rPr>
              <a:t>To ensure that the agency and its representatives treat all clients, volunteers, staff, and Food Bank representatives in a professional manner in demeanor, language, and actions</a:t>
            </a:r>
            <a:endParaRPr sz="1300">
              <a:solidFill>
                <a:srgbClr val="000000"/>
              </a:solidFill>
            </a:endParaRPr>
          </a:p>
          <a:p>
            <a:pPr marL="457200" lvl="0" indent="-311150" algn="l" rtl="0">
              <a:lnSpc>
                <a:spcPct val="115000"/>
              </a:lnSpc>
              <a:spcBef>
                <a:spcPts val="0"/>
              </a:spcBef>
              <a:spcAft>
                <a:spcPts val="0"/>
              </a:spcAft>
              <a:buClr>
                <a:srgbClr val="000000"/>
              </a:buClr>
              <a:buSzPts val="1300"/>
              <a:buChar char="●"/>
            </a:pPr>
            <a:r>
              <a:rPr lang="en" sz="1300">
                <a:solidFill>
                  <a:srgbClr val="000000"/>
                </a:solidFill>
              </a:rPr>
              <a:t>To give (at no charge) food and other items obtained from the Food Bank directly to agency’s clients regardless if agency paid shared maintenance fees or purchased items from the Shop, Smart and Save program.  Agency cannot request or require donations from clients. Agency cannot request or require clients to exchange service time for food or other items received from the Food Bank.</a:t>
            </a:r>
            <a:endParaRPr sz="1300">
              <a:solidFill>
                <a:srgbClr val="000000"/>
              </a:solidFill>
            </a:endParaRPr>
          </a:p>
          <a:p>
            <a:pPr marL="457200" lvl="0" indent="0" algn="l" rtl="0">
              <a:lnSpc>
                <a:spcPct val="115000"/>
              </a:lnSpc>
              <a:spcBef>
                <a:spcPts val="1200"/>
              </a:spcBef>
              <a:spcAft>
                <a:spcPts val="1200"/>
              </a:spcAft>
              <a:buNone/>
            </a:pP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2410</Words>
  <Application>Microsoft Office PowerPoint</Application>
  <PresentationFormat>On-screen Show (16:9)</PresentationFormat>
  <Paragraphs>225</Paragraphs>
  <Slides>41</Slides>
  <Notes>41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41</vt:i4>
      </vt:variant>
    </vt:vector>
  </HeadingPairs>
  <TitlesOfParts>
    <vt:vector size="50" baseType="lpstr">
      <vt:lpstr>Times New Roman</vt:lpstr>
      <vt:lpstr>Noto Sans Symbols</vt:lpstr>
      <vt:lpstr>Trebuchet MS</vt:lpstr>
      <vt:lpstr>Arial</vt:lpstr>
      <vt:lpstr>PT Sans Narrow</vt:lpstr>
      <vt:lpstr>Open Sans</vt:lpstr>
      <vt:lpstr>Tropic</vt:lpstr>
      <vt:lpstr>1_Facet</vt:lpstr>
      <vt:lpstr>Facet</vt:lpstr>
      <vt:lpstr>Food Bank 101       2021</vt:lpstr>
      <vt:lpstr>Housekeeping</vt:lpstr>
      <vt:lpstr>Introductions</vt:lpstr>
      <vt:lpstr>Agenda</vt:lpstr>
      <vt:lpstr>Available Programs </vt:lpstr>
      <vt:lpstr> Delivery</vt:lpstr>
      <vt:lpstr>Pickup Procedures </vt:lpstr>
      <vt:lpstr>Warehouse Locations</vt:lpstr>
      <vt:lpstr>LARFB Policies</vt:lpstr>
      <vt:lpstr>LARFB Policies</vt:lpstr>
      <vt:lpstr>Covid Procedures</vt:lpstr>
      <vt:lpstr>Pantry Locator</vt:lpstr>
      <vt:lpstr>Agency Express  </vt:lpstr>
      <vt:lpstr>Online Ordering Schedule</vt:lpstr>
      <vt:lpstr>How to sort the Shopping List hyperlinks</vt:lpstr>
      <vt:lpstr>Programs @ LARFB</vt:lpstr>
      <vt:lpstr>Pick up/Delivery Day</vt:lpstr>
      <vt:lpstr>Reporting  </vt:lpstr>
      <vt:lpstr>Communication</vt:lpstr>
      <vt:lpstr>Q&amp;A</vt:lpstr>
      <vt:lpstr>The Emergency Food Assistance Program (TEFAP) </vt:lpstr>
      <vt:lpstr>What will be covered? </vt:lpstr>
      <vt:lpstr>PowerPoint Presentation</vt:lpstr>
      <vt:lpstr>TEFAP Agreement</vt:lpstr>
      <vt:lpstr>Policies</vt:lpstr>
      <vt:lpstr>Civil Rights Training</vt:lpstr>
      <vt:lpstr>Signs</vt:lpstr>
      <vt:lpstr>Posted During Distributions</vt:lpstr>
      <vt:lpstr>Posted During Distributions (continued)</vt:lpstr>
      <vt:lpstr>Sign-in Sheets &amp; Income Guidelines </vt:lpstr>
      <vt:lpstr>Income Guidelines &amp;  Sign-In Sheet</vt:lpstr>
      <vt:lpstr>During pandemic you may sign in for your clients, No need for Address or Zip code.  </vt:lpstr>
      <vt:lpstr>Sign-In Sheet Policies</vt:lpstr>
      <vt:lpstr>Monthly Reports</vt:lpstr>
      <vt:lpstr>TEFAP Monthly Reports</vt:lpstr>
      <vt:lpstr>Excel Version of TEFAP Report https://www.lafoodbank.org/agency-resources/agency-forms/TEFAP-formsreports/</vt:lpstr>
      <vt:lpstr>HHP Report – Unduplicated Totals</vt:lpstr>
      <vt:lpstr>PowerPoint Presentation</vt:lpstr>
      <vt:lpstr>TEFAP Training</vt:lpstr>
      <vt:lpstr>TEFAP Files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Bank 101       2021</dc:title>
  <cp:lastModifiedBy>Elizabeth (Betty) Jimenez</cp:lastModifiedBy>
  <cp:revision>1</cp:revision>
  <dcterms:modified xsi:type="dcterms:W3CDTF">2021-06-02T01:17:08Z</dcterms:modified>
</cp:coreProperties>
</file>