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48" r:id="rId2"/>
    <p:sldId id="349" r:id="rId3"/>
    <p:sldId id="366" r:id="rId4"/>
    <p:sldId id="378" r:id="rId5"/>
    <p:sldId id="376" r:id="rId6"/>
    <p:sldId id="357" r:id="rId7"/>
    <p:sldId id="353" r:id="rId8"/>
    <p:sldId id="367" r:id="rId9"/>
    <p:sldId id="368" r:id="rId10"/>
    <p:sldId id="350" r:id="rId11"/>
    <p:sldId id="369" r:id="rId12"/>
    <p:sldId id="359" r:id="rId13"/>
    <p:sldId id="370" r:id="rId14"/>
    <p:sldId id="354" r:id="rId15"/>
    <p:sldId id="355" r:id="rId16"/>
    <p:sldId id="351" r:id="rId17"/>
    <p:sldId id="363" r:id="rId18"/>
    <p:sldId id="362" r:id="rId19"/>
    <p:sldId id="364" r:id="rId20"/>
    <p:sldId id="356" r:id="rId21"/>
    <p:sldId id="365" r:id="rId22"/>
    <p:sldId id="377" r:id="rId23"/>
    <p:sldId id="358" r:id="rId24"/>
    <p:sldId id="374" r:id="rId25"/>
    <p:sldId id="375" r:id="rId26"/>
    <p:sldId id="380" r:id="rId27"/>
    <p:sldId id="372" r:id="rId2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7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732"/>
    <a:srgbClr val="E0AA0F"/>
    <a:srgbClr val="E8A61E"/>
    <a:srgbClr val="215B33"/>
    <a:srgbClr val="EEB210"/>
    <a:srgbClr val="000000"/>
    <a:srgbClr val="00632C"/>
    <a:srgbClr val="0F5A2C"/>
    <a:srgbClr val="0C4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7" autoAdjust="0"/>
    <p:restoredTop sz="85910" autoAdjust="0"/>
  </p:normalViewPr>
  <p:slideViewPr>
    <p:cSldViewPr snapToGrid="0" snapToObjects="1">
      <p:cViewPr varScale="1">
        <p:scale>
          <a:sx n="78" d="100"/>
          <a:sy n="78" d="100"/>
        </p:scale>
        <p:origin x="1800" y="90"/>
      </p:cViewPr>
      <p:guideLst>
        <p:guide orient="horz"/>
        <p:guide pos="17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203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F7513-6517-475F-984F-45BF7E6FDC3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8A459-5913-49AD-9014-F4869D9CF267}" type="datetimeFigureOut">
              <a:rPr lang="en-US" smtClean="0"/>
              <a:t>5/22/2019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3160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FB2010-EDD4-DB46-AAC0-02A59CB1DA39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743EFB-FDA9-5948-A82C-7D6CD857CC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5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6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4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46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68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49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4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6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70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89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14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2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62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20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30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0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47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1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65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7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88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43EFB-FDA9-5948-A82C-7D6CD857CC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0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157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34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215732"/>
                </a:solidFill>
              </a:defRPr>
            </a:lvl1pPr>
            <a:lvl2pPr>
              <a:defRPr>
                <a:solidFill>
                  <a:srgbClr val="215732"/>
                </a:solidFill>
              </a:defRPr>
            </a:lvl2pPr>
            <a:lvl3pPr>
              <a:defRPr>
                <a:solidFill>
                  <a:srgbClr val="215732"/>
                </a:solidFill>
              </a:defRPr>
            </a:lvl3pPr>
            <a:lvl4pPr>
              <a:defRPr>
                <a:solidFill>
                  <a:srgbClr val="215732"/>
                </a:solidFill>
              </a:defRPr>
            </a:lvl4pPr>
            <a:lvl5pPr>
              <a:defRPr>
                <a:solidFill>
                  <a:srgbClr val="2157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4169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2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>
            <a:lvl1pPr>
              <a:defRPr>
                <a:solidFill>
                  <a:srgbClr val="215732"/>
                </a:solidFill>
              </a:defRPr>
            </a:lvl1pPr>
            <a:lvl2pPr>
              <a:defRPr>
                <a:solidFill>
                  <a:srgbClr val="215732"/>
                </a:solidFill>
              </a:defRPr>
            </a:lvl2pPr>
            <a:lvl3pPr>
              <a:defRPr>
                <a:solidFill>
                  <a:srgbClr val="215732"/>
                </a:solidFill>
              </a:defRPr>
            </a:lvl3pPr>
            <a:lvl4pPr>
              <a:defRPr>
                <a:solidFill>
                  <a:srgbClr val="215732"/>
                </a:solidFill>
              </a:defRPr>
            </a:lvl4pPr>
            <a:lvl5pPr>
              <a:defRPr>
                <a:solidFill>
                  <a:srgbClr val="2157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2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5732"/>
                </a:solidFill>
              </a:defRPr>
            </a:lvl1pPr>
            <a:lvl2pPr>
              <a:defRPr>
                <a:solidFill>
                  <a:srgbClr val="215732"/>
                </a:solidFill>
              </a:defRPr>
            </a:lvl2pPr>
            <a:lvl3pPr>
              <a:defRPr>
                <a:solidFill>
                  <a:srgbClr val="215732"/>
                </a:solidFill>
              </a:defRPr>
            </a:lvl3pPr>
            <a:lvl4pPr>
              <a:defRPr>
                <a:solidFill>
                  <a:srgbClr val="215732"/>
                </a:solidFill>
              </a:defRPr>
            </a:lvl4pPr>
            <a:lvl5pPr>
              <a:defRPr>
                <a:solidFill>
                  <a:srgbClr val="21573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4169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5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1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>
                <a:solidFill>
                  <a:srgbClr val="215732"/>
                </a:solidFill>
              </a:defRPr>
            </a:lvl1pPr>
            <a:lvl2pPr>
              <a:defRPr sz="2400">
                <a:solidFill>
                  <a:srgbClr val="215732"/>
                </a:solidFill>
              </a:defRPr>
            </a:lvl2pPr>
            <a:lvl3pPr>
              <a:defRPr sz="2000">
                <a:solidFill>
                  <a:srgbClr val="215732"/>
                </a:solidFill>
              </a:defRPr>
            </a:lvl3pPr>
            <a:lvl4pPr>
              <a:defRPr sz="1800">
                <a:solidFill>
                  <a:srgbClr val="215732"/>
                </a:solidFill>
              </a:defRPr>
            </a:lvl4pPr>
            <a:lvl5pPr>
              <a:defRPr sz="1800">
                <a:solidFill>
                  <a:srgbClr val="21573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>
                <a:solidFill>
                  <a:srgbClr val="215732"/>
                </a:solidFill>
              </a:defRPr>
            </a:lvl1pPr>
            <a:lvl2pPr>
              <a:defRPr sz="2400">
                <a:solidFill>
                  <a:srgbClr val="215732"/>
                </a:solidFill>
              </a:defRPr>
            </a:lvl2pPr>
            <a:lvl3pPr>
              <a:defRPr sz="2000">
                <a:solidFill>
                  <a:srgbClr val="215732"/>
                </a:solidFill>
              </a:defRPr>
            </a:lvl3pPr>
            <a:lvl4pPr>
              <a:defRPr sz="1800">
                <a:solidFill>
                  <a:srgbClr val="215732"/>
                </a:solidFill>
              </a:defRPr>
            </a:lvl4pPr>
            <a:lvl5pPr>
              <a:defRPr sz="1800">
                <a:solidFill>
                  <a:srgbClr val="21573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4169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6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157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215732"/>
                </a:solidFill>
              </a:defRPr>
            </a:lvl1pPr>
            <a:lvl2pPr>
              <a:defRPr sz="2000">
                <a:solidFill>
                  <a:srgbClr val="215732"/>
                </a:solidFill>
              </a:defRPr>
            </a:lvl2pPr>
            <a:lvl3pPr>
              <a:defRPr sz="1800">
                <a:solidFill>
                  <a:srgbClr val="215732"/>
                </a:solidFill>
              </a:defRPr>
            </a:lvl3pPr>
            <a:lvl4pPr>
              <a:defRPr sz="1600">
                <a:solidFill>
                  <a:srgbClr val="215732"/>
                </a:solidFill>
              </a:defRPr>
            </a:lvl4pPr>
            <a:lvl5pPr>
              <a:defRPr sz="1600">
                <a:solidFill>
                  <a:srgbClr val="21573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157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215732"/>
                </a:solidFill>
              </a:defRPr>
            </a:lvl1pPr>
            <a:lvl2pPr>
              <a:defRPr sz="2000">
                <a:solidFill>
                  <a:srgbClr val="215732"/>
                </a:solidFill>
              </a:defRPr>
            </a:lvl2pPr>
            <a:lvl3pPr>
              <a:defRPr sz="1800">
                <a:solidFill>
                  <a:srgbClr val="215732"/>
                </a:solidFill>
              </a:defRPr>
            </a:lvl3pPr>
            <a:lvl4pPr>
              <a:defRPr sz="1600">
                <a:solidFill>
                  <a:srgbClr val="215732"/>
                </a:solidFill>
              </a:defRPr>
            </a:lvl4pPr>
            <a:lvl5pPr>
              <a:defRPr sz="1600">
                <a:solidFill>
                  <a:srgbClr val="21573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5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>
                <a:solidFill>
                  <a:srgbClr val="EEB210"/>
                </a:solidFill>
                <a:latin typeface="+mn-lt"/>
                <a:cs typeface="Avenir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41694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7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>
                <a:solidFill>
                  <a:srgbClr val="215732"/>
                </a:solidFill>
              </a:defRPr>
            </a:lvl1pPr>
            <a:lvl2pPr>
              <a:defRPr sz="2800">
                <a:solidFill>
                  <a:srgbClr val="215732"/>
                </a:solidFill>
              </a:defRPr>
            </a:lvl2pPr>
            <a:lvl3pPr>
              <a:defRPr sz="2400">
                <a:solidFill>
                  <a:srgbClr val="215732"/>
                </a:solidFill>
              </a:defRPr>
            </a:lvl3pPr>
            <a:lvl4pPr>
              <a:defRPr sz="2000">
                <a:solidFill>
                  <a:srgbClr val="215732"/>
                </a:solidFill>
              </a:defRPr>
            </a:lvl4pPr>
            <a:lvl5pPr>
              <a:defRPr sz="2000">
                <a:solidFill>
                  <a:srgbClr val="21573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21573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1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21573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7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4141" y="274639"/>
            <a:ext cx="6812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EA9BD-CCE6-4FA7-B7AC-BB36B4D3D930}" type="datetime1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C512C-B523-454D-A0E5-777F36C044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9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lang="en-US" sz="4400" kern="1200" dirty="0">
          <a:solidFill>
            <a:srgbClr val="EEB210"/>
          </a:solidFill>
          <a:latin typeface="+mn-lt"/>
          <a:ea typeface="+mj-ea"/>
          <a:cs typeface="Avenir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1573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1573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1573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1573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1573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in/denise-ireland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84"/>
            <a:ext cx="922111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896206"/>
            <a:ext cx="9221119" cy="1942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LosAngelesRegionalFoodBank-Logo-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0" y="4953261"/>
            <a:ext cx="2267108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0100" y="5428888"/>
            <a:ext cx="5571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15732"/>
                </a:solidFill>
                <a:latin typeface="+mj-lt"/>
                <a:cs typeface="Kannada Sangam MN"/>
              </a:rPr>
              <a:t>Finding the Perfect Grant Opportunity </a:t>
            </a:r>
          </a:p>
        </p:txBody>
      </p:sp>
    </p:spTree>
    <p:extLst>
      <p:ext uri="{BB962C8B-B14F-4D97-AF65-F5344CB8AC3E}">
        <p14:creationId xmlns:p14="http://schemas.microsoft.com/office/powerpoint/2010/main" val="18022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Your FDO Search Results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544" r="50355" b="8078"/>
          <a:stretch/>
        </p:blipFill>
        <p:spPr>
          <a:xfrm>
            <a:off x="729574" y="1574788"/>
            <a:ext cx="7684852" cy="49768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FDO Funder Profiles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1523"/>
            <a:ext cx="8578072" cy="40968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90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/>
              <a:t>       Reading Form 990s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6596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Form </a:t>
            </a:r>
            <a:r>
              <a:rPr lang="en-US" sz="2800" dirty="0"/>
              <a:t>990s contain a lot of useful information, including: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Contact information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Board members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Giving </a:t>
            </a:r>
            <a:r>
              <a:rPr lang="en-US" dirty="0"/>
              <a:t>to </a:t>
            </a:r>
            <a:r>
              <a:rPr lang="en-US" dirty="0" smtClean="0"/>
              <a:t>other </a:t>
            </a:r>
            <a:r>
              <a:rPr lang="en-US" dirty="0"/>
              <a:t>organizations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  Grant amounts – look for average, largest, and smallest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Giving patterns from year to year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06" y="1417639"/>
            <a:ext cx="7319361" cy="23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8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Where to Find 990s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95800" y="1814923"/>
            <a:ext cx="4038600" cy="3394075"/>
          </a:xfrm>
        </p:spPr>
        <p:txBody>
          <a:bodyPr>
            <a:normAutofit/>
          </a:bodyPr>
          <a:lstStyle/>
          <a:p>
            <a:r>
              <a:rPr lang="en-US" dirty="0" smtClean="0"/>
              <a:t>Foundation </a:t>
            </a:r>
            <a:r>
              <a:rPr lang="en-US" dirty="0"/>
              <a:t>Directory Online </a:t>
            </a:r>
          </a:p>
          <a:p>
            <a:r>
              <a:rPr lang="en-US" dirty="0" err="1"/>
              <a:t>GuideStar</a:t>
            </a:r>
            <a:endParaRPr lang="en-US" dirty="0"/>
          </a:p>
          <a:p>
            <a:r>
              <a:rPr lang="en-US" dirty="0" smtClean="0"/>
              <a:t>Foundation’s website</a:t>
            </a:r>
            <a:endParaRPr lang="en-US" dirty="0"/>
          </a:p>
          <a:p>
            <a:r>
              <a:rPr lang="en-US" dirty="0"/>
              <a:t>Google </a:t>
            </a:r>
            <a:r>
              <a:rPr lang="en-US" dirty="0" smtClean="0"/>
              <a:t>search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99" y="1814923"/>
            <a:ext cx="2341067" cy="3523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573" y="4669611"/>
            <a:ext cx="2166933" cy="15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Research Steps: Part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grantmaker</a:t>
            </a:r>
            <a:r>
              <a:rPr lang="en-US" dirty="0"/>
              <a:t> has caught your eye, and you’re ready to learn more about them. You can: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dirty="0"/>
              <a:t>Check to see if they have a website with a quick Google search</a:t>
            </a:r>
          </a:p>
          <a:p>
            <a:r>
              <a:rPr lang="en-US" dirty="0"/>
              <a:t>Use their website or a tool like FDO to find out:</a:t>
            </a:r>
          </a:p>
          <a:p>
            <a:endParaRPr lang="en-US" sz="11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Do they accept unsolicited proposals or do they   require an invitation to apply?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Are their focus areas aligned with your program?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Do they have any restrictions? (location, etc.)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Do they list any deadlines for applying?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70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Research Steps: Part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97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Good news: You’ve read up on </a:t>
            </a:r>
            <a:r>
              <a:rPr lang="en-US" dirty="0" smtClean="0"/>
              <a:t>a </a:t>
            </a:r>
          </a:p>
          <a:p>
            <a:pPr marL="0" indent="0">
              <a:buNone/>
            </a:pPr>
            <a:r>
              <a:rPr lang="en-US" dirty="0" err="1" smtClean="0"/>
              <a:t>grantmaker</a:t>
            </a:r>
            <a:r>
              <a:rPr lang="en-US" dirty="0" smtClean="0"/>
              <a:t> </a:t>
            </a:r>
            <a:r>
              <a:rPr lang="en-US" dirty="0"/>
              <a:t>and they still seem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like </a:t>
            </a:r>
            <a:r>
              <a:rPr lang="en-US" dirty="0"/>
              <a:t>a great fit for your organization.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How can you do some </a:t>
            </a:r>
            <a:r>
              <a:rPr lang="en-US" b="1" dirty="0"/>
              <a:t>deeper research</a:t>
            </a:r>
            <a:r>
              <a:rPr lang="en-US" dirty="0"/>
              <a:t>, </a:t>
            </a:r>
            <a:r>
              <a:rPr lang="en-US" i="1" dirty="0"/>
              <a:t>before</a:t>
            </a:r>
            <a:r>
              <a:rPr lang="en-US" dirty="0"/>
              <a:t> you spend time on a grant application?</a:t>
            </a:r>
          </a:p>
          <a:p>
            <a:pPr marL="0" indent="0">
              <a:buNone/>
            </a:pPr>
            <a:endParaRPr lang="en-US" sz="13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Investigate the foundation’s 990 forms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Find out whether they’ve been in the news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Check their board and staff lists and see if you have a contact who can make an introduction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Image result for clip art fingers crozz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07" y="1437701"/>
            <a:ext cx="1745586" cy="169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41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Contacting Grantmakers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56150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/>
              <a:t>If you’re on the fence about whether to apply, it can be helpful to speak with someone at the foundation</a:t>
            </a:r>
            <a:r>
              <a:rPr lang="en-US" sz="3300" dirty="0" smtClean="0"/>
              <a:t>.</a:t>
            </a:r>
          </a:p>
          <a:p>
            <a:r>
              <a:rPr lang="en-US" sz="3300" dirty="0" smtClean="0"/>
              <a:t>Don’t </a:t>
            </a:r>
            <a:r>
              <a:rPr lang="en-US" sz="3300" dirty="0"/>
              <a:t>be afraid to call a foundation – just make sure to </a:t>
            </a:r>
            <a:r>
              <a:rPr lang="en-US" sz="3300" u="sng" dirty="0"/>
              <a:t>do your research first.</a:t>
            </a:r>
          </a:p>
          <a:p>
            <a:r>
              <a:rPr lang="en-US" sz="3300" dirty="0"/>
              <a:t>Briefly describe your program and ask whether it sounds like a good fit. </a:t>
            </a:r>
          </a:p>
          <a:p>
            <a:r>
              <a:rPr lang="en-US" sz="3300" dirty="0"/>
              <a:t>Don’t make an ask yet! Expect to go through their normal application process.</a:t>
            </a:r>
          </a:p>
          <a:p>
            <a:r>
              <a:rPr lang="en-US" sz="3300" dirty="0"/>
              <a:t>If they encourage you to apply, be aware that this is not a guarantee for funding</a:t>
            </a:r>
            <a:r>
              <a:rPr lang="en-US" sz="3300" dirty="0" smtClean="0"/>
              <a:t>.</a:t>
            </a:r>
          </a:p>
          <a:p>
            <a:r>
              <a:rPr lang="en-US" sz="3300" dirty="0"/>
              <a:t>Some foundations </a:t>
            </a:r>
            <a:r>
              <a:rPr lang="en-US" sz="3300" b="1" dirty="0"/>
              <a:t>prefer </a:t>
            </a:r>
            <a:r>
              <a:rPr lang="en-US" sz="3300" b="1" i="1" dirty="0"/>
              <a:t>not</a:t>
            </a:r>
            <a:r>
              <a:rPr lang="en-US" sz="3300" b="1" dirty="0"/>
              <a:t> to be contacted</a:t>
            </a:r>
            <a:r>
              <a:rPr lang="en-US" sz="3300" dirty="0"/>
              <a:t>. If this is the case, be sure to adhere to their policies. </a:t>
            </a:r>
          </a:p>
          <a:p>
            <a:endParaRPr lang="en-US" sz="33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360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Scenario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59" y="1200151"/>
            <a:ext cx="4518741" cy="588158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An associate tells you that XYZ Family Foundation gives large grants to several organizations similar to yours.</a:t>
            </a:r>
          </a:p>
          <a:p>
            <a:r>
              <a:rPr lang="en-US" sz="3000" dirty="0"/>
              <a:t>HOWEVER, the guidelines on the Foundation’s website state that giving is restricted to Orange County.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 descr="business woman collaborating — The People Equ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22753"/>
            <a:ext cx="4518741" cy="3012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6281" y="4630366"/>
            <a:ext cx="39105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215732"/>
              </a:solidFill>
            </a:endParaRPr>
          </a:p>
          <a:p>
            <a:pPr algn="ctr"/>
            <a:r>
              <a:rPr lang="en-US" sz="3000" b="1" dirty="0">
                <a:solidFill>
                  <a:srgbClr val="215732"/>
                </a:solidFill>
              </a:rPr>
              <a:t>What would you do?</a:t>
            </a:r>
          </a:p>
        </p:txBody>
      </p:sp>
    </p:spTree>
    <p:extLst>
      <p:ext uri="{BB962C8B-B14F-4D97-AF65-F5344CB8AC3E}">
        <p14:creationId xmlns:p14="http://schemas.microsoft.com/office/powerpoint/2010/main" val="413512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Outcomes for Scenario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Option 1:</a:t>
            </a:r>
            <a:r>
              <a:rPr lang="en-US" dirty="0">
                <a:solidFill>
                  <a:srgbClr val="E8A61E"/>
                </a:solidFill>
              </a:rPr>
              <a:t> </a:t>
            </a:r>
            <a:r>
              <a:rPr lang="en-US" dirty="0"/>
              <a:t>Check the Foundation’s 990s to see if they </a:t>
            </a:r>
            <a:r>
              <a:rPr lang="en-US" i="1" dirty="0"/>
              <a:t>really</a:t>
            </a:r>
            <a:r>
              <a:rPr lang="en-US" dirty="0"/>
              <a:t> only give in Orange County.</a:t>
            </a:r>
          </a:p>
          <a:p>
            <a:r>
              <a:rPr lang="en-US" b="1" u="sng" dirty="0"/>
              <a:t>Option 2:</a:t>
            </a:r>
            <a:r>
              <a:rPr lang="en-US" dirty="0"/>
              <a:t> Contact the Foundation directly to ask about giving in Los Angeles County.</a:t>
            </a:r>
          </a:p>
          <a:p>
            <a:r>
              <a:rPr lang="en-US" b="1" u="sng" dirty="0"/>
              <a:t>Option 3:</a:t>
            </a:r>
            <a:r>
              <a:rPr lang="en-US" b="1" dirty="0"/>
              <a:t> </a:t>
            </a:r>
            <a:r>
              <a:rPr lang="en-US" dirty="0"/>
              <a:t>Based on your findings, either apply or move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18</a:t>
            </a:fld>
            <a:endParaRPr lang="en-US" dirty="0"/>
          </a:p>
        </p:txBody>
      </p:sp>
      <p:pic>
        <p:nvPicPr>
          <p:cNvPr id="5122" name="Picture 2" descr="Image result for lightbulb">
            <a:extLst>
              <a:ext uri="{FF2B5EF4-FFF2-40B4-BE49-F238E27FC236}">
                <a16:creationId xmlns:a16="http://schemas.microsoft.com/office/drawing/2014/main" id="{222A0EA9-DC62-46E4-84FB-EAF0AD75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79" y="4288851"/>
            <a:ext cx="1940242" cy="22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15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Scenario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52492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XYZ Foundation appears to be a perfect match that gives in your area.</a:t>
            </a:r>
          </a:p>
          <a:p>
            <a:endParaRPr lang="en-US" sz="3200" dirty="0"/>
          </a:p>
          <a:p>
            <a:r>
              <a:rPr lang="en-US" sz="3200" dirty="0"/>
              <a:t>BUT, you look at their 990s and see that the bulk of their funding goes to the same </a:t>
            </a:r>
            <a:r>
              <a:rPr lang="en-US" sz="3200" dirty="0" smtClean="0"/>
              <a:t>organizations </a:t>
            </a:r>
            <a:r>
              <a:rPr lang="en-US" sz="3200" dirty="0"/>
              <a:t>every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 descr="Working From Home | THE SMALL BUSINESS BLO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5" y="1676559"/>
            <a:ext cx="4331875" cy="3504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" y="5315917"/>
            <a:ext cx="3674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000" b="1" dirty="0">
                <a:solidFill>
                  <a:srgbClr val="215732"/>
                </a:solidFill>
              </a:rPr>
              <a:t>What would you do?</a:t>
            </a:r>
          </a:p>
        </p:txBody>
      </p:sp>
    </p:spTree>
    <p:extLst>
      <p:ext uri="{BB962C8B-B14F-4D97-AF65-F5344CB8AC3E}">
        <p14:creationId xmlns:p14="http://schemas.microsoft.com/office/powerpoint/2010/main" val="33453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Overview of Today’s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8332"/>
            <a:ext cx="4038600" cy="4426085"/>
          </a:xfrm>
        </p:spPr>
        <p:txBody>
          <a:bodyPr>
            <a:normAutofit/>
          </a:bodyPr>
          <a:lstStyle/>
          <a:p>
            <a:r>
              <a:rPr lang="en-US" sz="3200" dirty="0"/>
              <a:t>Research Strategies</a:t>
            </a:r>
          </a:p>
          <a:p>
            <a:r>
              <a:rPr lang="en-US" sz="3200" dirty="0"/>
              <a:t>Navigating Foundation Websites</a:t>
            </a:r>
          </a:p>
          <a:p>
            <a:r>
              <a:rPr lang="en-US" sz="3200" dirty="0"/>
              <a:t>The Foundation Directory Online</a:t>
            </a:r>
          </a:p>
          <a:p>
            <a:r>
              <a:rPr lang="en-US" sz="3200" dirty="0"/>
              <a:t>Reading 990 Forms</a:t>
            </a:r>
          </a:p>
          <a:p>
            <a:r>
              <a:rPr lang="en-US" sz="3200" dirty="0"/>
              <a:t>Keeping Track of Your Research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6499" y="2225406"/>
            <a:ext cx="4422439" cy="29482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Outcomes for Scenario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Option 1:</a:t>
            </a:r>
            <a:r>
              <a:rPr lang="en-US" dirty="0"/>
              <a:t> Apply anyway.</a:t>
            </a:r>
          </a:p>
          <a:p>
            <a:r>
              <a:rPr lang="en-US" b="1" u="sng" dirty="0"/>
              <a:t>Option 2:</a:t>
            </a:r>
            <a:r>
              <a:rPr lang="en-US" dirty="0"/>
              <a:t> Contact the Foundation to ask if they recommend that you </a:t>
            </a:r>
          </a:p>
          <a:p>
            <a:pPr marL="0" indent="0">
              <a:buFont typeface="Arial"/>
              <a:buNone/>
            </a:pPr>
            <a:r>
              <a:rPr lang="en-US" dirty="0"/>
              <a:t>    apply.</a:t>
            </a:r>
          </a:p>
          <a:p>
            <a:r>
              <a:rPr lang="en-US" b="1" u="sng" dirty="0"/>
              <a:t>Option 3:</a:t>
            </a:r>
            <a:r>
              <a:rPr lang="en-US" b="1" dirty="0"/>
              <a:t> </a:t>
            </a:r>
            <a:r>
              <a:rPr lang="en-US" dirty="0"/>
              <a:t>Look up the board </a:t>
            </a:r>
          </a:p>
          <a:p>
            <a:pPr marL="0" indent="0">
              <a:buNone/>
            </a:pPr>
            <a:r>
              <a:rPr lang="en-US" dirty="0"/>
              <a:t>    or staff to find a connection.</a:t>
            </a:r>
          </a:p>
          <a:p>
            <a:r>
              <a:rPr lang="en-US" b="1" u="sng" dirty="0"/>
              <a:t>Option 4:</a:t>
            </a:r>
            <a:r>
              <a:rPr lang="en-US" b="1" dirty="0"/>
              <a:t> </a:t>
            </a:r>
            <a:r>
              <a:rPr lang="en-US" dirty="0"/>
              <a:t>Move 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2" descr="Image result for phone clipart">
            <a:extLst>
              <a:ext uri="{FF2B5EF4-FFF2-40B4-BE49-F238E27FC236}">
                <a16:creationId xmlns:a16="http://schemas.microsoft.com/office/drawing/2014/main" id="{013B66BE-D4D6-44EE-BC52-10047B29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10" y="2658415"/>
            <a:ext cx="2004536" cy="24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52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Scenario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4879636"/>
          </a:xfrm>
        </p:spPr>
        <p:txBody>
          <a:bodyPr>
            <a:normAutofit fontScale="92500" lnSpcReduction="10000"/>
          </a:bodyPr>
          <a:lstStyle/>
          <a:p>
            <a:endParaRPr lang="en-US" sz="3200" dirty="0"/>
          </a:p>
          <a:p>
            <a:r>
              <a:rPr lang="en-US" sz="3200" dirty="0"/>
              <a:t>XYZ Foundation looks like a perfect fit for your organization. </a:t>
            </a:r>
          </a:p>
          <a:p>
            <a:endParaRPr lang="en-US" sz="3200" dirty="0"/>
          </a:p>
          <a:p>
            <a:r>
              <a:rPr lang="en-US" sz="3200" dirty="0"/>
              <a:t>BUT, you learn that they don’t accept unsolicited proposals.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b="1" dirty="0"/>
              <a:t>What would you do?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6EAC0-2A0E-4E88-B35F-F28CC7C32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70149"/>
            <a:ext cx="4035902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84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Outcomes for Scenario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b="1" u="sng" dirty="0"/>
              <a:t>Option 1:</a:t>
            </a:r>
            <a:r>
              <a:rPr lang="en-US" b="1" dirty="0"/>
              <a:t> </a:t>
            </a:r>
            <a:r>
              <a:rPr lang="en-US" dirty="0"/>
              <a:t>Look at their 990s. If their giving is diverse, you might have a chance with an introduction.</a:t>
            </a:r>
          </a:p>
          <a:p>
            <a:pPr marL="1257300" lvl="2" indent="-457200">
              <a:buFont typeface="Wingdings" panose="05000000000000000000" pitchFamily="2" charset="2"/>
              <a:buChar char="Ø"/>
            </a:pPr>
            <a:r>
              <a:rPr lang="en-US" sz="3200" dirty="0"/>
              <a:t>Call or send a letter of </a:t>
            </a:r>
          </a:p>
          <a:p>
            <a:pPr marL="1257300" lvl="3" indent="0">
              <a:buNone/>
            </a:pPr>
            <a:r>
              <a:rPr lang="en-US" sz="3200" dirty="0"/>
              <a:t>introduction.</a:t>
            </a:r>
          </a:p>
          <a:p>
            <a:pPr marL="1257300" lvl="3" indent="0">
              <a:buNone/>
            </a:pPr>
            <a:endParaRPr lang="en-US" sz="300" dirty="0"/>
          </a:p>
          <a:p>
            <a:pPr lvl="0"/>
            <a:r>
              <a:rPr lang="en-US" b="1" u="sng" dirty="0"/>
              <a:t>Option 2:</a:t>
            </a:r>
            <a:r>
              <a:rPr lang="en-US" b="1" dirty="0"/>
              <a:t> </a:t>
            </a:r>
            <a:r>
              <a:rPr lang="en-US" dirty="0"/>
              <a:t>Move on.</a:t>
            </a:r>
          </a:p>
          <a:p>
            <a:pPr lvl="0"/>
            <a:r>
              <a:rPr lang="en-US" b="1" u="sng" dirty="0"/>
              <a:t>Option 3:</a:t>
            </a:r>
            <a:r>
              <a:rPr lang="en-US" b="1" dirty="0"/>
              <a:t> </a:t>
            </a:r>
            <a:r>
              <a:rPr lang="en-US" dirty="0"/>
              <a:t>Set a reminder for yourself to check the Foundation’s website every 6-12 months, to see if they begin accepting applications in the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AF870-005C-439A-9099-335EFEF5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19" y="2404082"/>
            <a:ext cx="1649161" cy="21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1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Keeping Track </a:t>
            </a:r>
            <a:br>
              <a:rPr lang="en-US" b="1" dirty="0"/>
            </a:br>
            <a:r>
              <a:rPr lang="en-US" b="1" dirty="0"/>
              <a:t>of Your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Save the important information </a:t>
            </a:r>
            <a:r>
              <a:rPr lang="en-US" dirty="0" smtClean="0"/>
              <a:t>(giving </a:t>
            </a:r>
            <a:r>
              <a:rPr lang="en-US" dirty="0"/>
              <a:t>categories, grant range, deadlines, contacts) and organize it in a spreadsheet.</a:t>
            </a:r>
          </a:p>
          <a:p>
            <a:r>
              <a:rPr lang="en-US" dirty="0"/>
              <a:t>Once you’ve decided a foundation is a good fit and you plan to apply, add it to your grants calendar.</a:t>
            </a:r>
          </a:p>
          <a:p>
            <a:r>
              <a:rPr lang="en-US" dirty="0"/>
              <a:t>Keep track of when and if contact has been made, including all phone calls, emails,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36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How to Keep Track </a:t>
            </a:r>
            <a:br>
              <a:rPr lang="en-US" b="1" dirty="0"/>
            </a:br>
            <a:r>
              <a:rPr lang="en-US" b="1" dirty="0"/>
              <a:t>of Your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2" y="1417639"/>
            <a:ext cx="8290597" cy="5058543"/>
          </a:xfrm>
        </p:spPr>
      </p:pic>
    </p:spTree>
    <p:extLst>
      <p:ext uri="{BB962C8B-B14F-4D97-AF65-F5344CB8AC3E}">
        <p14:creationId xmlns:p14="http://schemas.microsoft.com/office/powerpoint/2010/main" val="507795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Closing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Take a moment to write down some next steps for yourself. What will you do with the information you learned today?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25</a:t>
            </a:fld>
            <a:endParaRPr lang="en-US" dirty="0"/>
          </a:p>
        </p:txBody>
      </p:sp>
      <p:pic>
        <p:nvPicPr>
          <p:cNvPr id="3076" name="Picture 4" descr="https://secure.i.telegraph.co.uk/multimedia/archive/03015/post_it_note_make__3015148b.jpg">
            <a:extLst>
              <a:ext uri="{FF2B5EF4-FFF2-40B4-BE49-F238E27FC236}">
                <a16:creationId xmlns:a16="http://schemas.microsoft.com/office/drawing/2014/main" id="{8B9411C6-8592-4D29-A6A3-B76C25663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41" y="3154361"/>
            <a:ext cx="54934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503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59DFB-A7DB-43ED-BFB9-27A4F100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E5F0A3-1442-420C-9FA8-3EFEEC3D1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8013" y="1524520"/>
            <a:ext cx="6812658" cy="51060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E1894B-7673-4F41-80E3-00495791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141" y="274639"/>
            <a:ext cx="6812658" cy="1143000"/>
          </a:xfrm>
        </p:spPr>
        <p:txBody>
          <a:bodyPr>
            <a:normAutofit/>
          </a:bodyPr>
          <a:lstStyle/>
          <a:p>
            <a:r>
              <a:rPr lang="en-US" b="1" dirty="0"/>
              <a:t>What’s on Your t</a:t>
            </a:r>
            <a:r>
              <a:rPr lang="en-US" b="1" dirty="0" smtClean="0"/>
              <a:t>o </a:t>
            </a:r>
            <a:r>
              <a:rPr lang="en-US" b="1" dirty="0"/>
              <a:t>Do List?</a:t>
            </a:r>
          </a:p>
        </p:txBody>
      </p:sp>
    </p:spTree>
    <p:extLst>
      <p:ext uri="{BB962C8B-B14F-4D97-AF65-F5344CB8AC3E}">
        <p14:creationId xmlns:p14="http://schemas.microsoft.com/office/powerpoint/2010/main" val="391181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spcBef>
                <a:spcPts val="300"/>
              </a:spcBef>
              <a:buNone/>
            </a:pPr>
            <a:endParaRPr lang="en-US" sz="2800" b="1" dirty="0"/>
          </a:p>
          <a:p>
            <a:pPr marL="0" indent="0" algn="ctr">
              <a:spcBef>
                <a:spcPts val="300"/>
              </a:spcBef>
              <a:buNone/>
            </a:pPr>
            <a:r>
              <a:rPr lang="en-US" b="1" dirty="0"/>
              <a:t>Denise Ireland, Grants Manager</a:t>
            </a:r>
          </a:p>
          <a:p>
            <a:pPr marL="0" indent="0" algn="ctr">
              <a:spcBef>
                <a:spcPts val="300"/>
              </a:spcBef>
              <a:buNone/>
            </a:pPr>
            <a:endParaRPr lang="en-US" sz="1100" b="1" dirty="0"/>
          </a:p>
          <a:p>
            <a:pPr marL="0" indent="0" algn="ctr">
              <a:spcBef>
                <a:spcPts val="300"/>
              </a:spcBef>
              <a:buNone/>
            </a:pPr>
            <a:r>
              <a:rPr lang="en-US" b="1" dirty="0"/>
              <a:t>Email: direland@lafoodbank.org</a:t>
            </a:r>
          </a:p>
          <a:p>
            <a:pPr marL="0" indent="0" algn="ctr">
              <a:spcBef>
                <a:spcPts val="300"/>
              </a:spcBef>
              <a:buNone/>
            </a:pPr>
            <a:endParaRPr lang="en-US" sz="1100" b="1" dirty="0"/>
          </a:p>
          <a:p>
            <a:pPr marL="0" indent="0" algn="ctr">
              <a:spcBef>
                <a:spcPts val="300"/>
              </a:spcBef>
              <a:buNone/>
            </a:pPr>
            <a:r>
              <a:rPr lang="en-US" b="1" dirty="0"/>
              <a:t>Phone: 323-234-3030, Ext. 165</a:t>
            </a:r>
          </a:p>
          <a:p>
            <a:pPr marL="0" indent="0" algn="ctr">
              <a:spcBef>
                <a:spcPts val="300"/>
              </a:spcBef>
              <a:buNone/>
            </a:pPr>
            <a:endParaRPr lang="en-US" sz="1100" b="1" dirty="0"/>
          </a:p>
          <a:p>
            <a:pPr marL="0" indent="0" algn="ctr">
              <a:spcBef>
                <a:spcPts val="300"/>
              </a:spcBef>
              <a:buNone/>
            </a:pPr>
            <a:r>
              <a:rPr lang="en-US" dirty="0">
                <a:hlinkClick r:id="rId2"/>
              </a:rPr>
              <a:t>linkedin.com/in/denise-ireland/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22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is Grant Research?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440743"/>
            <a:ext cx="4038600" cy="52807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/>
              <a:t>The purpose of grant research is to </a:t>
            </a:r>
            <a:r>
              <a:rPr lang="en-US" sz="4000" b="1" dirty="0"/>
              <a:t>find like-minded organizations </a:t>
            </a:r>
            <a:r>
              <a:rPr lang="en-US" sz="4000" dirty="0"/>
              <a:t>that </a:t>
            </a:r>
            <a:r>
              <a:rPr lang="en-US" sz="4000" b="1" dirty="0"/>
              <a:t>want to support your mission.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400" dirty="0"/>
              <a:t>Let’s break this down.</a:t>
            </a:r>
          </a:p>
          <a:p>
            <a:r>
              <a:rPr lang="en-US" sz="3400" b="1" dirty="0"/>
              <a:t>Like-minded: </a:t>
            </a:r>
            <a:r>
              <a:rPr lang="en-US" sz="3400" dirty="0"/>
              <a:t>This means funders that are aligned with your mission and priorities.</a:t>
            </a:r>
          </a:p>
          <a:p>
            <a:r>
              <a:rPr lang="en-US" sz="3400" b="1" dirty="0"/>
              <a:t>Support for your mission: </a:t>
            </a:r>
            <a:r>
              <a:rPr lang="en-US" sz="3400" dirty="0"/>
              <a:t>You’re looking for funders that will provide financial support for your programs in the form of a grant.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Active data storage | Research Data Blo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" y="1395245"/>
            <a:ext cx="3896557" cy="49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0C76B-3575-4E6B-B8E2-55BC572AF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Research?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4E1D0-05EA-4563-A7BF-38C69B87D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31962"/>
            <a:ext cx="4038600" cy="339407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To spend your limited resources wisely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To make your grant applications as strong as possible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FAB7D-B6CE-4C8A-BADE-897AD9A1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 descr="Image result for asian bussiness man casual computer">
            <a:extLst>
              <a:ext uri="{FF2B5EF4-FFF2-40B4-BE49-F238E27FC236}">
                <a16:creationId xmlns:a16="http://schemas.microsoft.com/office/drawing/2014/main" id="{DDC9C13F-2C87-4F77-AFDC-5B235A1FE5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/>
          <a:stretch/>
        </p:blipFill>
        <p:spPr bwMode="auto">
          <a:xfrm>
            <a:off x="4535243" y="1701482"/>
            <a:ext cx="4189658" cy="364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Research Strategies: </a:t>
            </a:r>
            <a:br>
              <a:rPr lang="en-US" b="1" dirty="0"/>
            </a:br>
            <a:r>
              <a:rPr lang="en-US" b="1" dirty="0"/>
              <a:t>Where to 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similar organizations’ websites and annual reports to see who funds them.</a:t>
            </a:r>
          </a:p>
          <a:p>
            <a:r>
              <a:rPr lang="en-US" dirty="0"/>
              <a:t>Sign up for free RFP alerts from the Foundation Center (see handouts for how to do this!)</a:t>
            </a:r>
          </a:p>
          <a:p>
            <a:r>
              <a:rPr lang="en-US" dirty="0"/>
              <a:t>Use Google and try a variety of search phrases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“grant awards for _____”, “foundations that support ____”, “find grant money for _____”, etc.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Navigating a Foundation’s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 two websites are alike, but most websites will include: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	Funding priorities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	Grant </a:t>
            </a:r>
            <a:r>
              <a:rPr lang="en-US" dirty="0" smtClean="0"/>
              <a:t>guidelines</a:t>
            </a:r>
            <a:r>
              <a:rPr lang="en-US" dirty="0"/>
              <a:t>: what your application will need to include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	Application cycle and any deadlines</a:t>
            </a:r>
          </a:p>
          <a:p>
            <a:r>
              <a:rPr lang="en-US" dirty="0"/>
              <a:t>Don’t forget to check the FAQs page</a:t>
            </a:r>
          </a:p>
          <a:p>
            <a:r>
              <a:rPr lang="en-US" dirty="0"/>
              <a:t>Be aware that 90% of Foundations </a:t>
            </a:r>
            <a:r>
              <a:rPr lang="en-US" b="1" u="sng" dirty="0"/>
              <a:t>do not have </a:t>
            </a:r>
            <a:r>
              <a:rPr lang="en-US" dirty="0"/>
              <a:t>websites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  Foundation Directory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The </a:t>
            </a:r>
            <a:r>
              <a:rPr lang="en-US" sz="3000" b="1" u="sng" dirty="0"/>
              <a:t>Foundation Directory Online (FDO)</a:t>
            </a:r>
            <a:r>
              <a:rPr lang="en-US" sz="3000" dirty="0"/>
              <a:t> is an online database of grants and </a:t>
            </a:r>
            <a:r>
              <a:rPr lang="en-US" sz="3000" dirty="0" err="1"/>
              <a:t>grantmakers</a:t>
            </a:r>
            <a:r>
              <a:rPr lang="en-US" sz="3000" dirty="0"/>
              <a:t>, along with other resources, provided by a nonprofit called the </a:t>
            </a:r>
            <a:r>
              <a:rPr lang="en-US" sz="3000" b="1" dirty="0"/>
              <a:t>Foundation Center.</a:t>
            </a:r>
          </a:p>
          <a:p>
            <a:r>
              <a:rPr lang="en-US" sz="3000" dirty="0"/>
              <a:t>FDO is an incredibly useful tool for finding new funders, and it’s relatively easy to use.</a:t>
            </a:r>
          </a:p>
          <a:p>
            <a:r>
              <a:rPr lang="en-US" sz="3000" dirty="0"/>
              <a:t>While FDO is expensive to purchase, </a:t>
            </a:r>
            <a:r>
              <a:rPr lang="en-US" sz="3000" b="1" dirty="0"/>
              <a:t>you can access it for free at many public libraries! </a:t>
            </a:r>
            <a:r>
              <a:rPr lang="en-US" sz="3000" dirty="0"/>
              <a:t>A list of nearby libraries with FDO is included in the workshop handouts.</a:t>
            </a:r>
            <a:endParaRPr lang="en-US" sz="3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2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How to Conduct a Simple Search in FDO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745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When you conduct a search, you’re searching a database of </a:t>
            </a:r>
            <a:r>
              <a:rPr lang="en-US" b="1" dirty="0"/>
              <a:t>more than 140,000 </a:t>
            </a:r>
            <a:r>
              <a:rPr lang="en-US" b="1" dirty="0" smtClean="0"/>
              <a:t>funders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2624" y="1955579"/>
            <a:ext cx="7557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15732"/>
                </a:solidFill>
              </a:rPr>
              <a:t>The basic search bar in FDO looks a lot like Google: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9" y="2728442"/>
            <a:ext cx="7305472" cy="10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Advanced Search </a:t>
            </a:r>
            <a:br>
              <a:rPr lang="en-US" b="1" dirty="0"/>
            </a:br>
            <a:r>
              <a:rPr lang="en-US" b="1" dirty="0"/>
              <a:t>and Filters in FDO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C512C-B523-454D-A0E5-777F36C044AC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2" y="1959925"/>
            <a:ext cx="8043177" cy="40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39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55256E"/>
      </a:dk1>
      <a:lt1>
        <a:sysClr val="window" lastClr="FFFFFF"/>
      </a:lt1>
      <a:dk2>
        <a:srgbClr val="1374AE"/>
      </a:dk2>
      <a:lt2>
        <a:srgbClr val="EEECE1"/>
      </a:lt2>
      <a:accent1>
        <a:srgbClr val="44A436"/>
      </a:accent1>
      <a:accent2>
        <a:srgbClr val="F3B329"/>
      </a:accent2>
      <a:accent3>
        <a:srgbClr val="9BBB59"/>
      </a:accent3>
      <a:accent4>
        <a:srgbClr val="D63F20"/>
      </a:accent4>
      <a:accent5>
        <a:srgbClr val="4BACC6"/>
      </a:accent5>
      <a:accent6>
        <a:srgbClr val="CDE7D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11729</TotalTime>
  <Words>1108</Words>
  <Application>Microsoft Office PowerPoint</Application>
  <PresentationFormat>On-screen Show (4:3)</PresentationFormat>
  <Paragraphs>193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Avenir Medium</vt:lpstr>
      <vt:lpstr>Calibri</vt:lpstr>
      <vt:lpstr>Kannada Sangam MN</vt:lpstr>
      <vt:lpstr>Wingdings</vt:lpstr>
      <vt:lpstr>Office Theme</vt:lpstr>
      <vt:lpstr>PowerPoint Presentation</vt:lpstr>
      <vt:lpstr>Overview of Today’s Session</vt:lpstr>
      <vt:lpstr>What is Grant Research? </vt:lpstr>
      <vt:lpstr>Why Research?</vt:lpstr>
      <vt:lpstr>Research Strategies:  Where to Start</vt:lpstr>
      <vt:lpstr>Navigating a Foundation’s Website</vt:lpstr>
      <vt:lpstr>  Foundation Directory Online</vt:lpstr>
      <vt:lpstr>How to Conduct a Simple Search in FDO</vt:lpstr>
      <vt:lpstr>Advanced Search  and Filters in FDO</vt:lpstr>
      <vt:lpstr>Your FDO Search Results</vt:lpstr>
      <vt:lpstr>FDO Funder Profiles</vt:lpstr>
      <vt:lpstr>       Reading Form 990s</vt:lpstr>
      <vt:lpstr>Where to Find 990s</vt:lpstr>
      <vt:lpstr>Research Steps: Part 1</vt:lpstr>
      <vt:lpstr>Research Steps: Part 2</vt:lpstr>
      <vt:lpstr>Contacting Grantmakers</vt:lpstr>
      <vt:lpstr>Scenario 1</vt:lpstr>
      <vt:lpstr>Outcomes for Scenario 1</vt:lpstr>
      <vt:lpstr>Scenario 2</vt:lpstr>
      <vt:lpstr>Outcomes for Scenario 2</vt:lpstr>
      <vt:lpstr>Scenario 3</vt:lpstr>
      <vt:lpstr>Outcomes for Scenario 3</vt:lpstr>
      <vt:lpstr>Keeping Track  of Your Research</vt:lpstr>
      <vt:lpstr>How to Keep Track  of Your Research</vt:lpstr>
      <vt:lpstr>Closing Thoughts</vt:lpstr>
      <vt:lpstr>What’s on Your to Do List?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Rothstein</dc:creator>
  <cp:lastModifiedBy>Elizabeth Cervantes</cp:lastModifiedBy>
  <cp:revision>839</cp:revision>
  <cp:lastPrinted>2019-05-13T19:09:24Z</cp:lastPrinted>
  <dcterms:created xsi:type="dcterms:W3CDTF">2017-03-08T18:53:31Z</dcterms:created>
  <dcterms:modified xsi:type="dcterms:W3CDTF">2019-05-22T17:16:28Z</dcterms:modified>
</cp:coreProperties>
</file>