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39"/>
  </p:notesMasterIdLst>
  <p:sldIdLst>
    <p:sldId id="256" r:id="rId5"/>
    <p:sldId id="257" r:id="rId6"/>
    <p:sldId id="327" r:id="rId7"/>
    <p:sldId id="290" r:id="rId8"/>
    <p:sldId id="323" r:id="rId9"/>
    <p:sldId id="339" r:id="rId10"/>
    <p:sldId id="340" r:id="rId11"/>
    <p:sldId id="330" r:id="rId12"/>
    <p:sldId id="335" r:id="rId13"/>
    <p:sldId id="338" r:id="rId14"/>
    <p:sldId id="281" r:id="rId15"/>
    <p:sldId id="301" r:id="rId16"/>
    <p:sldId id="293" r:id="rId17"/>
    <p:sldId id="313" r:id="rId18"/>
    <p:sldId id="294" r:id="rId19"/>
    <p:sldId id="341" r:id="rId20"/>
    <p:sldId id="287" r:id="rId21"/>
    <p:sldId id="295" r:id="rId22"/>
    <p:sldId id="297" r:id="rId23"/>
    <p:sldId id="314" r:id="rId24"/>
    <p:sldId id="299" r:id="rId25"/>
    <p:sldId id="303" r:id="rId26"/>
    <p:sldId id="320" r:id="rId27"/>
    <p:sldId id="337" r:id="rId28"/>
    <p:sldId id="304" r:id="rId29"/>
    <p:sldId id="342" r:id="rId30"/>
    <p:sldId id="306" r:id="rId31"/>
    <p:sldId id="343" r:id="rId32"/>
    <p:sldId id="344" r:id="rId33"/>
    <p:sldId id="345" r:id="rId34"/>
    <p:sldId id="346" r:id="rId35"/>
    <p:sldId id="347" r:id="rId36"/>
    <p:sldId id="348" r:id="rId37"/>
    <p:sldId id="30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E39"/>
    <a:srgbClr val="10964D"/>
    <a:srgbClr val="8BC541"/>
    <a:srgbClr val="FFFFFF"/>
    <a:srgbClr val="E6E6E6"/>
    <a:srgbClr val="AD1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37" autoAdjust="0"/>
    <p:restoredTop sz="85246" autoAdjust="0"/>
  </p:normalViewPr>
  <p:slideViewPr>
    <p:cSldViewPr snapToGrid="0" snapToObjects="1">
      <p:cViewPr varScale="1">
        <p:scale>
          <a:sx n="76" d="100"/>
          <a:sy n="76" d="100"/>
        </p:scale>
        <p:origin x="774"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2" d="100"/>
          <a:sy n="82" d="100"/>
        </p:scale>
        <p:origin x="221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_rels/data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diagrams.loki3.com/BracketList" loCatId="list" qsTypeId="urn:microsoft.com/office/officeart/2005/8/quickstyle/simple5" qsCatId="simple" csTypeId="urn:microsoft.com/office/officeart/2005/8/colors/colorful3" csCatId="colorful" phldr="1"/>
      <dgm:spPr/>
      <dgm:t>
        <a:bodyPr/>
        <a:lstStyle/>
        <a:p>
          <a:endParaRPr lang="en-US"/>
        </a:p>
      </dgm:t>
    </dgm:pt>
    <dgm:pt modelId="{74EE5CD8-078F-4590-BF9C-A341A294A016}">
      <dgm:prSet phldrT="[Text]" custT="1"/>
      <dgm:spPr/>
      <dgm:t>
        <a:bodyPr/>
        <a:lstStyle/>
        <a:p>
          <a:r>
            <a:rPr lang="en-US" sz="4400" dirty="0"/>
            <a:t>1</a:t>
          </a:r>
        </a:p>
      </dgm:t>
    </dgm:pt>
    <dgm:pt modelId="{BB568D76-3363-43D3-B00C-3359A643216C}" type="parTrans" cxnId="{F40F9561-0D4C-44CF-91EF-A92B1DBDE44B}">
      <dgm:prSet/>
      <dgm:spPr/>
      <dgm:t>
        <a:bodyPr/>
        <a:lstStyle/>
        <a:p>
          <a:endParaRPr lang="en-US" sz="3200"/>
        </a:p>
      </dgm:t>
    </dgm:pt>
    <dgm:pt modelId="{CF9FB981-E6ED-4440-AC98-4E4E2ABA2C55}" type="sibTrans" cxnId="{F40F9561-0D4C-44CF-91EF-A92B1DBDE44B}">
      <dgm:prSet/>
      <dgm:spPr/>
      <dgm:t>
        <a:bodyPr/>
        <a:lstStyle/>
        <a:p>
          <a:endParaRPr lang="en-US" sz="3200"/>
        </a:p>
      </dgm:t>
    </dgm:pt>
    <dgm:pt modelId="{AA046201-5C4D-445E-BF0B-5C6D2B0A1945}">
      <dgm:prSet phldrT="[Text]" custT="1"/>
      <dgm:spPr/>
      <dgm:t>
        <a:bodyPr/>
        <a:lstStyle/>
        <a:p>
          <a:r>
            <a:rPr lang="en-US" sz="4400" dirty="0"/>
            <a:t>2</a:t>
          </a:r>
        </a:p>
      </dgm:t>
    </dgm:pt>
    <dgm:pt modelId="{FE92FC33-5E0F-4302-9E80-A69E8ACDDE56}" type="parTrans" cxnId="{B8AF1086-D7BE-446F-9133-738B599E9A7D}">
      <dgm:prSet/>
      <dgm:spPr/>
      <dgm:t>
        <a:bodyPr/>
        <a:lstStyle/>
        <a:p>
          <a:endParaRPr lang="en-US" sz="3200"/>
        </a:p>
      </dgm:t>
    </dgm:pt>
    <dgm:pt modelId="{40767EFF-7D52-4469-ACEE-7D28E67337E2}" type="sibTrans" cxnId="{B8AF1086-D7BE-446F-9133-738B599E9A7D}">
      <dgm:prSet/>
      <dgm:spPr/>
      <dgm:t>
        <a:bodyPr/>
        <a:lstStyle/>
        <a:p>
          <a:endParaRPr lang="en-US" sz="3200"/>
        </a:p>
      </dgm:t>
    </dgm:pt>
    <dgm:pt modelId="{C59269D0-92A5-481C-BA64-727AFB0DD545}">
      <dgm:prSet phldrT="[Text]" custT="1"/>
      <dgm:spPr/>
      <dgm:t>
        <a:bodyPr/>
        <a:lstStyle/>
        <a:p>
          <a:r>
            <a:rPr lang="en-US" sz="3200" dirty="0">
              <a:effectLst>
                <a:outerShdw blurRad="38100" dist="38100" dir="2700000" algn="tl">
                  <a:srgbClr val="000000">
                    <a:alpha val="43137"/>
                  </a:srgbClr>
                </a:outerShdw>
              </a:effectLst>
            </a:rPr>
            <a:t>Must bring “Alternate Pick- up form” or signed note from recipient </a:t>
          </a:r>
        </a:p>
      </dgm:t>
    </dgm:pt>
    <dgm:pt modelId="{312CC84D-092F-422A-AA24-A4619DBBB7BE}" type="parTrans" cxnId="{9071FB3B-D26B-4384-BD1A-80C12C62D02C}">
      <dgm:prSet/>
      <dgm:spPr/>
      <dgm:t>
        <a:bodyPr/>
        <a:lstStyle/>
        <a:p>
          <a:endParaRPr lang="en-US" sz="3200"/>
        </a:p>
      </dgm:t>
    </dgm:pt>
    <dgm:pt modelId="{266DE8E8-1339-41C4-B9A7-6148496C7FA9}" type="sibTrans" cxnId="{9071FB3B-D26B-4384-BD1A-80C12C62D02C}">
      <dgm:prSet/>
      <dgm:spPr/>
      <dgm:t>
        <a:bodyPr/>
        <a:lstStyle/>
        <a:p>
          <a:endParaRPr lang="en-US" sz="3200"/>
        </a:p>
      </dgm:t>
    </dgm:pt>
    <dgm:pt modelId="{1E4D3931-0DBD-4211-A24A-6AF364284B1E}">
      <dgm:prSet phldrT="[Text]" custT="1"/>
      <dgm:spPr/>
      <dgm:t>
        <a:bodyPr/>
        <a:lstStyle/>
        <a:p>
          <a:pPr marL="280988" indent="-280988"/>
          <a:r>
            <a:rPr lang="en-US" sz="3200" dirty="0">
              <a:effectLst>
                <a:outerShdw blurRad="38100" dist="38100" dir="2700000" algn="tl">
                  <a:srgbClr val="000000">
                    <a:alpha val="43137"/>
                  </a:srgbClr>
                </a:outerShdw>
              </a:effectLst>
            </a:rPr>
            <a:t>Alternate can pick up for recipient</a:t>
          </a:r>
        </a:p>
      </dgm:t>
    </dgm:pt>
    <dgm:pt modelId="{CADAA3D9-7C63-4729-85B0-64C8AF644EEF}" type="sibTrans" cxnId="{63E4D827-0083-4625-9FD6-043D8D32091E}">
      <dgm:prSet/>
      <dgm:spPr/>
      <dgm:t>
        <a:bodyPr/>
        <a:lstStyle/>
        <a:p>
          <a:endParaRPr lang="en-US" sz="3200"/>
        </a:p>
      </dgm:t>
    </dgm:pt>
    <dgm:pt modelId="{FC93695B-FD0E-4353-B1FD-4328F4386DEC}" type="parTrans" cxnId="{63E4D827-0083-4625-9FD6-043D8D32091E}">
      <dgm:prSet/>
      <dgm:spPr/>
      <dgm:t>
        <a:bodyPr/>
        <a:lstStyle/>
        <a:p>
          <a:endParaRPr lang="en-US" sz="3200"/>
        </a:p>
      </dgm:t>
    </dgm:pt>
    <dgm:pt modelId="{72488D16-6F16-4CC6-9FB9-EC726F6967BE}">
      <dgm:prSet phldrT="[Text]" custT="1"/>
      <dgm:spPr/>
      <dgm:t>
        <a:bodyPr/>
        <a:lstStyle/>
        <a:p>
          <a:r>
            <a:rPr lang="en-US" sz="3200" dirty="0">
              <a:effectLst>
                <a:outerShdw blurRad="38100" dist="38100" dir="2700000" algn="tl">
                  <a:srgbClr val="000000">
                    <a:alpha val="43137"/>
                  </a:srgbClr>
                </a:outerShdw>
              </a:effectLst>
            </a:rPr>
            <a:t>3</a:t>
          </a:r>
        </a:p>
      </dgm:t>
    </dgm:pt>
    <dgm:pt modelId="{4B66AE08-B059-4B19-9F6E-0311214DE99D}" type="parTrans" cxnId="{3B8EC97F-BC0E-4ED3-8BF9-9FA420425E7B}">
      <dgm:prSet/>
      <dgm:spPr/>
      <dgm:t>
        <a:bodyPr/>
        <a:lstStyle/>
        <a:p>
          <a:endParaRPr lang="en-US"/>
        </a:p>
      </dgm:t>
    </dgm:pt>
    <dgm:pt modelId="{2EBB918B-C6C0-4BE7-8F7D-E60E36BAC2B2}" type="sibTrans" cxnId="{3B8EC97F-BC0E-4ED3-8BF9-9FA420425E7B}">
      <dgm:prSet/>
      <dgm:spPr/>
      <dgm:t>
        <a:bodyPr/>
        <a:lstStyle/>
        <a:p>
          <a:endParaRPr lang="en-US"/>
        </a:p>
      </dgm:t>
    </dgm:pt>
    <dgm:pt modelId="{8DCF981B-70C1-4E54-BEA0-7E5C54C1A783}">
      <dgm:prSet phldrT="[Text]" custT="1"/>
      <dgm:spPr/>
      <dgm:t>
        <a:bodyPr/>
        <a:lstStyle/>
        <a:p>
          <a:r>
            <a:rPr lang="en-US" sz="3200" dirty="0">
              <a:effectLst>
                <a:outerShdw blurRad="38100" dist="38100" dir="2700000" algn="tl">
                  <a:srgbClr val="000000">
                    <a:alpha val="43137"/>
                  </a:srgbClr>
                </a:outerShdw>
              </a:effectLst>
            </a:rPr>
            <a:t>The site must attach form to EFA-7</a:t>
          </a:r>
        </a:p>
      </dgm:t>
    </dgm:pt>
    <dgm:pt modelId="{0A86F5C6-168B-45C2-8049-540C09470898}" type="parTrans" cxnId="{5300B638-9542-4480-ABCF-8C8D44DE87BB}">
      <dgm:prSet/>
      <dgm:spPr/>
      <dgm:t>
        <a:bodyPr/>
        <a:lstStyle/>
        <a:p>
          <a:endParaRPr lang="en-US"/>
        </a:p>
      </dgm:t>
    </dgm:pt>
    <dgm:pt modelId="{88A6CC39-83EB-4566-B4A8-3BAF6A3AF29E}" type="sibTrans" cxnId="{5300B638-9542-4480-ABCF-8C8D44DE87BB}">
      <dgm:prSet/>
      <dgm:spPr/>
      <dgm:t>
        <a:bodyPr/>
        <a:lstStyle/>
        <a:p>
          <a:endParaRPr lang="en-US"/>
        </a:p>
      </dgm:t>
    </dgm:pt>
    <dgm:pt modelId="{A12ADC11-6378-46BC-8C17-FD84E75386B8}" type="pres">
      <dgm:prSet presAssocID="{F6FEADD9-F67D-41F5-BA4C-3C84956E7F46}" presName="Name0" presStyleCnt="0">
        <dgm:presLayoutVars>
          <dgm:dir/>
          <dgm:animLvl val="lvl"/>
          <dgm:resizeHandles val="exact"/>
        </dgm:presLayoutVars>
      </dgm:prSet>
      <dgm:spPr/>
    </dgm:pt>
    <dgm:pt modelId="{5694EA56-EBF0-40DD-952E-732BCC01F740}" type="pres">
      <dgm:prSet presAssocID="{74EE5CD8-078F-4590-BF9C-A341A294A016}" presName="linNode" presStyleCnt="0"/>
      <dgm:spPr/>
    </dgm:pt>
    <dgm:pt modelId="{47B97692-F63B-4FA3-8BDD-ACC32C9EA926}" type="pres">
      <dgm:prSet presAssocID="{74EE5CD8-078F-4590-BF9C-A341A294A016}" presName="parTx" presStyleLbl="revTx" presStyleIdx="0" presStyleCnt="3">
        <dgm:presLayoutVars>
          <dgm:chMax val="1"/>
          <dgm:bulletEnabled val="1"/>
        </dgm:presLayoutVars>
      </dgm:prSet>
      <dgm:spPr/>
    </dgm:pt>
    <dgm:pt modelId="{E9466284-F174-4B2E-83B6-B46F8BC59321}" type="pres">
      <dgm:prSet presAssocID="{74EE5CD8-078F-4590-BF9C-A341A294A016}" presName="bracket" presStyleLbl="parChTrans1D1" presStyleIdx="0" presStyleCnt="3"/>
      <dgm:spPr/>
    </dgm:pt>
    <dgm:pt modelId="{F7C7C630-08B4-4981-9E48-D119737A1664}" type="pres">
      <dgm:prSet presAssocID="{74EE5CD8-078F-4590-BF9C-A341A294A016}" presName="spH" presStyleCnt="0"/>
      <dgm:spPr/>
    </dgm:pt>
    <dgm:pt modelId="{C2802C05-72DC-45E2-9B13-DD13F0C6EC79}" type="pres">
      <dgm:prSet presAssocID="{74EE5CD8-078F-4590-BF9C-A341A294A016}" presName="desTx" presStyleLbl="node1" presStyleIdx="0" presStyleCnt="3">
        <dgm:presLayoutVars>
          <dgm:bulletEnabled val="1"/>
        </dgm:presLayoutVars>
      </dgm:prSet>
      <dgm:spPr/>
    </dgm:pt>
    <dgm:pt modelId="{827A3340-DF27-4D1F-91F3-8C10831C7DC7}" type="pres">
      <dgm:prSet presAssocID="{CF9FB981-E6ED-4440-AC98-4E4E2ABA2C55}" presName="spV" presStyleCnt="0"/>
      <dgm:spPr/>
    </dgm:pt>
    <dgm:pt modelId="{99DC219B-77C4-4FC5-97FA-C9AE3601D697}" type="pres">
      <dgm:prSet presAssocID="{AA046201-5C4D-445E-BF0B-5C6D2B0A1945}" presName="linNode" presStyleCnt="0"/>
      <dgm:spPr/>
    </dgm:pt>
    <dgm:pt modelId="{AB57810B-B4B4-4751-B7DF-8821ABECC8FE}" type="pres">
      <dgm:prSet presAssocID="{AA046201-5C4D-445E-BF0B-5C6D2B0A1945}" presName="parTx" presStyleLbl="revTx" presStyleIdx="1" presStyleCnt="3">
        <dgm:presLayoutVars>
          <dgm:chMax val="1"/>
          <dgm:bulletEnabled val="1"/>
        </dgm:presLayoutVars>
      </dgm:prSet>
      <dgm:spPr/>
    </dgm:pt>
    <dgm:pt modelId="{9ECF605A-7E9A-412A-8E7B-5979B35003D2}" type="pres">
      <dgm:prSet presAssocID="{AA046201-5C4D-445E-BF0B-5C6D2B0A1945}" presName="bracket" presStyleLbl="parChTrans1D1" presStyleIdx="1" presStyleCnt="3"/>
      <dgm:spPr/>
    </dgm:pt>
    <dgm:pt modelId="{B55EEAF5-5697-4DBD-9620-DE91BFC0F0BA}" type="pres">
      <dgm:prSet presAssocID="{AA046201-5C4D-445E-BF0B-5C6D2B0A1945}" presName="spH" presStyleCnt="0"/>
      <dgm:spPr/>
    </dgm:pt>
    <dgm:pt modelId="{34F9B186-49B9-450B-BA6D-BA3E990BF341}" type="pres">
      <dgm:prSet presAssocID="{AA046201-5C4D-445E-BF0B-5C6D2B0A1945}" presName="desTx" presStyleLbl="node1" presStyleIdx="1" presStyleCnt="3">
        <dgm:presLayoutVars>
          <dgm:bulletEnabled val="1"/>
        </dgm:presLayoutVars>
      </dgm:prSet>
      <dgm:spPr/>
    </dgm:pt>
    <dgm:pt modelId="{02A032E7-E90D-447D-A1AB-F6979E1C3B58}" type="pres">
      <dgm:prSet presAssocID="{40767EFF-7D52-4469-ACEE-7D28E67337E2}" presName="spV" presStyleCnt="0"/>
      <dgm:spPr/>
    </dgm:pt>
    <dgm:pt modelId="{29882DB6-03D7-4B39-A6B0-DD402A5C5BFD}" type="pres">
      <dgm:prSet presAssocID="{72488D16-6F16-4CC6-9FB9-EC726F6967BE}" presName="linNode" presStyleCnt="0"/>
      <dgm:spPr/>
    </dgm:pt>
    <dgm:pt modelId="{E41EF8CD-C39F-4F02-B98F-46E8D51C7128}" type="pres">
      <dgm:prSet presAssocID="{72488D16-6F16-4CC6-9FB9-EC726F6967BE}" presName="parTx" presStyleLbl="revTx" presStyleIdx="2" presStyleCnt="3">
        <dgm:presLayoutVars>
          <dgm:chMax val="1"/>
          <dgm:bulletEnabled val="1"/>
        </dgm:presLayoutVars>
      </dgm:prSet>
      <dgm:spPr/>
    </dgm:pt>
    <dgm:pt modelId="{40F1A440-E59C-49AC-8BA9-64F9A558F0A9}" type="pres">
      <dgm:prSet presAssocID="{72488D16-6F16-4CC6-9FB9-EC726F6967BE}" presName="bracket" presStyleLbl="parChTrans1D1" presStyleIdx="2" presStyleCnt="3"/>
      <dgm:spPr/>
    </dgm:pt>
    <dgm:pt modelId="{29DA3041-BEE2-4742-A938-22FB5F7D2018}" type="pres">
      <dgm:prSet presAssocID="{72488D16-6F16-4CC6-9FB9-EC726F6967BE}" presName="spH" presStyleCnt="0"/>
      <dgm:spPr/>
    </dgm:pt>
    <dgm:pt modelId="{DED974FA-B59E-4D48-8181-A9A9C1028ED7}" type="pres">
      <dgm:prSet presAssocID="{72488D16-6F16-4CC6-9FB9-EC726F6967BE}" presName="desTx" presStyleLbl="node1" presStyleIdx="2" presStyleCnt="3">
        <dgm:presLayoutVars>
          <dgm:bulletEnabled val="1"/>
        </dgm:presLayoutVars>
      </dgm:prSet>
      <dgm:spPr/>
    </dgm:pt>
  </dgm:ptLst>
  <dgm:cxnLst>
    <dgm:cxn modelId="{1B4B0400-039F-4E3F-ABED-558E63A78F73}" type="presOf" srcId="{AA046201-5C4D-445E-BF0B-5C6D2B0A1945}" destId="{AB57810B-B4B4-4751-B7DF-8821ABECC8FE}" srcOrd="0" destOrd="0" presId="urn:diagrams.loki3.com/BracketList"/>
    <dgm:cxn modelId="{D2EC6818-7F71-4379-9600-5CA93E98264E}" type="presOf" srcId="{74EE5CD8-078F-4590-BF9C-A341A294A016}" destId="{47B97692-F63B-4FA3-8BDD-ACC32C9EA926}" srcOrd="0" destOrd="0" presId="urn:diagrams.loki3.com/BracketList"/>
    <dgm:cxn modelId="{63E4D827-0083-4625-9FD6-043D8D32091E}" srcId="{74EE5CD8-078F-4590-BF9C-A341A294A016}" destId="{1E4D3931-0DBD-4211-A24A-6AF364284B1E}" srcOrd="0" destOrd="0" parTransId="{FC93695B-FD0E-4353-B1FD-4328F4386DEC}" sibTransId="{CADAA3D9-7C63-4729-85B0-64C8AF644EEF}"/>
    <dgm:cxn modelId="{63ED3933-0F7C-4D7B-8E13-3CF59DA18540}" type="presOf" srcId="{1E4D3931-0DBD-4211-A24A-6AF364284B1E}" destId="{C2802C05-72DC-45E2-9B13-DD13F0C6EC79}" srcOrd="0" destOrd="0" presId="urn:diagrams.loki3.com/BracketList"/>
    <dgm:cxn modelId="{5300B638-9542-4480-ABCF-8C8D44DE87BB}" srcId="{72488D16-6F16-4CC6-9FB9-EC726F6967BE}" destId="{8DCF981B-70C1-4E54-BEA0-7E5C54C1A783}" srcOrd="0" destOrd="0" parTransId="{0A86F5C6-168B-45C2-8049-540C09470898}" sibTransId="{88A6CC39-83EB-4566-B4A8-3BAF6A3AF29E}"/>
    <dgm:cxn modelId="{9071FB3B-D26B-4384-BD1A-80C12C62D02C}" srcId="{AA046201-5C4D-445E-BF0B-5C6D2B0A1945}" destId="{C59269D0-92A5-481C-BA64-727AFB0DD545}" srcOrd="0" destOrd="0" parTransId="{312CC84D-092F-422A-AA24-A4619DBBB7BE}" sibTransId="{266DE8E8-1339-41C4-B9A7-6148496C7FA9}"/>
    <dgm:cxn modelId="{F40F9561-0D4C-44CF-91EF-A92B1DBDE44B}" srcId="{F6FEADD9-F67D-41F5-BA4C-3C84956E7F46}" destId="{74EE5CD8-078F-4590-BF9C-A341A294A016}" srcOrd="0" destOrd="0" parTransId="{BB568D76-3363-43D3-B00C-3359A643216C}" sibTransId="{CF9FB981-E6ED-4440-AC98-4E4E2ABA2C55}"/>
    <dgm:cxn modelId="{0CD21F48-B4C3-4F4E-8073-97E94D7CC900}" type="presOf" srcId="{C59269D0-92A5-481C-BA64-727AFB0DD545}" destId="{34F9B186-49B9-450B-BA6D-BA3E990BF341}" srcOrd="0" destOrd="0" presId="urn:diagrams.loki3.com/BracketList"/>
    <dgm:cxn modelId="{2261894B-ADFA-4365-8A39-70B82C31AC65}" type="presOf" srcId="{F6FEADD9-F67D-41F5-BA4C-3C84956E7F46}" destId="{A12ADC11-6378-46BC-8C17-FD84E75386B8}" srcOrd="0" destOrd="0" presId="urn:diagrams.loki3.com/BracketList"/>
    <dgm:cxn modelId="{FE71825A-0141-44D8-B130-F40EF1907733}" type="presOf" srcId="{72488D16-6F16-4CC6-9FB9-EC726F6967BE}" destId="{E41EF8CD-C39F-4F02-B98F-46E8D51C7128}" srcOrd="0" destOrd="0" presId="urn:diagrams.loki3.com/BracketList"/>
    <dgm:cxn modelId="{3B8EC97F-BC0E-4ED3-8BF9-9FA420425E7B}" srcId="{F6FEADD9-F67D-41F5-BA4C-3C84956E7F46}" destId="{72488D16-6F16-4CC6-9FB9-EC726F6967BE}" srcOrd="2" destOrd="0" parTransId="{4B66AE08-B059-4B19-9F6E-0311214DE99D}" sibTransId="{2EBB918B-C6C0-4BE7-8F7D-E60E36BAC2B2}"/>
    <dgm:cxn modelId="{B8AF1086-D7BE-446F-9133-738B599E9A7D}" srcId="{F6FEADD9-F67D-41F5-BA4C-3C84956E7F46}" destId="{AA046201-5C4D-445E-BF0B-5C6D2B0A1945}" srcOrd="1" destOrd="0" parTransId="{FE92FC33-5E0F-4302-9E80-A69E8ACDDE56}" sibTransId="{40767EFF-7D52-4469-ACEE-7D28E67337E2}"/>
    <dgm:cxn modelId="{71C5A991-23EA-4B45-8D58-2B254926F915}" type="presOf" srcId="{8DCF981B-70C1-4E54-BEA0-7E5C54C1A783}" destId="{DED974FA-B59E-4D48-8181-A9A9C1028ED7}" srcOrd="0" destOrd="0" presId="urn:diagrams.loki3.com/BracketList"/>
    <dgm:cxn modelId="{E2935111-C4F9-4F87-A673-0FB3AB9F6CF2}" type="presParOf" srcId="{A12ADC11-6378-46BC-8C17-FD84E75386B8}" destId="{5694EA56-EBF0-40DD-952E-732BCC01F740}" srcOrd="0" destOrd="0" presId="urn:diagrams.loki3.com/BracketList"/>
    <dgm:cxn modelId="{69F4C12B-B81A-4D90-B35E-5B3627931BC8}" type="presParOf" srcId="{5694EA56-EBF0-40DD-952E-732BCC01F740}" destId="{47B97692-F63B-4FA3-8BDD-ACC32C9EA926}" srcOrd="0" destOrd="0" presId="urn:diagrams.loki3.com/BracketList"/>
    <dgm:cxn modelId="{42716B92-F955-43FC-A6CE-0BEB6D2BA0DF}" type="presParOf" srcId="{5694EA56-EBF0-40DD-952E-732BCC01F740}" destId="{E9466284-F174-4B2E-83B6-B46F8BC59321}" srcOrd="1" destOrd="0" presId="urn:diagrams.loki3.com/BracketList"/>
    <dgm:cxn modelId="{920E6F61-4A38-4027-9E63-AABD860774C0}" type="presParOf" srcId="{5694EA56-EBF0-40DD-952E-732BCC01F740}" destId="{F7C7C630-08B4-4981-9E48-D119737A1664}" srcOrd="2" destOrd="0" presId="urn:diagrams.loki3.com/BracketList"/>
    <dgm:cxn modelId="{30FC457D-F536-4C98-A3E8-9F808A033D7A}" type="presParOf" srcId="{5694EA56-EBF0-40DD-952E-732BCC01F740}" destId="{C2802C05-72DC-45E2-9B13-DD13F0C6EC79}" srcOrd="3" destOrd="0" presId="urn:diagrams.loki3.com/BracketList"/>
    <dgm:cxn modelId="{B7D9DE84-7A85-4CEF-B678-1E222BAFAB10}" type="presParOf" srcId="{A12ADC11-6378-46BC-8C17-FD84E75386B8}" destId="{827A3340-DF27-4D1F-91F3-8C10831C7DC7}" srcOrd="1" destOrd="0" presId="urn:diagrams.loki3.com/BracketList"/>
    <dgm:cxn modelId="{1563FFFA-7315-4D7D-BE41-94FDD07228FD}" type="presParOf" srcId="{A12ADC11-6378-46BC-8C17-FD84E75386B8}" destId="{99DC219B-77C4-4FC5-97FA-C9AE3601D697}" srcOrd="2" destOrd="0" presId="urn:diagrams.loki3.com/BracketList"/>
    <dgm:cxn modelId="{FDE6F4BA-CB23-4AC7-A734-1B5072F3DF27}" type="presParOf" srcId="{99DC219B-77C4-4FC5-97FA-C9AE3601D697}" destId="{AB57810B-B4B4-4751-B7DF-8821ABECC8FE}" srcOrd="0" destOrd="0" presId="urn:diagrams.loki3.com/BracketList"/>
    <dgm:cxn modelId="{7637FE2F-0F4A-4B37-A8A0-0149EBA8E31B}" type="presParOf" srcId="{99DC219B-77C4-4FC5-97FA-C9AE3601D697}" destId="{9ECF605A-7E9A-412A-8E7B-5979B35003D2}" srcOrd="1" destOrd="0" presId="urn:diagrams.loki3.com/BracketList"/>
    <dgm:cxn modelId="{46BB4DFD-E6C0-4287-A8C2-D2F22C207510}" type="presParOf" srcId="{99DC219B-77C4-4FC5-97FA-C9AE3601D697}" destId="{B55EEAF5-5697-4DBD-9620-DE91BFC0F0BA}" srcOrd="2" destOrd="0" presId="urn:diagrams.loki3.com/BracketList"/>
    <dgm:cxn modelId="{C7B31632-F9AE-401F-8D38-D7BDFF41F58D}" type="presParOf" srcId="{99DC219B-77C4-4FC5-97FA-C9AE3601D697}" destId="{34F9B186-49B9-450B-BA6D-BA3E990BF341}" srcOrd="3" destOrd="0" presId="urn:diagrams.loki3.com/BracketList"/>
    <dgm:cxn modelId="{BE1FA5C2-EF44-4E8F-9AA2-8B632EDAD60F}" type="presParOf" srcId="{A12ADC11-6378-46BC-8C17-FD84E75386B8}" destId="{02A032E7-E90D-447D-A1AB-F6979E1C3B58}" srcOrd="3" destOrd="0" presId="urn:diagrams.loki3.com/BracketList"/>
    <dgm:cxn modelId="{CD89D3CD-05ED-4FC1-AF8D-237A53B6CC70}" type="presParOf" srcId="{A12ADC11-6378-46BC-8C17-FD84E75386B8}" destId="{29882DB6-03D7-4B39-A6B0-DD402A5C5BFD}" srcOrd="4" destOrd="0" presId="urn:diagrams.loki3.com/BracketList"/>
    <dgm:cxn modelId="{F40F51BD-F283-4CAB-A434-3D10A002AFDD}" type="presParOf" srcId="{29882DB6-03D7-4B39-A6B0-DD402A5C5BFD}" destId="{E41EF8CD-C39F-4F02-B98F-46E8D51C7128}" srcOrd="0" destOrd="0" presId="urn:diagrams.loki3.com/BracketList"/>
    <dgm:cxn modelId="{E9838F53-ADC2-453E-AD6F-F3486BDCE1BA}" type="presParOf" srcId="{29882DB6-03D7-4B39-A6B0-DD402A5C5BFD}" destId="{40F1A440-E59C-49AC-8BA9-64F9A558F0A9}" srcOrd="1" destOrd="0" presId="urn:diagrams.loki3.com/BracketList"/>
    <dgm:cxn modelId="{2E53ACD8-8C0D-4B89-BAC4-89FA1A11A115}" type="presParOf" srcId="{29882DB6-03D7-4B39-A6B0-DD402A5C5BFD}" destId="{29DA3041-BEE2-4742-A938-22FB5F7D2018}" srcOrd="2" destOrd="0" presId="urn:diagrams.loki3.com/BracketList"/>
    <dgm:cxn modelId="{372C46BD-FBEA-4A93-8CB2-0D5454305759}" type="presParOf" srcId="{29882DB6-03D7-4B39-A6B0-DD402A5C5BFD}" destId="{DED974FA-B59E-4D48-8181-A9A9C1028ED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79947-787F-47BB-A0C8-0A6796AFCF5F}"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60EBF713-3C1E-416E-84C9-86561BC4E01B}">
      <dgm:prSet phldrT="[Text]"/>
      <dgm:spPr/>
      <dgm:t>
        <a:bodyPr/>
        <a:lstStyle/>
        <a:p>
          <a:r>
            <a:rPr lang="en-US" dirty="0"/>
            <a:t>Additional Required forms and signage for Distribution Sites</a:t>
          </a:r>
        </a:p>
      </dgm:t>
    </dgm:pt>
    <dgm:pt modelId="{F761FCC4-73C4-4DC7-9AFE-E4834B86B54C}" type="parTrans" cxnId="{6B9613DF-E2A9-4D5A-9F0E-0F15F8029635}">
      <dgm:prSet/>
      <dgm:spPr/>
      <dgm:t>
        <a:bodyPr/>
        <a:lstStyle/>
        <a:p>
          <a:endParaRPr lang="en-US"/>
        </a:p>
      </dgm:t>
    </dgm:pt>
    <dgm:pt modelId="{D8C7248C-CA37-451C-896E-1F97123602C9}" type="sibTrans" cxnId="{6B9613DF-E2A9-4D5A-9F0E-0F15F8029635}">
      <dgm:prSet/>
      <dgm:spPr/>
      <dgm:t>
        <a:bodyPr/>
        <a:lstStyle/>
        <a:p>
          <a:endParaRPr lang="en-US"/>
        </a:p>
      </dgm:t>
    </dgm:pt>
    <dgm:pt modelId="{6F6C6D5A-C52F-4DD9-B045-33AAF52C6FD3}">
      <dgm:prSet phldrT="[Text]"/>
      <dgm:spPr/>
      <dgm:t>
        <a:bodyPr/>
        <a:lstStyle/>
        <a:p>
          <a:r>
            <a:rPr lang="en-US" dirty="0"/>
            <a:t>Written Notice of Beneficiary Rights</a:t>
          </a:r>
        </a:p>
      </dgm:t>
    </dgm:pt>
    <dgm:pt modelId="{23436F6A-DC67-437C-B5CD-0A1A7B5E4191}" type="parTrans" cxnId="{F4D4DEAA-7F8F-4126-B71F-FFF38A3DEE04}">
      <dgm:prSet/>
      <dgm:spPr/>
      <dgm:t>
        <a:bodyPr/>
        <a:lstStyle/>
        <a:p>
          <a:endParaRPr lang="en-US"/>
        </a:p>
      </dgm:t>
    </dgm:pt>
    <dgm:pt modelId="{6A1F2615-3BDD-4B12-9A67-8AB94EAEF4E4}" type="sibTrans" cxnId="{F4D4DEAA-7F8F-4126-B71F-FFF38A3DEE04}">
      <dgm:prSet/>
      <dgm:spPr/>
      <dgm:t>
        <a:bodyPr/>
        <a:lstStyle/>
        <a:p>
          <a:endParaRPr lang="en-US"/>
        </a:p>
      </dgm:t>
    </dgm:pt>
    <dgm:pt modelId="{ABD9B344-ADAA-4E61-AA77-E877EF6D7D25}">
      <dgm:prSet phldrT="[Text]"/>
      <dgm:spPr/>
      <dgm:t>
        <a:bodyPr/>
        <a:lstStyle/>
        <a:p>
          <a:r>
            <a:rPr lang="en-US" dirty="0"/>
            <a:t>This new form is coming soon</a:t>
          </a:r>
        </a:p>
      </dgm:t>
    </dgm:pt>
    <dgm:pt modelId="{796C2114-B86C-49EA-B5FC-40EDB1EDD3B9}" type="parTrans" cxnId="{D36FB37D-8283-4B38-84DB-F874C9FC6FD7}">
      <dgm:prSet/>
      <dgm:spPr/>
      <dgm:t>
        <a:bodyPr/>
        <a:lstStyle/>
        <a:p>
          <a:endParaRPr lang="en-US"/>
        </a:p>
      </dgm:t>
    </dgm:pt>
    <dgm:pt modelId="{13C1E3BC-61CC-44B8-A28F-12283C35DB60}" type="sibTrans" cxnId="{D36FB37D-8283-4B38-84DB-F874C9FC6FD7}">
      <dgm:prSet/>
      <dgm:spPr/>
      <dgm:t>
        <a:bodyPr/>
        <a:lstStyle/>
        <a:p>
          <a:endParaRPr lang="en-US"/>
        </a:p>
      </dgm:t>
    </dgm:pt>
    <dgm:pt modelId="{387AE681-3E47-4813-8212-7572C749C9C4}" type="pres">
      <dgm:prSet presAssocID="{18179947-787F-47BB-A0C8-0A6796AFCF5F}" presName="layout" presStyleCnt="0">
        <dgm:presLayoutVars>
          <dgm:chMax/>
          <dgm:chPref/>
          <dgm:dir/>
          <dgm:animOne val="branch"/>
          <dgm:animLvl val="lvl"/>
          <dgm:resizeHandles/>
        </dgm:presLayoutVars>
      </dgm:prSet>
      <dgm:spPr/>
    </dgm:pt>
    <dgm:pt modelId="{AD1E18CF-970A-41E7-B7D5-A8873EA6C7AB}" type="pres">
      <dgm:prSet presAssocID="{60EBF713-3C1E-416E-84C9-86561BC4E01B}" presName="root" presStyleCnt="0">
        <dgm:presLayoutVars>
          <dgm:chMax/>
          <dgm:chPref val="4"/>
        </dgm:presLayoutVars>
      </dgm:prSet>
      <dgm:spPr/>
    </dgm:pt>
    <dgm:pt modelId="{107F576C-B866-4372-B9AA-BB6326F642B5}" type="pres">
      <dgm:prSet presAssocID="{60EBF713-3C1E-416E-84C9-86561BC4E01B}" presName="rootComposite" presStyleCnt="0">
        <dgm:presLayoutVars/>
      </dgm:prSet>
      <dgm:spPr/>
    </dgm:pt>
    <dgm:pt modelId="{BBFA024E-E52D-4386-B05A-FA8C1A81D385}" type="pres">
      <dgm:prSet presAssocID="{60EBF713-3C1E-416E-84C9-86561BC4E01B}" presName="rootText" presStyleLbl="node0" presStyleIdx="0" presStyleCnt="1" custScaleY="200000">
        <dgm:presLayoutVars>
          <dgm:chMax/>
          <dgm:chPref val="4"/>
        </dgm:presLayoutVars>
      </dgm:prSet>
      <dgm:spPr/>
    </dgm:pt>
    <dgm:pt modelId="{7B463C4B-68E0-4E78-B869-872833992C0F}" type="pres">
      <dgm:prSet presAssocID="{60EBF713-3C1E-416E-84C9-86561BC4E01B}" presName="childShape" presStyleCnt="0">
        <dgm:presLayoutVars>
          <dgm:chMax val="0"/>
          <dgm:chPref val="0"/>
        </dgm:presLayoutVars>
      </dgm:prSet>
      <dgm:spPr/>
    </dgm:pt>
    <dgm:pt modelId="{2F459FFF-5CBD-4955-A076-D0CD4A624488}" type="pres">
      <dgm:prSet presAssocID="{6F6C6D5A-C52F-4DD9-B045-33AAF52C6FD3}" presName="childComposite" presStyleCnt="0">
        <dgm:presLayoutVars>
          <dgm:chMax val="0"/>
          <dgm:chPref val="0"/>
        </dgm:presLayoutVars>
      </dgm:prSet>
      <dgm:spPr/>
    </dgm:pt>
    <dgm:pt modelId="{C920B8FF-433E-43A3-B5E8-D9ACF8F2812E}" type="pres">
      <dgm:prSet presAssocID="{6F6C6D5A-C52F-4DD9-B045-33AAF52C6FD3}" presName="Image" presStyleLbl="node1" presStyleIdx="0" presStyleCnt="2" custLinFactY="18008" custLinFactNeighborX="-2458"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E968C71-7772-4D0A-B568-662186B916A8}" type="pres">
      <dgm:prSet presAssocID="{6F6C6D5A-C52F-4DD9-B045-33AAF52C6FD3}" presName="childText" presStyleLbl="lnNode1" presStyleIdx="0" presStyleCnt="2">
        <dgm:presLayoutVars>
          <dgm:chMax val="0"/>
          <dgm:chPref val="0"/>
          <dgm:bulletEnabled val="1"/>
        </dgm:presLayoutVars>
      </dgm:prSet>
      <dgm:spPr/>
    </dgm:pt>
    <dgm:pt modelId="{C247B1CD-36DE-4CC6-973E-AA75F6A50815}" type="pres">
      <dgm:prSet presAssocID="{ABD9B344-ADAA-4E61-AA77-E877EF6D7D25}" presName="childComposite" presStyleCnt="0">
        <dgm:presLayoutVars>
          <dgm:chMax val="0"/>
          <dgm:chPref val="0"/>
        </dgm:presLayoutVars>
      </dgm:prSet>
      <dgm:spPr/>
    </dgm:pt>
    <dgm:pt modelId="{70D21AD8-F115-4E90-A242-45E24B759B92}" type="pres">
      <dgm:prSet presAssocID="{ABD9B344-ADAA-4E61-AA77-E877EF6D7D25}" presName="Image" presStyleLbl="node1" presStyleIdx="1" presStyleCnt="2" custLinFactY="-15000" custLinFactNeighborX="-2458"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C8964074-5C84-4859-9266-A731C706AACA}" type="pres">
      <dgm:prSet presAssocID="{ABD9B344-ADAA-4E61-AA77-E877EF6D7D25}" presName="childText" presStyleLbl="lnNode1" presStyleIdx="1" presStyleCnt="2">
        <dgm:presLayoutVars>
          <dgm:chMax val="0"/>
          <dgm:chPref val="0"/>
          <dgm:bulletEnabled val="1"/>
        </dgm:presLayoutVars>
      </dgm:prSet>
      <dgm:spPr/>
    </dgm:pt>
  </dgm:ptLst>
  <dgm:cxnLst>
    <dgm:cxn modelId="{9252F722-ACE2-48CA-BA5B-797D080D4993}" type="presOf" srcId="{6F6C6D5A-C52F-4DD9-B045-33AAF52C6FD3}" destId="{8E968C71-7772-4D0A-B568-662186B916A8}" srcOrd="0" destOrd="0" presId="urn:microsoft.com/office/officeart/2008/layout/PictureAccentList"/>
    <dgm:cxn modelId="{AA907C3B-0D60-4CFC-A8FD-C938870F415C}" type="presOf" srcId="{60EBF713-3C1E-416E-84C9-86561BC4E01B}" destId="{BBFA024E-E52D-4386-B05A-FA8C1A81D385}" srcOrd="0" destOrd="0" presId="urn:microsoft.com/office/officeart/2008/layout/PictureAccentList"/>
    <dgm:cxn modelId="{9BAFB170-899F-4BF4-B3B9-D2F47168DBF6}" type="presOf" srcId="{ABD9B344-ADAA-4E61-AA77-E877EF6D7D25}" destId="{C8964074-5C84-4859-9266-A731C706AACA}" srcOrd="0" destOrd="0" presId="urn:microsoft.com/office/officeart/2008/layout/PictureAccentList"/>
    <dgm:cxn modelId="{A83B9451-77FA-4355-AA2C-61F5D1FDA9F4}" type="presOf" srcId="{18179947-787F-47BB-A0C8-0A6796AFCF5F}" destId="{387AE681-3E47-4813-8212-7572C749C9C4}" srcOrd="0" destOrd="0" presId="urn:microsoft.com/office/officeart/2008/layout/PictureAccentList"/>
    <dgm:cxn modelId="{D36FB37D-8283-4B38-84DB-F874C9FC6FD7}" srcId="{60EBF713-3C1E-416E-84C9-86561BC4E01B}" destId="{ABD9B344-ADAA-4E61-AA77-E877EF6D7D25}" srcOrd="1" destOrd="0" parTransId="{796C2114-B86C-49EA-B5FC-40EDB1EDD3B9}" sibTransId="{13C1E3BC-61CC-44B8-A28F-12283C35DB60}"/>
    <dgm:cxn modelId="{F4D4DEAA-7F8F-4126-B71F-FFF38A3DEE04}" srcId="{60EBF713-3C1E-416E-84C9-86561BC4E01B}" destId="{6F6C6D5A-C52F-4DD9-B045-33AAF52C6FD3}" srcOrd="0" destOrd="0" parTransId="{23436F6A-DC67-437C-B5CD-0A1A7B5E4191}" sibTransId="{6A1F2615-3BDD-4B12-9A67-8AB94EAEF4E4}"/>
    <dgm:cxn modelId="{6B9613DF-E2A9-4D5A-9F0E-0F15F8029635}" srcId="{18179947-787F-47BB-A0C8-0A6796AFCF5F}" destId="{60EBF713-3C1E-416E-84C9-86561BC4E01B}" srcOrd="0" destOrd="0" parTransId="{F761FCC4-73C4-4DC7-9AFE-E4834B86B54C}" sibTransId="{D8C7248C-CA37-451C-896E-1F97123602C9}"/>
    <dgm:cxn modelId="{4917C04D-D522-478A-98F8-E1C2CD6403E3}" type="presParOf" srcId="{387AE681-3E47-4813-8212-7572C749C9C4}" destId="{AD1E18CF-970A-41E7-B7D5-A8873EA6C7AB}" srcOrd="0" destOrd="0" presId="urn:microsoft.com/office/officeart/2008/layout/PictureAccentList"/>
    <dgm:cxn modelId="{0BF60B12-2BB0-4B63-AF41-F8111CE7FB0A}" type="presParOf" srcId="{AD1E18CF-970A-41E7-B7D5-A8873EA6C7AB}" destId="{107F576C-B866-4372-B9AA-BB6326F642B5}" srcOrd="0" destOrd="0" presId="urn:microsoft.com/office/officeart/2008/layout/PictureAccentList"/>
    <dgm:cxn modelId="{9E2EDF36-422E-4784-A449-77D2D505AB08}" type="presParOf" srcId="{107F576C-B866-4372-B9AA-BB6326F642B5}" destId="{BBFA024E-E52D-4386-B05A-FA8C1A81D385}" srcOrd="0" destOrd="0" presId="urn:microsoft.com/office/officeart/2008/layout/PictureAccentList"/>
    <dgm:cxn modelId="{619AF5AD-6BC0-438C-879F-B4A639D90CA0}" type="presParOf" srcId="{AD1E18CF-970A-41E7-B7D5-A8873EA6C7AB}" destId="{7B463C4B-68E0-4E78-B869-872833992C0F}" srcOrd="1" destOrd="0" presId="urn:microsoft.com/office/officeart/2008/layout/PictureAccentList"/>
    <dgm:cxn modelId="{3E500A17-F709-429B-A0F0-C8DE1374B403}" type="presParOf" srcId="{7B463C4B-68E0-4E78-B869-872833992C0F}" destId="{2F459FFF-5CBD-4955-A076-D0CD4A624488}" srcOrd="0" destOrd="0" presId="urn:microsoft.com/office/officeart/2008/layout/PictureAccentList"/>
    <dgm:cxn modelId="{FEBBCA71-4E44-4DE7-B962-4DCDE3978172}" type="presParOf" srcId="{2F459FFF-5CBD-4955-A076-D0CD4A624488}" destId="{C920B8FF-433E-43A3-B5E8-D9ACF8F2812E}" srcOrd="0" destOrd="0" presId="urn:microsoft.com/office/officeart/2008/layout/PictureAccentList"/>
    <dgm:cxn modelId="{37A4F76D-A596-4E4F-BB2F-A8750D32020C}" type="presParOf" srcId="{2F459FFF-5CBD-4955-A076-D0CD4A624488}" destId="{8E968C71-7772-4D0A-B568-662186B916A8}" srcOrd="1" destOrd="0" presId="urn:microsoft.com/office/officeart/2008/layout/PictureAccentList"/>
    <dgm:cxn modelId="{FAE411DF-C16E-4A17-ACF9-E477D4F6177F}" type="presParOf" srcId="{7B463C4B-68E0-4E78-B869-872833992C0F}" destId="{C247B1CD-36DE-4CC6-973E-AA75F6A50815}" srcOrd="1" destOrd="0" presId="urn:microsoft.com/office/officeart/2008/layout/PictureAccentList"/>
    <dgm:cxn modelId="{2741B91A-DF66-4528-9904-411ADB790AEE}" type="presParOf" srcId="{C247B1CD-36DE-4CC6-973E-AA75F6A50815}" destId="{70D21AD8-F115-4E90-A242-45E24B759B92}" srcOrd="0" destOrd="0" presId="urn:microsoft.com/office/officeart/2008/layout/PictureAccentList"/>
    <dgm:cxn modelId="{DBC9476B-F3BD-4CD2-BD42-2BB3423CAA3B}" type="presParOf" srcId="{C247B1CD-36DE-4CC6-973E-AA75F6A50815}" destId="{C8964074-5C84-4859-9266-A731C706AACA}"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97692-F63B-4FA3-8BDD-ACC32C9EA926}">
      <dsp:nvSpPr>
        <dsp:cNvPr id="0" name=""/>
        <dsp:cNvSpPr/>
      </dsp:nvSpPr>
      <dsp:spPr>
        <a:xfrm>
          <a:off x="0" y="160640"/>
          <a:ext cx="17716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r" defTabSz="1955800">
            <a:lnSpc>
              <a:spcPct val="90000"/>
            </a:lnSpc>
            <a:spcBef>
              <a:spcPct val="0"/>
            </a:spcBef>
            <a:spcAft>
              <a:spcPct val="35000"/>
            </a:spcAft>
            <a:buNone/>
          </a:pPr>
          <a:r>
            <a:rPr lang="en-US" sz="4400" kern="1200" dirty="0"/>
            <a:t>1</a:t>
          </a:r>
        </a:p>
      </dsp:txBody>
      <dsp:txXfrm>
        <a:off x="0" y="160640"/>
        <a:ext cx="1771650" cy="1287000"/>
      </dsp:txXfrm>
    </dsp:sp>
    <dsp:sp modelId="{E9466284-F174-4B2E-83B6-B46F8BC59321}">
      <dsp:nvSpPr>
        <dsp:cNvPr id="0" name=""/>
        <dsp:cNvSpPr/>
      </dsp:nvSpPr>
      <dsp:spPr>
        <a:xfrm>
          <a:off x="1771649" y="160640"/>
          <a:ext cx="354330" cy="1287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802C05-72DC-45E2-9B13-DD13F0C6EC79}">
      <dsp:nvSpPr>
        <dsp:cNvPr id="0" name=""/>
        <dsp:cNvSpPr/>
      </dsp:nvSpPr>
      <dsp:spPr>
        <a:xfrm>
          <a:off x="2267711" y="160640"/>
          <a:ext cx="4818888" cy="128700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280988" lvl="1" indent="-280988"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Alternate can pick up for recipient</a:t>
          </a:r>
        </a:p>
      </dsp:txBody>
      <dsp:txXfrm>
        <a:off x="2267711" y="160640"/>
        <a:ext cx="4818888" cy="1287000"/>
      </dsp:txXfrm>
    </dsp:sp>
    <dsp:sp modelId="{AB57810B-B4B4-4751-B7DF-8821ABECC8FE}">
      <dsp:nvSpPr>
        <dsp:cNvPr id="0" name=""/>
        <dsp:cNvSpPr/>
      </dsp:nvSpPr>
      <dsp:spPr>
        <a:xfrm>
          <a:off x="0" y="2023500"/>
          <a:ext cx="17716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928" tIns="111760" rIns="312928" bIns="111760" numCol="1" spcCol="1270" anchor="ctr" anchorCtr="0">
          <a:noAutofit/>
        </a:bodyPr>
        <a:lstStyle/>
        <a:p>
          <a:pPr marL="0" lvl="0" indent="0" algn="r" defTabSz="1955800">
            <a:lnSpc>
              <a:spcPct val="90000"/>
            </a:lnSpc>
            <a:spcBef>
              <a:spcPct val="0"/>
            </a:spcBef>
            <a:spcAft>
              <a:spcPct val="35000"/>
            </a:spcAft>
            <a:buNone/>
          </a:pPr>
          <a:r>
            <a:rPr lang="en-US" sz="4400" kern="1200" dirty="0"/>
            <a:t>2</a:t>
          </a:r>
        </a:p>
      </dsp:txBody>
      <dsp:txXfrm>
        <a:off x="0" y="2023500"/>
        <a:ext cx="1771650" cy="1287000"/>
      </dsp:txXfrm>
    </dsp:sp>
    <dsp:sp modelId="{9ECF605A-7E9A-412A-8E7B-5979B35003D2}">
      <dsp:nvSpPr>
        <dsp:cNvPr id="0" name=""/>
        <dsp:cNvSpPr/>
      </dsp:nvSpPr>
      <dsp:spPr>
        <a:xfrm>
          <a:off x="1771649" y="1681640"/>
          <a:ext cx="354330" cy="1970718"/>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F9B186-49B9-450B-BA6D-BA3E990BF341}">
      <dsp:nvSpPr>
        <dsp:cNvPr id="0" name=""/>
        <dsp:cNvSpPr/>
      </dsp:nvSpPr>
      <dsp:spPr>
        <a:xfrm>
          <a:off x="2267711" y="1681640"/>
          <a:ext cx="4818888" cy="1970718"/>
        </a:xfrm>
        <a:prstGeom prst="rect">
          <a:avLst/>
        </a:prstGeom>
        <a:gradFill rotWithShape="0">
          <a:gsLst>
            <a:gs pos="0">
              <a:schemeClr val="accent3">
                <a:hueOff val="6257405"/>
                <a:satOff val="-3406"/>
                <a:lumOff val="10783"/>
                <a:alphaOff val="0"/>
                <a:satMod val="103000"/>
                <a:lumMod val="102000"/>
                <a:tint val="94000"/>
              </a:schemeClr>
            </a:gs>
            <a:gs pos="50000">
              <a:schemeClr val="accent3">
                <a:hueOff val="6257405"/>
                <a:satOff val="-3406"/>
                <a:lumOff val="10783"/>
                <a:alphaOff val="0"/>
                <a:satMod val="110000"/>
                <a:lumMod val="100000"/>
                <a:shade val="100000"/>
              </a:schemeClr>
            </a:gs>
            <a:gs pos="100000">
              <a:schemeClr val="accent3">
                <a:hueOff val="6257405"/>
                <a:satOff val="-3406"/>
                <a:lumOff val="107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Must bring “Alternate Pick- up form” or signed note from recipient </a:t>
          </a:r>
        </a:p>
      </dsp:txBody>
      <dsp:txXfrm>
        <a:off x="2267711" y="1681640"/>
        <a:ext cx="4818888" cy="1970718"/>
      </dsp:txXfrm>
    </dsp:sp>
    <dsp:sp modelId="{E41EF8CD-C39F-4F02-B98F-46E8D51C7128}">
      <dsp:nvSpPr>
        <dsp:cNvPr id="0" name=""/>
        <dsp:cNvSpPr/>
      </dsp:nvSpPr>
      <dsp:spPr>
        <a:xfrm>
          <a:off x="0" y="3886359"/>
          <a:ext cx="17716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r" defTabSz="1422400">
            <a:lnSpc>
              <a:spcPct val="90000"/>
            </a:lnSpc>
            <a:spcBef>
              <a:spcPct val="0"/>
            </a:spcBef>
            <a:spcAft>
              <a:spcPct val="35000"/>
            </a:spcAft>
            <a:buNone/>
          </a:pPr>
          <a:r>
            <a:rPr lang="en-US" sz="3200" kern="1200" dirty="0">
              <a:effectLst>
                <a:outerShdw blurRad="38100" dist="38100" dir="2700000" algn="tl">
                  <a:srgbClr val="000000">
                    <a:alpha val="43137"/>
                  </a:srgbClr>
                </a:outerShdw>
              </a:effectLst>
            </a:rPr>
            <a:t>3</a:t>
          </a:r>
        </a:p>
      </dsp:txBody>
      <dsp:txXfrm>
        <a:off x="0" y="3886359"/>
        <a:ext cx="1771650" cy="1287000"/>
      </dsp:txXfrm>
    </dsp:sp>
    <dsp:sp modelId="{40F1A440-E59C-49AC-8BA9-64F9A558F0A9}">
      <dsp:nvSpPr>
        <dsp:cNvPr id="0" name=""/>
        <dsp:cNvSpPr/>
      </dsp:nvSpPr>
      <dsp:spPr>
        <a:xfrm>
          <a:off x="1771649" y="3886359"/>
          <a:ext cx="354330" cy="1287000"/>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D974FA-B59E-4D48-8181-A9A9C1028ED7}">
      <dsp:nvSpPr>
        <dsp:cNvPr id="0" name=""/>
        <dsp:cNvSpPr/>
      </dsp:nvSpPr>
      <dsp:spPr>
        <a:xfrm>
          <a:off x="2267711" y="3886359"/>
          <a:ext cx="4818888" cy="1287000"/>
        </a:xfrm>
        <a:prstGeom prst="rect">
          <a:avLst/>
        </a:prstGeom>
        <a:gradFill rotWithShape="0">
          <a:gsLst>
            <a:gs pos="0">
              <a:schemeClr val="accent3">
                <a:hueOff val="12514810"/>
                <a:satOff val="-6812"/>
                <a:lumOff val="21567"/>
                <a:alphaOff val="0"/>
                <a:satMod val="103000"/>
                <a:lumMod val="102000"/>
                <a:tint val="94000"/>
              </a:schemeClr>
            </a:gs>
            <a:gs pos="50000">
              <a:schemeClr val="accent3">
                <a:hueOff val="12514810"/>
                <a:satOff val="-6812"/>
                <a:lumOff val="21567"/>
                <a:alphaOff val="0"/>
                <a:satMod val="110000"/>
                <a:lumMod val="100000"/>
                <a:shade val="100000"/>
              </a:schemeClr>
            </a:gs>
            <a:gs pos="100000">
              <a:schemeClr val="accent3">
                <a:hueOff val="12514810"/>
                <a:satOff val="-6812"/>
                <a:lumOff val="2156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effectLst>
                <a:outerShdw blurRad="38100" dist="38100" dir="2700000" algn="tl">
                  <a:srgbClr val="000000">
                    <a:alpha val="43137"/>
                  </a:srgbClr>
                </a:outerShdw>
              </a:effectLst>
            </a:rPr>
            <a:t>The site must attach form to EFA-7</a:t>
          </a:r>
        </a:p>
      </dsp:txBody>
      <dsp:txXfrm>
        <a:off x="2267711" y="3886359"/>
        <a:ext cx="4818888" cy="1287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A024E-E52D-4386-B05A-FA8C1A81D385}">
      <dsp:nvSpPr>
        <dsp:cNvPr id="0" name=""/>
        <dsp:cNvSpPr/>
      </dsp:nvSpPr>
      <dsp:spPr>
        <a:xfrm>
          <a:off x="278969" y="1353"/>
          <a:ext cx="7377193" cy="2146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en-US" sz="4700" kern="1200" dirty="0"/>
            <a:t>Additional Required forms and signage for Distribution Sites</a:t>
          </a:r>
        </a:p>
      </dsp:txBody>
      <dsp:txXfrm>
        <a:off x="341849" y="64233"/>
        <a:ext cx="7251433" cy="2021118"/>
      </dsp:txXfrm>
    </dsp:sp>
    <dsp:sp modelId="{C920B8FF-433E-43A3-B5E8-D9ACF8F2812E}">
      <dsp:nvSpPr>
        <dsp:cNvPr id="0" name=""/>
        <dsp:cNvSpPr/>
      </dsp:nvSpPr>
      <dsp:spPr>
        <a:xfrm>
          <a:off x="252584" y="3545055"/>
          <a:ext cx="1073439" cy="107343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968C71-7772-4D0A-B568-662186B916A8}">
      <dsp:nvSpPr>
        <dsp:cNvPr id="0" name=""/>
        <dsp:cNvSpPr/>
      </dsp:nvSpPr>
      <dsp:spPr>
        <a:xfrm>
          <a:off x="1416815" y="2341450"/>
          <a:ext cx="6239347" cy="107343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Written Notice of Beneficiary Rights</a:t>
          </a:r>
        </a:p>
      </dsp:txBody>
      <dsp:txXfrm>
        <a:off x="1469225" y="2393860"/>
        <a:ext cx="6134527" cy="968619"/>
      </dsp:txXfrm>
    </dsp:sp>
    <dsp:sp modelId="{70D21AD8-F115-4E90-A242-45E24B759B92}">
      <dsp:nvSpPr>
        <dsp:cNvPr id="0" name=""/>
        <dsp:cNvSpPr/>
      </dsp:nvSpPr>
      <dsp:spPr>
        <a:xfrm>
          <a:off x="252584" y="2309247"/>
          <a:ext cx="1073439" cy="1073439"/>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64074-5C84-4859-9266-A731C706AACA}">
      <dsp:nvSpPr>
        <dsp:cNvPr id="0" name=""/>
        <dsp:cNvSpPr/>
      </dsp:nvSpPr>
      <dsp:spPr>
        <a:xfrm>
          <a:off x="1416815" y="3543702"/>
          <a:ext cx="6239347" cy="107343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This new form is coming soon</a:t>
          </a:r>
        </a:p>
      </dsp:txBody>
      <dsp:txXfrm>
        <a:off x="1469225" y="3596112"/>
        <a:ext cx="6134527" cy="968619"/>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5A6EF-02A4-494C-A2FB-A3863B2F5495}" type="datetimeFigureOut">
              <a:rPr lang="en-US" smtClean="0"/>
              <a:t>8/13/2024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1D7-5436-5A41-B6E7-AD3A7C158248}" type="slidenum">
              <a:rPr lang="en-US" smtClean="0"/>
              <a:t>‹#›</a:t>
            </a:fld>
            <a:endParaRPr lang="en-US"/>
          </a:p>
        </p:txBody>
      </p:sp>
    </p:spTree>
    <p:extLst>
      <p:ext uri="{BB962C8B-B14F-4D97-AF65-F5344CB8AC3E}">
        <p14:creationId xmlns:p14="http://schemas.microsoft.com/office/powerpoint/2010/main" val="3353378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0321D7-5436-5A41-B6E7-AD3A7C158248}" type="slidenum">
              <a:rPr lang="en-US" smtClean="0"/>
              <a:t>1</a:t>
            </a:fld>
            <a:endParaRPr lang="en-US"/>
          </a:p>
        </p:txBody>
      </p:sp>
    </p:spTree>
    <p:extLst>
      <p:ext uri="{BB962C8B-B14F-4D97-AF65-F5344CB8AC3E}">
        <p14:creationId xmlns:p14="http://schemas.microsoft.com/office/powerpoint/2010/main" val="2511333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3/24</a:t>
            </a:r>
          </a:p>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10</a:t>
            </a:fld>
            <a:endParaRPr lang="en-US" dirty="0"/>
          </a:p>
        </p:txBody>
      </p:sp>
    </p:spTree>
    <p:extLst>
      <p:ext uri="{BB962C8B-B14F-4D97-AF65-F5344CB8AC3E}">
        <p14:creationId xmlns:p14="http://schemas.microsoft.com/office/powerpoint/2010/main" val="71113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00">
              <a:defRPr/>
            </a:pPr>
            <a:r>
              <a:rPr lang="en-US" baseline="0" dirty="0"/>
              <a:t>To qualify for EFAP program :</a:t>
            </a:r>
          </a:p>
          <a:p>
            <a:pPr marL="220316" indent="-220316" defTabSz="931500">
              <a:buAutoNum type="arabicPeriod"/>
              <a:defRPr/>
            </a:pPr>
            <a:r>
              <a:rPr lang="en-US" baseline="0" dirty="0"/>
              <a:t>Recipients meet income guidelines displayed by sign in sheets</a:t>
            </a:r>
          </a:p>
          <a:p>
            <a:pPr marL="220316" indent="-220316" defTabSz="931500">
              <a:buFontTx/>
              <a:buAutoNum type="arabicPeriod"/>
              <a:defRPr/>
            </a:pPr>
            <a:r>
              <a:rPr lang="en-US" b="0" u="none" baseline="0" dirty="0"/>
              <a:t>Based on monthly or annual income</a:t>
            </a:r>
          </a:p>
          <a:p>
            <a:pPr marL="220316" indent="-220316" defTabSz="931500">
              <a:buFontTx/>
              <a:buAutoNum type="arabicPeriod"/>
              <a:defRPr/>
            </a:pPr>
            <a:r>
              <a:rPr lang="en-US" baseline="0" dirty="0"/>
              <a:t>MAY </a:t>
            </a:r>
            <a:r>
              <a:rPr lang="en-US" u="sng" baseline="0" dirty="0"/>
              <a:t>NOT</a:t>
            </a:r>
            <a:r>
              <a:rPr lang="en-US" b="0" u="sng" baseline="0" dirty="0"/>
              <a:t> </a:t>
            </a:r>
            <a:r>
              <a:rPr lang="en-US" b="0" u="none" baseline="0" dirty="0"/>
              <a:t>BE ASKED FOR PROOF OF INCOME OR SSN</a:t>
            </a:r>
            <a:endParaRPr lang="en-US" baseline="0" dirty="0"/>
          </a:p>
          <a:p>
            <a:pPr marL="220316" indent="-220316" defTabSz="931500">
              <a:buAutoNum type="arabicPeriod"/>
              <a:defRPr/>
            </a:pPr>
            <a:r>
              <a:rPr lang="en-US" baseline="0" dirty="0"/>
              <a:t>Only “self certify” by signing the EFA-7 form, </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11</a:t>
            </a:fld>
            <a:endParaRPr lang="en-US" dirty="0"/>
          </a:p>
        </p:txBody>
      </p:sp>
    </p:spTree>
    <p:extLst>
      <p:ext uri="{BB962C8B-B14F-4D97-AF65-F5344CB8AC3E}">
        <p14:creationId xmlns:p14="http://schemas.microsoft.com/office/powerpoint/2010/main" val="25220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20316" indent="-220316">
              <a:buAutoNum type="arabicPeriod"/>
            </a:pPr>
            <a:r>
              <a:rPr lang="en-US" dirty="0"/>
              <a:t>If the person cannot sign, they may place an “X” and the volunteer may sign for them such</a:t>
            </a:r>
            <a:r>
              <a:rPr lang="en-US" baseline="0" dirty="0"/>
              <a:t> as “Mary Jones for X” and then include address, zip, # in household and circle Y/N</a:t>
            </a:r>
          </a:p>
          <a:p>
            <a:pPr marL="220316" indent="-220316">
              <a:buAutoNum type="arabicPeriod"/>
            </a:pPr>
            <a:r>
              <a:rPr lang="en-US" baseline="0" dirty="0"/>
              <a:t>EFAP food must be offered to the homeless; if they choose to give it back it may then be put with the regular donations and given out</a:t>
            </a:r>
          </a:p>
          <a:p>
            <a:pPr marL="220316" indent="-220316">
              <a:buAutoNum type="arabicPeriod"/>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12</a:t>
            </a:fld>
            <a:endParaRPr lang="en-US" dirty="0"/>
          </a:p>
        </p:txBody>
      </p:sp>
    </p:spTree>
    <p:extLst>
      <p:ext uri="{BB962C8B-B14F-4D97-AF65-F5344CB8AC3E}">
        <p14:creationId xmlns:p14="http://schemas.microsoft.com/office/powerpoint/2010/main" val="169662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40630" indent="-440630">
              <a:buFont typeface="+mj-lt"/>
              <a:buAutoNum type="arabicPeriod"/>
            </a:pPr>
            <a:r>
              <a:rPr lang="en-US" sz="1900" dirty="0"/>
              <a:t>Persons should reside in the area.</a:t>
            </a:r>
          </a:p>
          <a:p>
            <a:pPr marL="440630" indent="-440630">
              <a:buFont typeface="+mj-lt"/>
              <a:buAutoNum type="arabicPeriod"/>
            </a:pPr>
            <a:r>
              <a:rPr lang="en-US" sz="1900" dirty="0"/>
              <a:t>May ask for proof of residence HOWEVER, should still serve them if willing to sign the EFA-7.</a:t>
            </a:r>
          </a:p>
          <a:p>
            <a:pPr marL="440630" indent="-440630">
              <a:buFont typeface="+mj-lt"/>
              <a:buAutoNum type="arabicPeriod"/>
            </a:pPr>
            <a:r>
              <a:rPr lang="en-US" sz="1900" dirty="0"/>
              <a:t>Can re-direct them to contact Food Bank for closer sites</a:t>
            </a:r>
          </a:p>
        </p:txBody>
      </p:sp>
      <p:sp>
        <p:nvSpPr>
          <p:cNvPr id="4" name="Slide Number Placeholder 3"/>
          <p:cNvSpPr>
            <a:spLocks noGrp="1"/>
          </p:cNvSpPr>
          <p:nvPr>
            <p:ph type="sldNum" sz="quarter" idx="10"/>
          </p:nvPr>
        </p:nvSpPr>
        <p:spPr/>
        <p:txBody>
          <a:bodyPr/>
          <a:lstStyle/>
          <a:p>
            <a:fld id="{75693FD4-8F83-4EF7-AC3F-0DC0388986B0}" type="slidenum">
              <a:rPr lang="en-US" smtClean="0"/>
              <a:pPr/>
              <a:t>13</a:t>
            </a:fld>
            <a:endParaRPr lang="en-US" dirty="0"/>
          </a:p>
        </p:txBody>
      </p:sp>
    </p:spTree>
    <p:extLst>
      <p:ext uri="{BB962C8B-B14F-4D97-AF65-F5344CB8AC3E}">
        <p14:creationId xmlns:p14="http://schemas.microsoft.com/office/powerpoint/2010/main" val="335086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Recipient</a:t>
            </a:r>
            <a:r>
              <a:rPr lang="en-US" baseline="0" dirty="0"/>
              <a:t>s may allow alternates to pick up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14</a:t>
            </a:fld>
            <a:endParaRPr lang="en-US" dirty="0"/>
          </a:p>
        </p:txBody>
      </p:sp>
    </p:spTree>
    <p:extLst>
      <p:ext uri="{BB962C8B-B14F-4D97-AF65-F5344CB8AC3E}">
        <p14:creationId xmlns:p14="http://schemas.microsoft.com/office/powerpoint/2010/main" val="3277872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defTabSz="881261">
              <a:buFont typeface="+mj-lt"/>
              <a:buAutoNum type="arabicPeriod"/>
              <a:defRPr/>
            </a:pPr>
            <a:r>
              <a:rPr lang="en-US" dirty="0"/>
              <a:t>Alternate</a:t>
            </a:r>
            <a:r>
              <a:rPr lang="en-US" baseline="0" dirty="0"/>
              <a:t> may </a:t>
            </a:r>
            <a:r>
              <a:rPr lang="en-US" dirty="0"/>
              <a:t>to pick up for an eligible recipient.</a:t>
            </a:r>
            <a:r>
              <a:rPr lang="en-US" baseline="0" dirty="0"/>
              <a:t>  </a:t>
            </a:r>
          </a:p>
          <a:p>
            <a:pPr marL="661011" lvl="1" indent="-220316" defTabSz="881261">
              <a:buFont typeface="+mj-lt"/>
              <a:buAutoNum type="arabicPeriod"/>
              <a:defRPr/>
            </a:pPr>
            <a:r>
              <a:rPr lang="en-US" baseline="0" dirty="0"/>
              <a:t>One alternate can pick up for</a:t>
            </a:r>
            <a:r>
              <a:rPr lang="en-US" u="sng" baseline="0" dirty="0"/>
              <a:t> xxx </a:t>
            </a:r>
            <a:r>
              <a:rPr lang="en-US" baseline="0" dirty="0"/>
              <a:t>persons</a:t>
            </a:r>
          </a:p>
          <a:p>
            <a:pPr marL="661011" lvl="1" indent="-220316" defTabSz="881261">
              <a:buFont typeface="+mj-lt"/>
              <a:buAutoNum type="arabicPeriod"/>
              <a:defRPr/>
            </a:pPr>
            <a:r>
              <a:rPr lang="en-US" baseline="0" dirty="0"/>
              <a:t>An original alternate pick up form is required annually</a:t>
            </a:r>
          </a:p>
          <a:p>
            <a:pPr marL="220316" indent="-220316" defTabSz="881261">
              <a:buFont typeface="+mj-lt"/>
              <a:buAutoNum type="arabicPeriod"/>
              <a:defRPr/>
            </a:pPr>
            <a:r>
              <a:rPr lang="en-US" baseline="0" dirty="0"/>
              <a:t>The alternate must bring an “ALTERNATE PICK UP” form</a:t>
            </a:r>
          </a:p>
          <a:p>
            <a:pPr marL="220316" indent="-220316" defTabSz="881261">
              <a:buFont typeface="+mj-lt"/>
              <a:buAutoNum type="arabicPeriod"/>
              <a:defRPr/>
            </a:pPr>
            <a:r>
              <a:rPr lang="en-US" baseline="0" dirty="0"/>
              <a:t>The pick- up form must be attached to the EFA-7</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dirty="0"/>
          </a:p>
        </p:txBody>
      </p:sp>
    </p:spTree>
    <p:extLst>
      <p:ext uri="{BB962C8B-B14F-4D97-AF65-F5344CB8AC3E}">
        <p14:creationId xmlns:p14="http://schemas.microsoft.com/office/powerpoint/2010/main" val="2917466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6301">
            <a:noAutofit/>
          </a:bodyPr>
          <a:lstStyle/>
          <a:p>
            <a:pPr marL="232875" indent="-232875" defTabSz="931500">
              <a:defRPr/>
            </a:pPr>
            <a:r>
              <a:rPr lang="en-US" dirty="0"/>
              <a:t>The</a:t>
            </a:r>
            <a:r>
              <a:rPr lang="en-US" baseline="0" dirty="0"/>
              <a:t> recipient should fill in this form current version which is 4/2024.</a:t>
            </a:r>
          </a:p>
          <a:p>
            <a:pPr marL="232875" indent="-232875" defTabSz="931500">
              <a:buAutoNum type="arabicPeriod"/>
              <a:defRPr/>
            </a:pPr>
            <a:r>
              <a:rPr lang="en-US" baseline="0" dirty="0"/>
              <a:t>Include the date. Put the person’s name authorized to pick up </a:t>
            </a:r>
          </a:p>
          <a:p>
            <a:pPr marL="232875" indent="-232875" defTabSz="931500">
              <a:buAutoNum type="arabicPeriod"/>
              <a:defRPr/>
            </a:pPr>
            <a:r>
              <a:rPr lang="en-US" baseline="0" dirty="0"/>
              <a:t>The eligible recipient must sign the form, the address, zip code, and number in the household must be filled in</a:t>
            </a:r>
          </a:p>
          <a:p>
            <a:pPr marL="232875" indent="-232875" defTabSz="931500">
              <a:buAutoNum type="arabicPeriod"/>
              <a:defRPr/>
            </a:pPr>
            <a:r>
              <a:rPr lang="en-US" u="sng" baseline="0" dirty="0"/>
              <a:t>THIS FORM IS ALSO AVAILABLE IN SPANISH</a:t>
            </a:r>
          </a:p>
          <a:p>
            <a:pPr marL="232875" indent="-232875" defTabSz="931500">
              <a:buAutoNum type="arabicPeriod"/>
              <a:defRPr/>
            </a:pPr>
            <a:endParaRPr lang="en-US" dirty="0"/>
          </a:p>
          <a:p>
            <a:pPr marL="232875" indent="-232875"/>
            <a:endParaRPr lang="en-US" dirty="0"/>
          </a:p>
        </p:txBody>
      </p:sp>
      <p:sp>
        <p:nvSpPr>
          <p:cNvPr id="5" name="Slide Image Placeholder 4"/>
          <p:cNvSpPr>
            <a:spLocks noGrp="1" noRot="1" noChangeAspect="1"/>
          </p:cNvSpPr>
          <p:nvPr>
            <p:ph type="sldImg"/>
          </p:nvPr>
        </p:nvSpPr>
        <p:spPr>
          <a:xfrm>
            <a:off x="26988" y="511175"/>
            <a:ext cx="4264025" cy="2398713"/>
          </a:xfrm>
        </p:spPr>
      </p:sp>
    </p:spTree>
    <p:extLst>
      <p:ext uri="{BB962C8B-B14F-4D97-AF65-F5344CB8AC3E}">
        <p14:creationId xmlns:p14="http://schemas.microsoft.com/office/powerpoint/2010/main" val="2869912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00">
              <a:defRPr/>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17</a:t>
            </a:fld>
            <a:endParaRPr lang="en-US" dirty="0"/>
          </a:p>
        </p:txBody>
      </p:sp>
    </p:spTree>
    <p:extLst>
      <p:ext uri="{BB962C8B-B14F-4D97-AF65-F5344CB8AC3E}">
        <p14:creationId xmlns:p14="http://schemas.microsoft.com/office/powerpoint/2010/main" val="240572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should have equal access throughout the county, such as he/she </a:t>
            </a:r>
            <a:r>
              <a:rPr lang="en-US" baseline="0" dirty="0"/>
              <a:t>can go to another site, if necessary.</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dirty="0"/>
          </a:p>
        </p:txBody>
      </p:sp>
    </p:spTree>
    <p:extLst>
      <p:ext uri="{BB962C8B-B14F-4D97-AF65-F5344CB8AC3E}">
        <p14:creationId xmlns:p14="http://schemas.microsoft.com/office/powerpoint/2010/main" val="26802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site must be open</a:t>
            </a:r>
            <a:r>
              <a:rPr lang="en-US" baseline="0" dirty="0"/>
              <a:t> to everyone from the public unless the Food Bank has previously received permission from the State to operate as a closed site.</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19</a:t>
            </a:fld>
            <a:endParaRPr lang="en-US" dirty="0"/>
          </a:p>
        </p:txBody>
      </p:sp>
    </p:spTree>
    <p:extLst>
      <p:ext uri="{BB962C8B-B14F-4D97-AF65-F5344CB8AC3E}">
        <p14:creationId xmlns:p14="http://schemas.microsoft.com/office/powerpoint/2010/main" val="423183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16" indent="-220316">
              <a:buFont typeface="+mj-lt"/>
              <a:buAutoNum type="arabicPeriod"/>
            </a:pPr>
            <a:r>
              <a:rPr lang="en-US" baseline="0" dirty="0"/>
              <a:t>The Emergency Food Assistance Program </a:t>
            </a:r>
          </a:p>
          <a:p>
            <a:pPr marL="661011" lvl="1" indent="-220316">
              <a:buFont typeface="+mj-lt"/>
              <a:buAutoNum type="arabicPeriod"/>
            </a:pPr>
            <a:r>
              <a:rPr lang="en-US" baseline="0" dirty="0"/>
              <a:t>Federal program provided by the USDA</a:t>
            </a:r>
          </a:p>
          <a:p>
            <a:pPr marL="220316" indent="-220316">
              <a:buFont typeface="+mj-lt"/>
              <a:buAutoNum type="arabicPeriod"/>
            </a:pPr>
            <a:r>
              <a:rPr lang="en-US" baseline="0" dirty="0"/>
              <a:t>Commodities </a:t>
            </a:r>
          </a:p>
          <a:p>
            <a:pPr marL="661011" lvl="1" indent="-220316">
              <a:buFont typeface="+mj-lt"/>
              <a:buAutoNum type="arabicPeriod"/>
            </a:pPr>
            <a:r>
              <a:rPr lang="en-US" baseline="0" dirty="0"/>
              <a:t>Purchased by the USDA in Washington D.C </a:t>
            </a:r>
          </a:p>
          <a:p>
            <a:pPr marL="661011" lvl="1" indent="-220316">
              <a:buFont typeface="+mj-lt"/>
              <a:buAutoNum type="arabicPeriod"/>
            </a:pPr>
            <a:r>
              <a:rPr lang="en-US" baseline="0" dirty="0"/>
              <a:t>Transported to CALIFORNIA</a:t>
            </a:r>
          </a:p>
          <a:p>
            <a:endParaRPr lang="en-US" dirty="0"/>
          </a:p>
        </p:txBody>
      </p:sp>
      <p:sp>
        <p:nvSpPr>
          <p:cNvPr id="4" name="Slide Number Placeholder 3"/>
          <p:cNvSpPr>
            <a:spLocks noGrp="1"/>
          </p:cNvSpPr>
          <p:nvPr>
            <p:ph type="sldNum" sz="quarter" idx="5"/>
          </p:nvPr>
        </p:nvSpPr>
        <p:spPr/>
        <p:txBody>
          <a:bodyPr/>
          <a:lstStyle/>
          <a:p>
            <a:fld id="{B90321D7-5436-5A41-B6E7-AD3A7C158248}" type="slidenum">
              <a:rPr lang="en-US" smtClean="0"/>
              <a:t>2</a:t>
            </a:fld>
            <a:endParaRPr lang="en-US"/>
          </a:p>
        </p:txBody>
      </p:sp>
    </p:spTree>
    <p:extLst>
      <p:ext uri="{BB962C8B-B14F-4D97-AF65-F5344CB8AC3E}">
        <p14:creationId xmlns:p14="http://schemas.microsoft.com/office/powerpoint/2010/main" val="4094649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16" indent="-220316">
              <a:buFont typeface="+mj-lt"/>
              <a:buAutoNum type="arabicPeriod"/>
            </a:pPr>
            <a:r>
              <a:rPr lang="en-US" dirty="0"/>
              <a:t>If</a:t>
            </a:r>
            <a:r>
              <a:rPr lang="en-US" baseline="0" dirty="0"/>
              <a:t> the site requires an application for the donated foods, TEFAP MUST be offered first by only self certification</a:t>
            </a:r>
          </a:p>
          <a:p>
            <a:pPr marL="220316" indent="-220316">
              <a:buFont typeface="+mj-lt"/>
              <a:buAutoNum type="arabicPeriod"/>
            </a:pPr>
            <a:r>
              <a:rPr lang="en-US" baseline="0" dirty="0"/>
              <a:t>The donated food may then be offered after</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20</a:t>
            </a:fld>
            <a:endParaRPr lang="en-US" dirty="0"/>
          </a:p>
        </p:txBody>
      </p:sp>
    </p:spTree>
    <p:extLst>
      <p:ext uri="{BB962C8B-B14F-4D97-AF65-F5344CB8AC3E}">
        <p14:creationId xmlns:p14="http://schemas.microsoft.com/office/powerpoint/2010/main" val="1242731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distributed</a:t>
            </a:r>
            <a:r>
              <a:rPr lang="en-US" baseline="0" dirty="0"/>
              <a:t> during advertised dates and time and if run out must stay, no type of payment or donation requested.</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21</a:t>
            </a:fld>
            <a:endParaRPr lang="en-US" dirty="0"/>
          </a:p>
        </p:txBody>
      </p:sp>
    </p:spTree>
    <p:extLst>
      <p:ext uri="{BB962C8B-B14F-4D97-AF65-F5344CB8AC3E}">
        <p14:creationId xmlns:p14="http://schemas.microsoft.com/office/powerpoint/2010/main" val="1284320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16" indent="-220316">
              <a:buAutoNum type="arabicPeriod"/>
            </a:pPr>
            <a:r>
              <a:rPr lang="en-US" dirty="0"/>
              <a:t>Essentially</a:t>
            </a:r>
            <a:r>
              <a:rPr lang="en-US" baseline="0" dirty="0"/>
              <a:t> it must be clear that the religious activity is not a condition to receive EFAP foods</a:t>
            </a:r>
          </a:p>
          <a:p>
            <a:pPr marL="220316" indent="-220316">
              <a:buAutoNum type="arabicPeriod"/>
            </a:pPr>
            <a:r>
              <a:rPr lang="en-US" baseline="0" dirty="0"/>
              <a:t>Cannot put flyers in the boxes or delay distribution for such things as a prayer service</a:t>
            </a:r>
            <a:endParaRPr lang="en-US" dirty="0"/>
          </a:p>
          <a:p>
            <a:pPr marL="165261" indent="-165261">
              <a:buFont typeface="Arial" panose="020B0604020202020204" pitchFamily="34" charset="0"/>
              <a:buChar char="•"/>
            </a:pPr>
            <a:r>
              <a:rPr lang="en-US" dirty="0"/>
              <a:t>Crosses, Bibles, signs,</a:t>
            </a:r>
            <a:r>
              <a:rPr lang="en-US" baseline="0" dirty="0"/>
              <a:t> symbols are perfectly fine</a:t>
            </a:r>
          </a:p>
          <a:p>
            <a:pPr marL="165261" indent="-165261">
              <a:buFont typeface="Arial" panose="020B0604020202020204" pitchFamily="34" charset="0"/>
              <a:buChar char="•"/>
            </a:pPr>
            <a:r>
              <a:rPr lang="en-US" baseline="0" dirty="0"/>
              <a:t>Cannot require prayer or listening to political speeches to receive food</a:t>
            </a:r>
          </a:p>
          <a:p>
            <a:pPr marL="165261" indent="-165261">
              <a:buFont typeface="Arial" panose="020B0604020202020204" pitchFamily="34" charset="0"/>
              <a:buChar char="•"/>
            </a:pPr>
            <a:r>
              <a:rPr lang="en-US" baseline="0" dirty="0"/>
              <a:t>May pray before or after distribution or away from the line</a:t>
            </a:r>
          </a:p>
          <a:p>
            <a:pPr marL="165261" indent="-165261">
              <a:buFont typeface="Arial" panose="020B0604020202020204" pitchFamily="34" charset="0"/>
              <a:buChar char="•"/>
            </a:pPr>
            <a:r>
              <a:rPr lang="en-US" baseline="0" dirty="0"/>
              <a:t>May not disrupt or delay distribution</a:t>
            </a:r>
          </a:p>
        </p:txBody>
      </p:sp>
      <p:sp>
        <p:nvSpPr>
          <p:cNvPr id="4" name="Slide Number Placeholder 3"/>
          <p:cNvSpPr>
            <a:spLocks noGrp="1"/>
          </p:cNvSpPr>
          <p:nvPr>
            <p:ph type="sldNum" sz="quarter" idx="10"/>
          </p:nvPr>
        </p:nvSpPr>
        <p:spPr/>
        <p:txBody>
          <a:bodyPr/>
          <a:lstStyle/>
          <a:p>
            <a:fld id="{75693FD4-8F83-4EF7-AC3F-0DC0388986B0}" type="slidenum">
              <a:rPr lang="en-US" smtClean="0"/>
              <a:pPr/>
              <a:t>22</a:t>
            </a:fld>
            <a:endParaRPr lang="en-US" dirty="0"/>
          </a:p>
        </p:txBody>
      </p:sp>
    </p:spTree>
    <p:extLst>
      <p:ext uri="{BB962C8B-B14F-4D97-AF65-F5344CB8AC3E}">
        <p14:creationId xmlns:p14="http://schemas.microsoft.com/office/powerpoint/2010/main" val="20059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23</a:t>
            </a:fld>
            <a:endParaRPr lang="en-US" dirty="0"/>
          </a:p>
        </p:txBody>
      </p:sp>
    </p:spTree>
    <p:extLst>
      <p:ext uri="{BB962C8B-B14F-4D97-AF65-F5344CB8AC3E}">
        <p14:creationId xmlns:p14="http://schemas.microsoft.com/office/powerpoint/2010/main" val="4083588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Storage</a:t>
            </a:r>
            <a:r>
              <a:rPr lang="en-US" baseline="0" dirty="0"/>
              <a:t> must:</a:t>
            </a:r>
          </a:p>
          <a:p>
            <a:pPr marL="220316" indent="-220316" defTabSz="881261">
              <a:buFontTx/>
              <a:buAutoNum type="arabicPeriod"/>
              <a:defRPr/>
            </a:pPr>
            <a:r>
              <a:rPr lang="en-US" baseline="0" dirty="0"/>
              <a:t>Be cleaned regularly</a:t>
            </a:r>
          </a:p>
          <a:p>
            <a:pPr marL="220316" indent="-220316" defTabSz="881261">
              <a:buFontTx/>
              <a:buAutoNum type="arabicPeriod"/>
              <a:defRPr/>
            </a:pPr>
            <a:r>
              <a:rPr lang="en-US" baseline="0" dirty="0"/>
              <a:t>Use pro-active pest control measures</a:t>
            </a:r>
          </a:p>
          <a:p>
            <a:pPr marL="220316" indent="-220316" defTabSz="881261">
              <a:buFontTx/>
              <a:buAutoNum type="arabicPeriod"/>
              <a:defRPr/>
            </a:pPr>
            <a:r>
              <a:rPr lang="en-US" baseline="0" dirty="0"/>
              <a:t>Stored at appropriate temps</a:t>
            </a:r>
          </a:p>
          <a:p>
            <a:pPr marL="220316" indent="-220316" defTabSz="881261">
              <a:buFontTx/>
              <a:buAutoNum type="arabicPeriod"/>
              <a:defRPr/>
            </a:pPr>
            <a:r>
              <a:rPr lang="en-US" baseline="0" dirty="0"/>
              <a:t>Separate and Identified as USDA</a:t>
            </a:r>
          </a:p>
          <a:p>
            <a:pPr marL="220316" indent="-220316" defTabSz="881261">
              <a:buFontTx/>
              <a:buAutoNum type="arabicPeriod"/>
              <a:defRPr/>
            </a:pPr>
            <a:r>
              <a:rPr lang="en-US" baseline="0" dirty="0"/>
              <a:t>Kept ideally 4-6’’ off the floor and 3’ from the wall</a:t>
            </a:r>
          </a:p>
          <a:p>
            <a:pPr marL="220316" indent="-220316" defTabSz="881261">
              <a:buFontTx/>
              <a:buAutoNum type="arabicPeriod"/>
              <a:defRPr/>
            </a:pPr>
            <a:r>
              <a:rPr lang="en-US" baseline="0" dirty="0"/>
              <a:t>Storage of food should be locked</a:t>
            </a:r>
          </a:p>
          <a:p>
            <a:pPr marL="220316" indent="-220316" defTabSz="881261">
              <a:buFontTx/>
              <a:buAutoNum type="arabicPeriod"/>
              <a:defRPr/>
            </a:pPr>
            <a:r>
              <a:rPr lang="en-US" baseline="0" dirty="0"/>
              <a:t>Repackaging of product not allowed</a:t>
            </a:r>
          </a:p>
          <a:p>
            <a:pPr marL="220316" indent="-220316">
              <a:buAutoNum type="arabicPeriod"/>
            </a:pPr>
            <a:endParaRPr lang="en-US" baseline="0" dirty="0"/>
          </a:p>
          <a:p>
            <a:pPr marL="220316" indent="-220316">
              <a:buAutoNum type="arabicPeriod"/>
            </a:pPr>
            <a:endParaRPr lang="en-US" baseline="0" dirty="0"/>
          </a:p>
          <a:p>
            <a:pPr marL="220316" indent="-220316">
              <a:buAutoNum type="arabicPeriod"/>
            </a:pPr>
            <a:endParaRPr lang="en-US" baseline="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25</a:t>
            </a:fld>
            <a:endParaRPr lang="en-US" dirty="0"/>
          </a:p>
        </p:txBody>
      </p:sp>
    </p:spTree>
    <p:extLst>
      <p:ext uri="{BB962C8B-B14F-4D97-AF65-F5344CB8AC3E}">
        <p14:creationId xmlns:p14="http://schemas.microsoft.com/office/powerpoint/2010/main" val="1936297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*Yuba Sutter does not get direct shipments – anything to note for them for inspecting shipment? Check if amount is correct especially, miscounts can happen with split loads</a:t>
            </a:r>
          </a:p>
          <a:p>
            <a:r>
              <a:rPr lang="en-US" dirty="0"/>
              <a:t>Once the shipment has been inspected and received, the ERA must send the BOL, by email to bol@calfoods.org, within 24 hours of delivery to the intermediary to be receipted</a:t>
            </a:r>
          </a:p>
          <a:p>
            <a:r>
              <a:rPr lang="en-US" dirty="0"/>
              <a:t>Documentation must include:</a:t>
            </a:r>
          </a:p>
          <a:p>
            <a:r>
              <a:rPr lang="en-US" dirty="0"/>
              <a:t>• Sales Order Number</a:t>
            </a:r>
          </a:p>
          <a:p>
            <a:r>
              <a:rPr lang="en-US" dirty="0"/>
              <a:t>• An account of over short or damaged product at the time of receipt</a:t>
            </a:r>
          </a:p>
          <a:p>
            <a:r>
              <a:rPr lang="en-US" dirty="0"/>
              <a:t>• The quantity received in good condition</a:t>
            </a:r>
          </a:p>
        </p:txBody>
      </p:sp>
      <p:sp>
        <p:nvSpPr>
          <p:cNvPr id="4" name="Slide Number Placeholder 3"/>
          <p:cNvSpPr>
            <a:spLocks noGrp="1"/>
          </p:cNvSpPr>
          <p:nvPr>
            <p:ph type="sldNum" sz="quarter" idx="5"/>
          </p:nvPr>
        </p:nvSpPr>
        <p:spPr/>
        <p:txBody>
          <a:bodyPr/>
          <a:lstStyle/>
          <a:p>
            <a:fld id="{75693FD4-8F83-4EF7-AC3F-0DC0388986B0}" type="slidenum">
              <a:rPr lang="en-US" smtClean="0"/>
              <a:pPr/>
              <a:t>26</a:t>
            </a:fld>
            <a:endParaRPr lang="en-US" dirty="0"/>
          </a:p>
        </p:txBody>
      </p:sp>
    </p:spTree>
    <p:extLst>
      <p:ext uri="{BB962C8B-B14F-4D97-AF65-F5344CB8AC3E}">
        <p14:creationId xmlns:p14="http://schemas.microsoft.com/office/powerpoint/2010/main" val="3667032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261">
              <a:defRPr/>
            </a:pPr>
            <a:r>
              <a:rPr lang="en-US" baseline="0" dirty="0"/>
              <a:t>Use FIFO - first in and first out method but regularly check the Best If Used By Date.</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27</a:t>
            </a:fld>
            <a:endParaRPr lang="en-US" dirty="0"/>
          </a:p>
        </p:txBody>
      </p:sp>
    </p:spTree>
    <p:extLst>
      <p:ext uri="{BB962C8B-B14F-4D97-AF65-F5344CB8AC3E}">
        <p14:creationId xmlns:p14="http://schemas.microsoft.com/office/powerpoint/2010/main" val="3495722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Providers must maintain CDSS required financial records documenting all TEFAP related administrative expenses. </a:t>
            </a:r>
          </a:p>
          <a:p>
            <a:pPr marL="171450" indent="-171450">
              <a:buFont typeface="Arial" panose="020B0604020202020204" pitchFamily="34" charset="0"/>
              <a:buChar char="•"/>
            </a:pPr>
            <a:r>
              <a:rPr lang="en-US" dirty="0"/>
              <a:t>Financial documentation (invoices) will be reviewed during compliance monitoring visits and upon requests</a:t>
            </a:r>
          </a:p>
        </p:txBody>
      </p:sp>
      <p:sp>
        <p:nvSpPr>
          <p:cNvPr id="4" name="Slide Number Placeholder 3"/>
          <p:cNvSpPr>
            <a:spLocks noGrp="1"/>
          </p:cNvSpPr>
          <p:nvPr>
            <p:ph type="sldNum" sz="quarter" idx="5"/>
          </p:nvPr>
        </p:nvSpPr>
        <p:spPr/>
        <p:txBody>
          <a:bodyPr/>
          <a:lstStyle/>
          <a:p>
            <a:fld id="{75693FD4-8F83-4EF7-AC3F-0DC0388986B0}" type="slidenum">
              <a:rPr lang="en-US" smtClean="0"/>
              <a:pPr/>
              <a:t>28</a:t>
            </a:fld>
            <a:endParaRPr lang="en-US" dirty="0"/>
          </a:p>
        </p:txBody>
      </p:sp>
    </p:spTree>
    <p:extLst>
      <p:ext uri="{BB962C8B-B14F-4D97-AF65-F5344CB8AC3E}">
        <p14:creationId xmlns:p14="http://schemas.microsoft.com/office/powerpoint/2010/main" val="2364921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direct and indirect costs attributable to TEFAP as outlined in Federal regulations (</a:t>
            </a:r>
            <a:r>
              <a:rPr lang="en-US" sz="1200" kern="1200" dirty="0">
                <a:solidFill>
                  <a:schemeClr val="tx1"/>
                </a:solidFill>
                <a:effectLst/>
                <a:latin typeface="+mn-lt"/>
                <a:ea typeface="+mn-ea"/>
                <a:cs typeface="+mn-cs"/>
              </a:rPr>
              <a:t>7 CFR §251.8)</a:t>
            </a:r>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29</a:t>
            </a:fld>
            <a:endParaRPr lang="en-US" dirty="0"/>
          </a:p>
        </p:txBody>
      </p:sp>
    </p:spTree>
    <p:extLst>
      <p:ext uri="{BB962C8B-B14F-4D97-AF65-F5344CB8AC3E}">
        <p14:creationId xmlns:p14="http://schemas.microsoft.com/office/powerpoint/2010/main" val="2046788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your Consultant for the Purchase/expense request </a:t>
            </a:r>
          </a:p>
        </p:txBody>
      </p:sp>
      <p:sp>
        <p:nvSpPr>
          <p:cNvPr id="4" name="Slide Number Placeholder 3"/>
          <p:cNvSpPr>
            <a:spLocks noGrp="1"/>
          </p:cNvSpPr>
          <p:nvPr>
            <p:ph type="sldNum" sz="quarter" idx="5"/>
          </p:nvPr>
        </p:nvSpPr>
        <p:spPr/>
        <p:txBody>
          <a:bodyPr/>
          <a:lstStyle/>
          <a:p>
            <a:fld id="{75693FD4-8F83-4EF7-AC3F-0DC0388986B0}" type="slidenum">
              <a:rPr lang="en-US" smtClean="0"/>
              <a:pPr/>
              <a:t>30</a:t>
            </a:fld>
            <a:endParaRPr lang="en-US" dirty="0"/>
          </a:p>
        </p:txBody>
      </p:sp>
    </p:spTree>
    <p:extLst>
      <p:ext uri="{BB962C8B-B14F-4D97-AF65-F5344CB8AC3E}">
        <p14:creationId xmlns:p14="http://schemas.microsoft.com/office/powerpoint/2010/main" val="296778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0316" indent="-220316">
              <a:buFont typeface="+mj-lt"/>
              <a:buAutoNum type="arabicPeriod"/>
            </a:pPr>
            <a:r>
              <a:rPr lang="en-US" baseline="0" dirty="0"/>
              <a:t>CDSS oversees the program within California</a:t>
            </a:r>
          </a:p>
          <a:p>
            <a:pPr marL="220316" indent="-220316">
              <a:buFont typeface="+mj-lt"/>
              <a:buAutoNum type="arabicPeriod"/>
            </a:pPr>
            <a:r>
              <a:rPr lang="en-US" baseline="0" dirty="0"/>
              <a:t>50 food banks that provide the TEFAP program to 58 counties </a:t>
            </a:r>
          </a:p>
          <a:p>
            <a:pPr marL="220316" indent="-220316">
              <a:buFont typeface="+mj-lt"/>
              <a:buAutoNum type="arabicPeriod"/>
            </a:pPr>
            <a:r>
              <a:rPr lang="en-US" baseline="0" dirty="0"/>
              <a:t>REMINDER TEFAP is a supplemental food program</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dirty="0"/>
          </a:p>
        </p:txBody>
      </p:sp>
    </p:spTree>
    <p:extLst>
      <p:ext uri="{BB962C8B-B14F-4D97-AF65-F5344CB8AC3E}">
        <p14:creationId xmlns:p14="http://schemas.microsoft.com/office/powerpoint/2010/main" val="484347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Fillable EFA 4 form (1/2022)</a:t>
            </a:r>
          </a:p>
          <a:p>
            <a:pPr marL="171450" indent="-171450">
              <a:buFont typeface="Arial" panose="020B0604020202020204" pitchFamily="34" charset="0"/>
              <a:buChar char="•"/>
            </a:pPr>
            <a:r>
              <a:rPr lang="en-US" dirty="0"/>
              <a:t>Fill out all sections 1-11 to include signatures and date</a:t>
            </a:r>
          </a:p>
        </p:txBody>
      </p:sp>
      <p:sp>
        <p:nvSpPr>
          <p:cNvPr id="4" name="Slide Number Placeholder 3"/>
          <p:cNvSpPr>
            <a:spLocks noGrp="1"/>
          </p:cNvSpPr>
          <p:nvPr>
            <p:ph type="sldNum" sz="quarter" idx="5"/>
          </p:nvPr>
        </p:nvSpPr>
        <p:spPr/>
        <p:txBody>
          <a:bodyPr/>
          <a:lstStyle/>
          <a:p>
            <a:fld id="{75693FD4-8F83-4EF7-AC3F-0DC0388986B0}" type="slidenum">
              <a:rPr lang="en-US" smtClean="0"/>
              <a:pPr/>
              <a:t>31</a:t>
            </a:fld>
            <a:endParaRPr lang="en-US" dirty="0"/>
          </a:p>
        </p:txBody>
      </p:sp>
    </p:spTree>
    <p:extLst>
      <p:ext uri="{BB962C8B-B14F-4D97-AF65-F5344CB8AC3E}">
        <p14:creationId xmlns:p14="http://schemas.microsoft.com/office/powerpoint/2010/main" val="1144551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Fillable EFA 4 form (3/2021)</a:t>
            </a:r>
          </a:p>
          <a:p>
            <a:pPr marL="171450" indent="-171450">
              <a:buFont typeface="Arial" panose="020B0604020202020204" pitchFamily="34" charset="0"/>
              <a:buChar char="•"/>
            </a:pPr>
            <a:r>
              <a:rPr lang="en-US" dirty="0"/>
              <a:t>Fill out all sections 1-11 to include signatures and date</a:t>
            </a:r>
          </a:p>
        </p:txBody>
      </p:sp>
      <p:sp>
        <p:nvSpPr>
          <p:cNvPr id="4" name="Slide Number Placeholder 3"/>
          <p:cNvSpPr>
            <a:spLocks noGrp="1"/>
          </p:cNvSpPr>
          <p:nvPr>
            <p:ph type="sldNum" sz="quarter" idx="5"/>
          </p:nvPr>
        </p:nvSpPr>
        <p:spPr/>
        <p:txBody>
          <a:bodyPr/>
          <a:lstStyle/>
          <a:p>
            <a:fld id="{75693FD4-8F83-4EF7-AC3F-0DC0388986B0}" type="slidenum">
              <a:rPr lang="en-US" smtClean="0"/>
              <a:pPr/>
              <a:t>32</a:t>
            </a:fld>
            <a:endParaRPr lang="en-US" dirty="0"/>
          </a:p>
        </p:txBody>
      </p:sp>
    </p:spTree>
    <p:extLst>
      <p:ext uri="{BB962C8B-B14F-4D97-AF65-F5344CB8AC3E}">
        <p14:creationId xmlns:p14="http://schemas.microsoft.com/office/powerpoint/2010/main" val="3162172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Accurate and complete records documenting all TEFAP related administrative expenses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Inventory and Household Participation reports in CSFP TEFAP Inventory Portal </a:t>
            </a:r>
            <a:r>
              <a:rPr lang="en-US" sz="1200">
                <a:latin typeface="Arial" panose="020B0604020202020204" pitchFamily="34" charset="0"/>
                <a:cs typeface="Arial" panose="020B0604020202020204" pitchFamily="34" charset="0"/>
              </a:rPr>
              <a:t>(CTIP) </a:t>
            </a:r>
            <a:r>
              <a:rPr lang="en-US" sz="1200" dirty="0">
                <a:latin typeface="Arial" panose="020B0604020202020204" pitchFamily="34" charset="0"/>
                <a:cs typeface="Arial" panose="020B0604020202020204" pitchFamily="34" charset="0"/>
              </a:rPr>
              <a:t>due the last day of the month following the reporting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5693FD4-8F83-4EF7-AC3F-0DC0388986B0}" type="slidenum">
              <a:rPr lang="en-US" smtClean="0"/>
              <a:pPr/>
              <a:t>33</a:t>
            </a:fld>
            <a:endParaRPr lang="en-US" dirty="0"/>
          </a:p>
        </p:txBody>
      </p:sp>
    </p:spTree>
    <p:extLst>
      <p:ext uri="{BB962C8B-B14F-4D97-AF65-F5344CB8AC3E}">
        <p14:creationId xmlns:p14="http://schemas.microsoft.com/office/powerpoint/2010/main" val="26097032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34</a:t>
            </a:fld>
            <a:endParaRPr lang="en-US" dirty="0"/>
          </a:p>
        </p:txBody>
      </p:sp>
    </p:spTree>
    <p:extLst>
      <p:ext uri="{BB962C8B-B14F-4D97-AF65-F5344CB8AC3E}">
        <p14:creationId xmlns:p14="http://schemas.microsoft.com/office/powerpoint/2010/main" val="307077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TEFAP program follows USDA regulations </a:t>
            </a:r>
          </a:p>
          <a:p>
            <a:r>
              <a:rPr lang="en-US" baseline="0" dirty="0"/>
              <a:t>The State of California also has an TEFAP procedure manual (updated 2/2021)</a:t>
            </a:r>
          </a:p>
          <a:p>
            <a:r>
              <a:rPr lang="en-US" baseline="0" dirty="0"/>
              <a:t>This presentation explains the necessary guidelines to comply with the regulations</a:t>
            </a: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dirty="0"/>
          </a:p>
        </p:txBody>
      </p:sp>
    </p:spTree>
    <p:extLst>
      <p:ext uri="{BB962C8B-B14F-4D97-AF65-F5344CB8AC3E}">
        <p14:creationId xmlns:p14="http://schemas.microsoft.com/office/powerpoint/2010/main" val="218738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261" indent="-165261" defTabSz="881390">
              <a:buFont typeface="Arial" panose="020B0604020202020204" pitchFamily="34" charset="0"/>
              <a:buChar char="•"/>
              <a:defRPr/>
            </a:pPr>
            <a:r>
              <a:rPr lang="en-US" b="1" dirty="0">
                <a:latin typeface="Times New Roman" pitchFamily="18" charset="0"/>
              </a:rPr>
              <a:t>California partners with Food Banks </a:t>
            </a:r>
          </a:p>
          <a:p>
            <a:pPr marL="605956" lvl="1" indent="-165261" defTabSz="881390">
              <a:buFont typeface="Arial" panose="020B0604020202020204" pitchFamily="34" charset="0"/>
              <a:buChar char="•"/>
              <a:defRPr/>
            </a:pPr>
            <a:r>
              <a:rPr lang="en-US" dirty="0">
                <a:latin typeface="Times New Roman" pitchFamily="18" charset="0"/>
              </a:rPr>
              <a:t>Distribute throughout California</a:t>
            </a:r>
          </a:p>
          <a:p>
            <a:pPr marL="605956" lvl="1" indent="-165261" defTabSz="881390">
              <a:buFont typeface="Arial" panose="020B0604020202020204" pitchFamily="34" charset="0"/>
              <a:buChar char="•"/>
              <a:defRPr/>
            </a:pPr>
            <a:r>
              <a:rPr lang="en-US" dirty="0">
                <a:latin typeface="Times New Roman" pitchFamily="18" charset="0"/>
              </a:rPr>
              <a:t>Food Banks have agreements with the State</a:t>
            </a:r>
          </a:p>
          <a:p>
            <a:pPr marL="165261" indent="-165261" defTabSz="881390">
              <a:buFont typeface="Arial" panose="020B0604020202020204" pitchFamily="34" charset="0"/>
              <a:buChar char="•"/>
              <a:defRPr/>
            </a:pPr>
            <a:r>
              <a:rPr lang="en-US" b="1" dirty="0">
                <a:latin typeface="Times New Roman" pitchFamily="18" charset="0"/>
              </a:rPr>
              <a:t>Those food banks then in turn have agreements with their sub sites like pantries</a:t>
            </a:r>
          </a:p>
          <a:p>
            <a:pPr marL="605956" lvl="1" indent="-165261" defTabSz="881390">
              <a:buFont typeface="Arial" panose="020B0604020202020204" pitchFamily="34" charset="0"/>
              <a:buChar char="•"/>
              <a:defRPr/>
            </a:pPr>
            <a:r>
              <a:rPr lang="en-US" dirty="0">
                <a:latin typeface="Times New Roman" pitchFamily="18" charset="0"/>
              </a:rPr>
              <a:t>Sub sites must have a  </a:t>
            </a:r>
            <a:r>
              <a:rPr lang="en-US" u="sng" dirty="0">
                <a:latin typeface="Times New Roman" pitchFamily="18" charset="0"/>
              </a:rPr>
              <a:t>Current</a:t>
            </a:r>
            <a:r>
              <a:rPr lang="en-US" dirty="0">
                <a:latin typeface="Times New Roman" pitchFamily="18" charset="0"/>
              </a:rPr>
              <a:t> TEFAP site agreement on file with THE FOOD BANK</a:t>
            </a:r>
          </a:p>
          <a:p>
            <a:pPr marL="605956" lvl="1" indent="-165261" defTabSz="881390">
              <a:buFont typeface="Arial" panose="020B0604020202020204" pitchFamily="34" charset="0"/>
              <a:buChar char="•"/>
              <a:defRPr/>
            </a:pPr>
            <a:r>
              <a:rPr lang="en-US" baseline="0" dirty="0"/>
              <a:t>A site agreement may not be necessary</a:t>
            </a:r>
            <a:endParaRPr lang="en-US" dirty="0">
              <a:latin typeface="Times New Roman" pitchFamily="18" charset="0"/>
            </a:endParaRPr>
          </a:p>
          <a:p>
            <a:pPr marL="1046651" lvl="2" indent="-165261" defTabSz="881390">
              <a:buFont typeface="Arial" panose="020B0604020202020204" pitchFamily="34" charset="0"/>
              <a:buChar char="•"/>
              <a:defRPr/>
            </a:pPr>
            <a:r>
              <a:rPr lang="en-US" baseline="0" dirty="0"/>
              <a:t>manage the distribution (managed by the Food Bank itself)</a:t>
            </a:r>
          </a:p>
          <a:p>
            <a:pPr marL="440695" lvl="1" defTabSz="881390">
              <a:defRPr/>
            </a:pPr>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dirty="0"/>
          </a:p>
        </p:txBody>
      </p:sp>
    </p:spTree>
    <p:extLst>
      <p:ext uri="{BB962C8B-B14F-4D97-AF65-F5344CB8AC3E}">
        <p14:creationId xmlns:p14="http://schemas.microsoft.com/office/powerpoint/2010/main" val="169545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Required visible signage and forms during distributions (Rev. 9/2019)</a:t>
            </a:r>
          </a:p>
        </p:txBody>
      </p:sp>
      <p:sp>
        <p:nvSpPr>
          <p:cNvPr id="4" name="Slide Number Placeholder 3"/>
          <p:cNvSpPr>
            <a:spLocks noGrp="1"/>
          </p:cNvSpPr>
          <p:nvPr>
            <p:ph type="sldNum" sz="quarter" idx="5"/>
          </p:nvPr>
        </p:nvSpPr>
        <p:spPr/>
        <p:txBody>
          <a:bodyPr/>
          <a:lstStyle/>
          <a:p>
            <a:fld id="{75693FD4-8F83-4EF7-AC3F-0DC0388986B0}" type="slidenum">
              <a:rPr lang="en-US" smtClean="0"/>
              <a:pPr/>
              <a:t>6</a:t>
            </a:fld>
            <a:endParaRPr lang="en-US" dirty="0"/>
          </a:p>
        </p:txBody>
      </p:sp>
    </p:spTree>
    <p:extLst>
      <p:ext uri="{BB962C8B-B14F-4D97-AF65-F5344CB8AC3E}">
        <p14:creationId xmlns:p14="http://schemas.microsoft.com/office/powerpoint/2010/main" val="1370413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Income Guidelines EFA-14 (Rev. /24) &amp; Sign-in Sheet – EFA-7 (Rev. 7/21)</a:t>
            </a:r>
          </a:p>
        </p:txBody>
      </p:sp>
      <p:sp>
        <p:nvSpPr>
          <p:cNvPr id="4" name="Slide Number Placeholder 3"/>
          <p:cNvSpPr>
            <a:spLocks noGrp="1"/>
          </p:cNvSpPr>
          <p:nvPr>
            <p:ph type="sldNum" sz="quarter" idx="5"/>
          </p:nvPr>
        </p:nvSpPr>
        <p:spPr/>
        <p:txBody>
          <a:bodyPr/>
          <a:lstStyle/>
          <a:p>
            <a:fld id="{75693FD4-8F83-4EF7-AC3F-0DC0388986B0}" type="slidenum">
              <a:rPr lang="en-US" smtClean="0"/>
              <a:pPr/>
              <a:t>7</a:t>
            </a:fld>
            <a:endParaRPr lang="en-US" dirty="0"/>
          </a:p>
        </p:txBody>
      </p:sp>
    </p:spTree>
    <p:extLst>
      <p:ext uri="{BB962C8B-B14F-4D97-AF65-F5344CB8AC3E}">
        <p14:creationId xmlns:p14="http://schemas.microsoft.com/office/powerpoint/2010/main" val="906984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49447">
              <a:defRPr/>
            </a:pPr>
            <a:r>
              <a:rPr lang="en-US" dirty="0"/>
              <a:t>The EFA-7 form</a:t>
            </a:r>
          </a:p>
          <a:p>
            <a:pPr marL="212363" indent="-212363" defTabSz="849447">
              <a:buFont typeface="+mj-lt"/>
              <a:buAutoNum type="arabicPeriod"/>
              <a:defRPr/>
            </a:pPr>
            <a:r>
              <a:rPr lang="en-US" dirty="0"/>
              <a:t>Use current version of form (7/21) </a:t>
            </a:r>
          </a:p>
          <a:p>
            <a:pPr marL="212363" indent="-212363" defTabSz="849447">
              <a:buFont typeface="+mj-lt"/>
              <a:buAutoNum type="arabicPeriod"/>
              <a:defRPr/>
            </a:pPr>
            <a:r>
              <a:rPr lang="en-US" dirty="0"/>
              <a:t>FILL in the header with site info</a:t>
            </a:r>
          </a:p>
          <a:p>
            <a:pPr marL="212363" indent="-212363" defTabSz="849447">
              <a:buFont typeface="+mj-lt"/>
              <a:buAutoNum type="arabicPeriod"/>
              <a:defRPr/>
            </a:pPr>
            <a:r>
              <a:rPr lang="en-US" dirty="0"/>
              <a:t>YES/NO question must be filled out –</a:t>
            </a:r>
          </a:p>
          <a:p>
            <a:pPr marL="653058" lvl="1" indent="-212363" defTabSz="849447">
              <a:buFont typeface="+mj-lt"/>
              <a:buAutoNum type="arabicPeriod"/>
              <a:defRPr/>
            </a:pPr>
            <a:r>
              <a:rPr lang="en-US" dirty="0"/>
              <a:t>Yes means</a:t>
            </a:r>
            <a:r>
              <a:rPr lang="en-US" baseline="0" dirty="0"/>
              <a:t> this person has not picked up prior to this visit</a:t>
            </a:r>
          </a:p>
          <a:p>
            <a:pPr marL="653058" lvl="1" indent="-212363" defTabSz="849447">
              <a:buFont typeface="+mj-lt"/>
              <a:buAutoNum type="arabicPeriod"/>
              <a:defRPr/>
            </a:pPr>
            <a:r>
              <a:rPr lang="en-US" baseline="0" dirty="0"/>
              <a:t>No means this person has picked up at another location THAT MONTH</a:t>
            </a:r>
            <a:r>
              <a:rPr lang="en-US" dirty="0"/>
              <a:t>  </a:t>
            </a:r>
          </a:p>
          <a:p>
            <a:pPr marL="212363" indent="-212363" defTabSz="849447">
              <a:buFont typeface="+mj-lt"/>
              <a:buAutoNum type="arabicPeriod"/>
              <a:defRPr/>
            </a:pPr>
            <a:r>
              <a:rPr lang="en-US" dirty="0"/>
              <a:t>For non duplicative household reporting purposes only count the boxes with yes</a:t>
            </a:r>
          </a:p>
          <a:p>
            <a:pPr marL="669563" lvl="1" indent="-212363" defTabSz="849447">
              <a:buFont typeface="+mj-lt"/>
              <a:buAutoNum type="arabicPeriod"/>
              <a:defRPr/>
            </a:pPr>
            <a:r>
              <a:rPr lang="en-US" dirty="0"/>
              <a:t>During the first distribution of every month all households and persons are unduplicated</a:t>
            </a:r>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8</a:t>
            </a:fld>
            <a:endParaRPr lang="en-US" dirty="0"/>
          </a:p>
        </p:txBody>
      </p:sp>
    </p:spTree>
    <p:extLst>
      <p:ext uri="{BB962C8B-B14F-4D97-AF65-F5344CB8AC3E}">
        <p14:creationId xmlns:p14="http://schemas.microsoft.com/office/powerpoint/2010/main" val="3363152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The EFA-7 Form,</a:t>
            </a:r>
            <a:r>
              <a:rPr lang="en-US" baseline="0" dirty="0"/>
              <a:t> </a:t>
            </a:r>
            <a:r>
              <a:rPr lang="en-US" dirty="0"/>
              <a:t>the And</a:t>
            </a:r>
            <a:r>
              <a:rPr lang="en-US" baseline="0" dirty="0"/>
              <a:t> Justice for All poster and both the English and Spanish Income Guidelines </a:t>
            </a:r>
            <a:r>
              <a:rPr lang="en-US" u="sng" baseline="0" dirty="0"/>
              <a:t>should all be posted in sight of where the recipient signs up. </a:t>
            </a:r>
            <a:r>
              <a:rPr lang="en-US" u="none" baseline="0" dirty="0"/>
              <a:t>Should be on a tri-fold for you.</a:t>
            </a:r>
          </a:p>
        </p:txBody>
      </p:sp>
      <p:sp>
        <p:nvSpPr>
          <p:cNvPr id="4" name="Slide Number Placeholder 3"/>
          <p:cNvSpPr>
            <a:spLocks noGrp="1"/>
          </p:cNvSpPr>
          <p:nvPr>
            <p:ph type="sldNum" sz="quarter" idx="10"/>
          </p:nvPr>
        </p:nvSpPr>
        <p:spPr/>
        <p:txBody>
          <a:bodyPr/>
          <a:lstStyle/>
          <a:p>
            <a:fld id="{75693FD4-8F83-4EF7-AC3F-0DC0388986B0}" type="slidenum">
              <a:rPr lang="en-US" smtClean="0"/>
              <a:pPr/>
              <a:t>9</a:t>
            </a:fld>
            <a:endParaRPr lang="en-US" dirty="0"/>
          </a:p>
        </p:txBody>
      </p:sp>
    </p:spTree>
    <p:extLst>
      <p:ext uri="{BB962C8B-B14F-4D97-AF65-F5344CB8AC3E}">
        <p14:creationId xmlns:p14="http://schemas.microsoft.com/office/powerpoint/2010/main" val="270922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6982-5C93-6F41-A6F3-C93C59BF3856}"/>
              </a:ext>
            </a:extLst>
          </p:cNvPr>
          <p:cNvSpPr>
            <a:spLocks noGrp="1"/>
          </p:cNvSpPr>
          <p:nvPr>
            <p:ph type="ctrTitle" hasCustomPrompt="1"/>
          </p:nvPr>
        </p:nvSpPr>
        <p:spPr>
          <a:xfrm>
            <a:off x="5661212" y="1815774"/>
            <a:ext cx="5943601" cy="1398073"/>
          </a:xfrm>
        </p:spPr>
        <p:txBody>
          <a:bodyPr anchor="b"/>
          <a:lstStyle>
            <a:lvl1pPr marL="0" marR="0" indent="0" algn="l" defTabSz="914400" rtl="0" eaLnBrk="1" fontAlgn="auto" latinLnBrk="0" hangingPunct="1">
              <a:lnSpc>
                <a:spcPct val="100000"/>
              </a:lnSpc>
              <a:spcBef>
                <a:spcPct val="0"/>
              </a:spcBef>
              <a:spcAft>
                <a:spcPts val="0"/>
              </a:spcAft>
              <a:buClrTx/>
              <a:buSzTx/>
              <a:buFontTx/>
              <a:buNone/>
              <a:tabLst/>
              <a:defRPr lang="en-US" b="1" smtClean="0">
                <a:solidFill>
                  <a:schemeClr val="bg1"/>
                </a:solidFill>
                <a:latin typeface="Raleway" panose="020B0503030101060003"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Presentation</a:t>
            </a:r>
          </a:p>
        </p:txBody>
      </p:sp>
      <p:sp>
        <p:nvSpPr>
          <p:cNvPr id="3" name="Subtitle 2">
            <a:extLst>
              <a:ext uri="{FF2B5EF4-FFF2-40B4-BE49-F238E27FC236}">
                <a16:creationId xmlns:a16="http://schemas.microsoft.com/office/drawing/2014/main" id="{84FAF116-0BDC-E145-86DE-A48EDD8F73CC}"/>
              </a:ext>
            </a:extLst>
          </p:cNvPr>
          <p:cNvSpPr>
            <a:spLocks noGrp="1"/>
          </p:cNvSpPr>
          <p:nvPr>
            <p:ph type="subTitle" idx="1" hasCustomPrompt="1"/>
          </p:nvPr>
        </p:nvSpPr>
        <p:spPr>
          <a:xfrm>
            <a:off x="5661212" y="3254188"/>
            <a:ext cx="5943600" cy="1729762"/>
          </a:xfrm>
        </p:spPr>
        <p:txBody>
          <a:bodyPr>
            <a:normAutofit/>
          </a:bodyPr>
          <a:lstStyle>
            <a:lvl1pPr marL="0" indent="0" algn="l">
              <a:lnSpc>
                <a:spcPct val="100000"/>
              </a:lnSpc>
              <a:buNone/>
              <a:defRPr sz="3600" b="1">
                <a:solidFill>
                  <a:schemeClr val="bg1"/>
                </a:solidFill>
                <a:latin typeface="Raleway" panose="020B0503030101060003"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261945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C238-616B-FF4B-A128-475D282CF9AA}"/>
              </a:ext>
            </a:extLst>
          </p:cNvPr>
          <p:cNvSpPr>
            <a:spLocks noGrp="1"/>
          </p:cNvSpPr>
          <p:nvPr>
            <p:ph type="title"/>
          </p:nvPr>
        </p:nvSpPr>
        <p:spPr>
          <a:xfrm>
            <a:off x="839788" y="987424"/>
            <a:ext cx="3932237" cy="1069975"/>
          </a:xfrm>
        </p:spPr>
        <p:txBody>
          <a:bodyPr anchor="b">
            <a:normAutofit/>
          </a:bodyPr>
          <a:lstStyle>
            <a:lvl1pPr>
              <a:lnSpc>
                <a:spcPct val="100000"/>
              </a:lnSpc>
              <a:defRPr sz="3000" b="1">
                <a:solidFill>
                  <a:schemeClr val="accent3">
                    <a:lumMod val="75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9BD84FD-1DAA-5444-AF9A-7DD4235AEEC2}"/>
              </a:ext>
            </a:extLst>
          </p:cNvPr>
          <p:cNvSpPr>
            <a:spLocks noGrp="1"/>
          </p:cNvSpPr>
          <p:nvPr>
            <p:ph type="pic" idx="1"/>
          </p:nvPr>
        </p:nvSpPr>
        <p:spPr>
          <a:xfrm>
            <a:off x="5183188" y="987425"/>
            <a:ext cx="6172200" cy="4873625"/>
          </a:xfrm>
        </p:spPr>
        <p:txBody>
          <a:bodyPr/>
          <a:lstStyle>
            <a:lvl1pPr marL="0" indent="0">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FEF0925-E9E4-F942-9977-B5E123B82137}"/>
              </a:ext>
            </a:extLst>
          </p:cNvPr>
          <p:cNvSpPr>
            <a:spLocks noGrp="1"/>
          </p:cNvSpPr>
          <p:nvPr>
            <p:ph type="body" sz="half" idx="2"/>
          </p:nvPr>
        </p:nvSpPr>
        <p:spPr>
          <a:xfrm>
            <a:off x="839788" y="2366682"/>
            <a:ext cx="3932237" cy="3502306"/>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0230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41E5-076F-8D4B-92B4-D241805EDB88}"/>
              </a:ext>
            </a:extLst>
          </p:cNvPr>
          <p:cNvSpPr>
            <a:spLocks noGrp="1"/>
          </p:cNvSpPr>
          <p:nvPr>
            <p:ph type="title"/>
          </p:nvPr>
        </p:nvSpPr>
        <p:spPr/>
        <p:txBody>
          <a:bodyPr/>
          <a:lstStyle>
            <a:lvl1pPr>
              <a:lnSpc>
                <a:spcPct val="100000"/>
              </a:lnSpc>
              <a:defRPr>
                <a:solidFill>
                  <a:srgbClr val="066E39"/>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54C3A329-70DF-0C4E-BAE2-15B913A529E2}"/>
              </a:ext>
            </a:extLst>
          </p:cNvPr>
          <p:cNvSpPr>
            <a:spLocks noGrp="1"/>
          </p:cNvSpPr>
          <p:nvPr>
            <p:ph type="dt" sz="half" idx="10"/>
          </p:nvPr>
        </p:nvSpPr>
        <p:spPr/>
        <p:txBody>
          <a:bodyPr/>
          <a:lstStyle/>
          <a:p>
            <a:fld id="{ABC8CCB9-FC1C-3E49-9D3C-F6042EA47075}" type="datetimeFigureOut">
              <a:rPr lang="en-US" smtClean="0"/>
              <a:t>8/13/2024</a:t>
            </a:fld>
            <a:endParaRPr lang="en-US"/>
          </a:p>
        </p:txBody>
      </p:sp>
    </p:spTree>
    <p:extLst>
      <p:ext uri="{BB962C8B-B14F-4D97-AF65-F5344CB8AC3E}">
        <p14:creationId xmlns:p14="http://schemas.microsoft.com/office/powerpoint/2010/main" val="162218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C27F36-7729-4D86-96B2-7790ED7CDB99}"/>
              </a:ext>
            </a:extLst>
          </p:cNvPr>
          <p:cNvSpPr>
            <a:spLocks noGrp="1"/>
          </p:cNvSpPr>
          <p:nvPr>
            <p:ph type="dt" sz="half" idx="10"/>
          </p:nvPr>
        </p:nvSpPr>
        <p:spPr/>
        <p:txBody>
          <a:bodyPr/>
          <a:lstStyle/>
          <a:p>
            <a:fld id="{B61BEF0D-F0BB-DE4B-95CE-6DB70DBA9567}" type="datetimeFigureOut">
              <a:rPr lang="en-US" smtClean="0"/>
              <a:pPr/>
              <a:t>8/13/2024</a:t>
            </a:fld>
            <a:endParaRPr lang="en-US" dirty="0"/>
          </a:p>
        </p:txBody>
      </p:sp>
      <p:sp>
        <p:nvSpPr>
          <p:cNvPr id="3" name="Footer Placeholder 2">
            <a:extLst>
              <a:ext uri="{FF2B5EF4-FFF2-40B4-BE49-F238E27FC236}">
                <a16:creationId xmlns:a16="http://schemas.microsoft.com/office/drawing/2014/main" id="{EB3D5D96-7799-473A-9072-96161741D0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5E0303-69B3-4DD3-81A0-1A2E8635CEF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3318263"/>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6573176"/>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4123746"/>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834975"/>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374906"/>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6431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919595"/>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147C-36C3-F04F-9C0F-DD0767E9D1E3}"/>
              </a:ext>
            </a:extLst>
          </p:cNvPr>
          <p:cNvSpPr>
            <a:spLocks noGrp="1"/>
          </p:cNvSpPr>
          <p:nvPr>
            <p:ph type="title"/>
          </p:nvPr>
        </p:nvSpPr>
        <p:spPr>
          <a:xfrm>
            <a:off x="838200" y="835773"/>
            <a:ext cx="10515600" cy="1325563"/>
          </a:xfrm>
        </p:spPr>
        <p:txBody>
          <a:bodyPr/>
          <a:lstStyle>
            <a:lvl1pPr>
              <a:lnSpc>
                <a:spcPct val="100000"/>
              </a:lnSpc>
              <a:defRPr b="1">
                <a:solidFill>
                  <a:schemeClr val="accent3">
                    <a:lumMod val="75000"/>
                  </a:schemeClr>
                </a:solidFill>
                <a:latin typeface="Raleway" panose="020B0503030101060003"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F8F3C37-41DF-994C-9AF5-14B428DF637D}"/>
              </a:ext>
            </a:extLst>
          </p:cNvPr>
          <p:cNvSpPr>
            <a:spLocks noGrp="1"/>
          </p:cNvSpPr>
          <p:nvPr>
            <p:ph idx="1"/>
          </p:nvPr>
        </p:nvSpPr>
        <p:spPr>
          <a:xfrm>
            <a:off x="838200" y="2296273"/>
            <a:ext cx="10515600" cy="3418728"/>
          </a:xfrm>
        </p:spPr>
        <p:txBody>
          <a:bodyPr/>
          <a:lstStyle>
            <a:lvl1pPr>
              <a:defRPr sz="3200">
                <a:latin typeface="Raleway SemiBold" panose="020B0703030101060003" pitchFamily="34" charset="0"/>
                <a:cs typeface="Arial" panose="020B0604020202020204" pitchFamily="34" charset="0"/>
              </a:defRPr>
            </a:lvl1pPr>
            <a:lvl2pPr>
              <a:defRPr sz="2800">
                <a:latin typeface="Raleway" panose="020B0503030101060003" pitchFamily="34" charset="0"/>
                <a:cs typeface="Arial" panose="020B0604020202020204" pitchFamily="34" charset="0"/>
              </a:defRPr>
            </a:lvl2pPr>
            <a:lvl3pPr>
              <a:defRPr sz="2600">
                <a:latin typeface="Raleway" panose="020B0503030101060003" pitchFamily="34" charset="0"/>
                <a:cs typeface="Arial" panose="020B0604020202020204" pitchFamily="34" charset="0"/>
              </a:defRPr>
            </a:lvl3pPr>
            <a:lvl4pPr>
              <a:defRPr sz="2400">
                <a:latin typeface="Raleway" panose="020B0503030101060003" pitchFamily="34" charset="0"/>
                <a:cs typeface="Arial" panose="020B0604020202020204" pitchFamily="34" charset="0"/>
              </a:defRPr>
            </a:lvl4pPr>
            <a:lvl5pPr>
              <a:defRPr sz="2400">
                <a:latin typeface="Raleway" panose="020B0503030101060003"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9871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293F9DE-87FE-FB46-8860-C49CFF64C706}"/>
              </a:ext>
            </a:extLst>
          </p:cNvPr>
          <p:cNvSpPr>
            <a:spLocks noGrp="1"/>
          </p:cNvSpPr>
          <p:nvPr>
            <p:ph type="body" idx="1" hasCustomPrompt="1"/>
          </p:nvPr>
        </p:nvSpPr>
        <p:spPr>
          <a:xfrm>
            <a:off x="947350" y="3147319"/>
            <a:ext cx="10515600" cy="2519413"/>
          </a:xfrm>
        </p:spPr>
        <p:txBody>
          <a:bodyPr>
            <a:normAutofit/>
          </a:bodyPr>
          <a:lstStyle>
            <a:lvl1pPr marL="0" indent="0">
              <a:lnSpc>
                <a:spcPct val="100000"/>
              </a:lnSpc>
              <a:buNone/>
              <a:defRPr sz="3600" b="1">
                <a:solidFill>
                  <a:schemeClr val="tx1"/>
                </a:solidFill>
                <a:latin typeface="Raleway SemiBold" panose="020B0703030101060003" pitchFamily="34" charset="0"/>
                <a:cs typeface="Arial" panose="020B0604020202020204" pitchFamily="34" charset="0"/>
              </a:defRPr>
            </a:lvl1pPr>
            <a:lvl2pPr marL="800100" indent="-342900">
              <a:lnSpc>
                <a:spcPct val="100000"/>
              </a:lnSpc>
              <a:buFont typeface="Arial" panose="020B0604020202020204" pitchFamily="34" charset="0"/>
              <a:buChar char="•"/>
              <a:defRPr sz="3200">
                <a:solidFill>
                  <a:schemeClr val="tx1"/>
                </a:solidFill>
                <a:latin typeface="Raleway" panose="020B0503030101060003" pitchFamily="34" charset="0"/>
                <a:cs typeface="Arial" panose="020B0604020202020204" pitchFamily="34" charset="0"/>
              </a:defRPr>
            </a:lvl2pPr>
            <a:lvl3pPr marL="1200150" indent="-285750">
              <a:lnSpc>
                <a:spcPct val="100000"/>
              </a:lnSpc>
              <a:buFont typeface="Arial" panose="020B0604020202020204" pitchFamily="34" charset="0"/>
              <a:buChar char="•"/>
              <a:defRPr sz="2800">
                <a:solidFill>
                  <a:schemeClr val="tx1"/>
                </a:solidFill>
                <a:latin typeface="Raleway" panose="020B0503030101060003" pitchFamily="34" charset="0"/>
                <a:cs typeface="Arial" panose="020B0604020202020204" pitchFamily="34" charset="0"/>
              </a:defRPr>
            </a:lvl3pPr>
            <a:lvl4pPr marL="1657350" indent="-285750">
              <a:lnSpc>
                <a:spcPct val="100000"/>
              </a:lnSpc>
              <a:buFont typeface="Arial" panose="020B0604020202020204" pitchFamily="34" charset="0"/>
              <a:buChar char="•"/>
              <a:defRPr sz="2600">
                <a:solidFill>
                  <a:schemeClr val="tx1"/>
                </a:solidFill>
                <a:latin typeface="Raleway" panose="020B0503030101060003" pitchFamily="34" charset="0"/>
                <a:cs typeface="Arial" panose="020B0604020202020204" pitchFamily="34" charset="0"/>
              </a:defRPr>
            </a:lvl4pPr>
            <a:lvl5pPr marL="2114550" indent="-285750">
              <a:lnSpc>
                <a:spcPct val="100000"/>
              </a:lnSpc>
              <a:buFont typeface="Arial" panose="020B0604020202020204" pitchFamily="34" charset="0"/>
              <a:buChar char="•"/>
              <a:defRPr sz="2400">
                <a:solidFill>
                  <a:schemeClr val="tx1"/>
                </a:solidFill>
                <a:latin typeface="Raleway" panose="020B0503030101060003" pitchFamily="34" charset="0"/>
                <a:cs typeface="Arial" panose="020B0604020202020204" pitchFamily="34" charset="0"/>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5" name="Title 4">
            <a:extLst>
              <a:ext uri="{FF2B5EF4-FFF2-40B4-BE49-F238E27FC236}">
                <a16:creationId xmlns:a16="http://schemas.microsoft.com/office/drawing/2014/main" id="{39CE7B27-1794-A142-9B7B-4002F3F8BC1D}"/>
              </a:ext>
            </a:extLst>
          </p:cNvPr>
          <p:cNvSpPr>
            <a:spLocks noGrp="1"/>
          </p:cNvSpPr>
          <p:nvPr>
            <p:ph type="title"/>
          </p:nvPr>
        </p:nvSpPr>
        <p:spPr>
          <a:xfrm>
            <a:off x="947350" y="1629149"/>
            <a:ext cx="10515600" cy="1325563"/>
          </a:xfrm>
        </p:spPr>
        <p:txBody>
          <a:bodyPr/>
          <a:lstStyle>
            <a:lvl1pPr>
              <a:lnSpc>
                <a:spcPct val="100000"/>
              </a:lnSpc>
              <a:defRPr b="1" i="0">
                <a:solidFill>
                  <a:schemeClr val="accent3">
                    <a:lumMod val="75000"/>
                  </a:schemeClr>
                </a:solidFill>
                <a:latin typeface="Raleway" panose="020B0503030101060003"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9283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92A4-83CC-8B4C-A663-FA17E66158AF}"/>
              </a:ext>
            </a:extLst>
          </p:cNvPr>
          <p:cNvSpPr>
            <a:spLocks noGrp="1"/>
          </p:cNvSpPr>
          <p:nvPr>
            <p:ph type="title"/>
          </p:nvPr>
        </p:nvSpPr>
        <p:spPr>
          <a:xfrm>
            <a:off x="838200" y="741642"/>
            <a:ext cx="10515600" cy="1325563"/>
          </a:xfrm>
        </p:spPr>
        <p:txBody>
          <a:bodyPr/>
          <a:lstStyle>
            <a:lvl1pPr>
              <a:lnSpc>
                <a:spcPct val="100000"/>
              </a:lnSpc>
              <a:defRPr b="1">
                <a:solidFill>
                  <a:schemeClr val="accent3">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A93FDA6-F2B2-A64F-862D-351D31551881}"/>
              </a:ext>
            </a:extLst>
          </p:cNvPr>
          <p:cNvSpPr>
            <a:spLocks noGrp="1"/>
          </p:cNvSpPr>
          <p:nvPr>
            <p:ph sz="half" idx="1"/>
          </p:nvPr>
        </p:nvSpPr>
        <p:spPr>
          <a:xfrm>
            <a:off x="838199" y="2202142"/>
            <a:ext cx="5266765" cy="3566646"/>
          </a:xfrm>
        </p:spPr>
        <p:txBody>
          <a:bodyPr/>
          <a:lstStyle>
            <a:lvl1pPr>
              <a:lnSpc>
                <a:spcPct val="100000"/>
              </a:lnSpc>
              <a:defRPr sz="3200"/>
            </a:lvl1pPr>
            <a:lvl2pPr>
              <a:lnSpc>
                <a:spcPct val="100000"/>
              </a:lnSpc>
              <a:defRPr sz="3000"/>
            </a:lvl2pPr>
            <a:lvl3pPr>
              <a:lnSpc>
                <a:spcPct val="100000"/>
              </a:lnSpc>
              <a:defRPr sz="2800"/>
            </a:lvl3pPr>
            <a:lvl4pPr>
              <a:lnSpc>
                <a:spcPct val="100000"/>
              </a:lnSpc>
              <a:defRPr sz="2600"/>
            </a:lvl4pPr>
            <a:lvl5pPr>
              <a:lnSpc>
                <a:spcPct val="100000"/>
              </a:lnSpc>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1A3308A-C55F-474C-872B-9C8FC7DDF7B9}"/>
              </a:ext>
            </a:extLst>
          </p:cNvPr>
          <p:cNvSpPr>
            <a:spLocks noGrp="1"/>
          </p:cNvSpPr>
          <p:nvPr>
            <p:ph sz="half" idx="2"/>
          </p:nvPr>
        </p:nvSpPr>
        <p:spPr>
          <a:xfrm>
            <a:off x="6172199" y="2202142"/>
            <a:ext cx="5266765" cy="3566646"/>
          </a:xfrm>
        </p:spPr>
        <p:txBody>
          <a:bodyPr/>
          <a:lstStyle>
            <a:lvl1pPr>
              <a:lnSpc>
                <a:spcPct val="100000"/>
              </a:lnSpc>
              <a:defRPr sz="3200"/>
            </a:lvl1pPr>
            <a:lvl2pPr>
              <a:lnSpc>
                <a:spcPct val="100000"/>
              </a:lnSpc>
              <a:defRPr sz="3000"/>
            </a:lvl2pPr>
            <a:lvl3pPr>
              <a:lnSpc>
                <a:spcPct val="100000"/>
              </a:lnSpc>
              <a:defRPr sz="2800"/>
            </a:lvl3pPr>
            <a:lvl4pPr>
              <a:lnSpc>
                <a:spcPct val="100000"/>
              </a:lnSpc>
              <a:defRPr sz="2600"/>
            </a:lvl4pPr>
            <a:lvl5pPr>
              <a:lnSpc>
                <a:spcPct val="100000"/>
              </a:lnSpc>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5238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7F51-FCA7-AE46-B223-8289B6C30FA9}"/>
              </a:ext>
            </a:extLst>
          </p:cNvPr>
          <p:cNvSpPr>
            <a:spLocks noGrp="1"/>
          </p:cNvSpPr>
          <p:nvPr>
            <p:ph type="title"/>
          </p:nvPr>
        </p:nvSpPr>
        <p:spPr>
          <a:xfrm>
            <a:off x="839788" y="847165"/>
            <a:ext cx="10515600" cy="843523"/>
          </a:xfrm>
        </p:spPr>
        <p:txBody>
          <a:bodyPr/>
          <a:lstStyle>
            <a:lvl1pPr>
              <a:lnSpc>
                <a:spcPct val="100000"/>
              </a:lnSpc>
              <a:defRPr b="1">
                <a:solidFill>
                  <a:schemeClr val="accent3">
                    <a:lumMod val="75000"/>
                  </a:schemeClr>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C54CF3A-CCF0-EE47-8A58-0812CB01F463}"/>
              </a:ext>
            </a:extLst>
          </p:cNvPr>
          <p:cNvSpPr>
            <a:spLocks noGrp="1"/>
          </p:cNvSpPr>
          <p:nvPr>
            <p:ph type="body" idx="1"/>
          </p:nvPr>
        </p:nvSpPr>
        <p:spPr>
          <a:xfrm>
            <a:off x="839788" y="1840567"/>
            <a:ext cx="5157787" cy="823912"/>
          </a:xfrm>
        </p:spPr>
        <p:txBody>
          <a:bodyPr anchor="b">
            <a:normAutofit/>
          </a:bodyPr>
          <a:lstStyle>
            <a:lvl1pPr marL="0" indent="0">
              <a:lnSpc>
                <a:spcPct val="100000"/>
              </a:lnSpc>
              <a:buNone/>
              <a:defRPr sz="30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BAAA0C3-B0AB-014F-BE3C-A7B5A46CCAC4}"/>
              </a:ext>
            </a:extLst>
          </p:cNvPr>
          <p:cNvSpPr>
            <a:spLocks noGrp="1"/>
          </p:cNvSpPr>
          <p:nvPr>
            <p:ph sz="half" idx="2"/>
          </p:nvPr>
        </p:nvSpPr>
        <p:spPr>
          <a:xfrm>
            <a:off x="839788" y="2814358"/>
            <a:ext cx="5157787" cy="2927537"/>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048B726-9A83-E24A-94B3-ED82991C09CF}"/>
              </a:ext>
            </a:extLst>
          </p:cNvPr>
          <p:cNvSpPr>
            <a:spLocks noGrp="1"/>
          </p:cNvSpPr>
          <p:nvPr>
            <p:ph type="body" sz="quarter" idx="3"/>
          </p:nvPr>
        </p:nvSpPr>
        <p:spPr>
          <a:xfrm>
            <a:off x="6172200" y="1840567"/>
            <a:ext cx="5183188" cy="823912"/>
          </a:xfrm>
        </p:spPr>
        <p:txBody>
          <a:bodyPr anchor="b">
            <a:normAutofit/>
          </a:bodyPr>
          <a:lstStyle>
            <a:lvl1pPr marL="0" indent="0">
              <a:lnSpc>
                <a:spcPct val="100000"/>
              </a:lnSpc>
              <a:buNone/>
              <a:defRPr sz="30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899511-7609-C347-A5D0-76E60CA8EF68}"/>
              </a:ext>
            </a:extLst>
          </p:cNvPr>
          <p:cNvSpPr>
            <a:spLocks noGrp="1"/>
          </p:cNvSpPr>
          <p:nvPr>
            <p:ph sz="quarter" idx="4"/>
          </p:nvPr>
        </p:nvSpPr>
        <p:spPr>
          <a:xfrm>
            <a:off x="6172200" y="2814358"/>
            <a:ext cx="5183188" cy="2927537"/>
          </a:xfrm>
        </p:spPr>
        <p:txBody>
          <a:bodyPr>
            <a:normAutofit/>
          </a:bodyPr>
          <a:lstStyle>
            <a:lvl1pPr>
              <a:lnSpc>
                <a:spcPct val="100000"/>
              </a:lnSpc>
              <a:defRPr sz="28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511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CBCEB8-5E5A-4348-8DA1-E45ED0AD99CA}"/>
              </a:ext>
            </a:extLst>
          </p:cNvPr>
          <p:cNvSpPr>
            <a:spLocks noGrp="1"/>
          </p:cNvSpPr>
          <p:nvPr>
            <p:ph type="title"/>
          </p:nvPr>
        </p:nvSpPr>
        <p:spPr>
          <a:xfrm>
            <a:off x="0" y="2409077"/>
            <a:ext cx="12183035" cy="1325563"/>
          </a:xfrm>
        </p:spPr>
        <p:txBody>
          <a:bodyPr/>
          <a:lstStyle>
            <a:lvl1pPr algn="ctr">
              <a:lnSpc>
                <a:spcPct val="100000"/>
              </a:lnSpc>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9920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FB3FB4E-4200-ECBB-88C4-2234727791A1}"/>
              </a:ext>
            </a:extLst>
          </p:cNvPr>
          <p:cNvSpPr>
            <a:spLocks noGrp="1"/>
          </p:cNvSpPr>
          <p:nvPr>
            <p:ph type="title"/>
          </p:nvPr>
        </p:nvSpPr>
        <p:spPr>
          <a:xfrm>
            <a:off x="838200" y="835773"/>
            <a:ext cx="10515600" cy="1325563"/>
          </a:xfrm>
        </p:spPr>
        <p:txBody>
          <a:bodyPr/>
          <a:lstStyle>
            <a:lvl1pPr>
              <a:lnSpc>
                <a:spcPct val="100000"/>
              </a:lnSpc>
              <a:defRPr b="1">
                <a:solidFill>
                  <a:schemeClr val="accent3">
                    <a:lumMod val="75000"/>
                  </a:schemeClr>
                </a:solidFill>
                <a:latin typeface="Raleway" panose="020B0503030101060003"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9807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A726C-6E80-6E44-B452-CC96DC5AB442}"/>
              </a:ext>
            </a:extLst>
          </p:cNvPr>
          <p:cNvSpPr>
            <a:spLocks noGrp="1"/>
          </p:cNvSpPr>
          <p:nvPr>
            <p:ph type="title"/>
          </p:nvPr>
        </p:nvSpPr>
        <p:spPr>
          <a:xfrm>
            <a:off x="839788" y="987424"/>
            <a:ext cx="3932237" cy="1069975"/>
          </a:xfrm>
        </p:spPr>
        <p:txBody>
          <a:bodyPr anchor="b">
            <a:normAutofit/>
          </a:bodyPr>
          <a:lstStyle>
            <a:lvl1pPr>
              <a:lnSpc>
                <a:spcPct val="100000"/>
              </a:lnSpc>
              <a:defRPr sz="3000" b="1">
                <a:solidFill>
                  <a:schemeClr val="accent3">
                    <a:lumMod val="75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2D47EA3-7870-5243-94FC-DDDB4D8FD39B}"/>
              </a:ext>
            </a:extLst>
          </p:cNvPr>
          <p:cNvSpPr>
            <a:spLocks noGrp="1"/>
          </p:cNvSpPr>
          <p:nvPr>
            <p:ph idx="1"/>
          </p:nvPr>
        </p:nvSpPr>
        <p:spPr>
          <a:xfrm>
            <a:off x="5183188" y="987425"/>
            <a:ext cx="6172200" cy="4873625"/>
          </a:xfrm>
        </p:spPr>
        <p:txBody>
          <a:bodyPr/>
          <a:lstStyle>
            <a:lvl1pPr>
              <a:lnSpc>
                <a:spcPct val="100000"/>
              </a:lnSpc>
              <a:defRPr sz="3200"/>
            </a:lvl1pPr>
            <a:lvl2pPr>
              <a:lnSpc>
                <a:spcPct val="100000"/>
              </a:lnSpc>
              <a:defRPr sz="3000"/>
            </a:lvl2pPr>
            <a:lvl3pPr>
              <a:lnSpc>
                <a:spcPct val="100000"/>
              </a:lnSpc>
              <a:defRPr sz="2800"/>
            </a:lvl3pPr>
            <a:lvl4pPr>
              <a:lnSpc>
                <a:spcPct val="100000"/>
              </a:lnSpc>
              <a:defRPr sz="2600"/>
            </a:lvl4pPr>
            <a:lvl5pPr>
              <a:lnSpc>
                <a:spcPct val="100000"/>
              </a:lnSpc>
              <a:defRPr sz="24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E17F1C8-C044-9641-AC6E-02662259BD83}"/>
              </a:ext>
            </a:extLst>
          </p:cNvPr>
          <p:cNvSpPr>
            <a:spLocks noGrp="1"/>
          </p:cNvSpPr>
          <p:nvPr>
            <p:ph type="body" sz="half" idx="2"/>
          </p:nvPr>
        </p:nvSpPr>
        <p:spPr>
          <a:xfrm>
            <a:off x="839788" y="2380128"/>
            <a:ext cx="3932237" cy="3488859"/>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831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C238-616B-FF4B-A128-475D282CF9AA}"/>
              </a:ext>
            </a:extLst>
          </p:cNvPr>
          <p:cNvSpPr>
            <a:spLocks noGrp="1"/>
          </p:cNvSpPr>
          <p:nvPr>
            <p:ph type="title"/>
          </p:nvPr>
        </p:nvSpPr>
        <p:spPr>
          <a:xfrm>
            <a:off x="839788" y="987424"/>
            <a:ext cx="3932237" cy="1069975"/>
          </a:xfrm>
        </p:spPr>
        <p:txBody>
          <a:bodyPr anchor="b">
            <a:normAutofit/>
          </a:bodyPr>
          <a:lstStyle>
            <a:lvl1pPr>
              <a:lnSpc>
                <a:spcPct val="100000"/>
              </a:lnSpc>
              <a:defRPr sz="3000" b="1">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9BD84FD-1DAA-5444-AF9A-7DD4235AEEC2}"/>
              </a:ext>
            </a:extLst>
          </p:cNvPr>
          <p:cNvSpPr>
            <a:spLocks noGrp="1"/>
          </p:cNvSpPr>
          <p:nvPr>
            <p:ph type="pic" idx="1"/>
          </p:nvPr>
        </p:nvSpPr>
        <p:spPr>
          <a:xfrm>
            <a:off x="5183188" y="987425"/>
            <a:ext cx="6172200" cy="4873625"/>
          </a:xfrm>
        </p:spPr>
        <p:txBody>
          <a:bodyPr/>
          <a:lstStyle>
            <a:lvl1pPr marL="0" indent="0">
              <a:lnSpc>
                <a:spcPct val="100000"/>
              </a:lnSpc>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FEF0925-E9E4-F942-9977-B5E123B82137}"/>
              </a:ext>
            </a:extLst>
          </p:cNvPr>
          <p:cNvSpPr>
            <a:spLocks noGrp="1"/>
          </p:cNvSpPr>
          <p:nvPr>
            <p:ph type="body" sz="half" idx="2"/>
          </p:nvPr>
        </p:nvSpPr>
        <p:spPr>
          <a:xfrm>
            <a:off x="839788" y="2366682"/>
            <a:ext cx="3932237" cy="3502306"/>
          </a:xfrm>
        </p:spPr>
        <p:txBody>
          <a:bodyPr>
            <a:normAutofit/>
          </a:bodyPr>
          <a:lstStyle>
            <a:lvl1pPr marL="0" indent="0">
              <a:lnSpc>
                <a:spcPct val="100000"/>
              </a:lnSpc>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8967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A71E6-C873-FA46-97EE-2A2A7155EB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361A97D-9240-514F-85B0-576EB466E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E9A8A85-CFA3-0F4E-A04E-4B2A4511E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0"/>
              </a:defRPr>
            </a:lvl1pPr>
          </a:lstStyle>
          <a:p>
            <a:fld id="{ABC8CCB9-FC1C-3E49-9D3C-F6042EA47075}" type="datetimeFigureOut">
              <a:rPr lang="en-US" smtClean="0"/>
              <a:pPr/>
              <a:t>8/13/2024</a:t>
            </a:fld>
            <a:endParaRPr lang="en-US" dirty="0"/>
          </a:p>
        </p:txBody>
      </p:sp>
      <p:sp>
        <p:nvSpPr>
          <p:cNvPr id="6" name="Slide Number Placeholder 5">
            <a:extLst>
              <a:ext uri="{FF2B5EF4-FFF2-40B4-BE49-F238E27FC236}">
                <a16:creationId xmlns:a16="http://schemas.microsoft.com/office/drawing/2014/main" id="{17A61676-7907-3A4D-ACB8-0C80DF594C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0"/>
              </a:defRPr>
            </a:lvl1pPr>
          </a:lstStyle>
          <a:p>
            <a:fld id="{3327FF5B-B4D1-8C47-8957-E736B2595268}" type="slidenum">
              <a:rPr lang="en-US" smtClean="0"/>
              <a:pPr/>
              <a:t>‹#›</a:t>
            </a:fld>
            <a:endParaRPr lang="en-US"/>
          </a:p>
        </p:txBody>
      </p:sp>
    </p:spTree>
    <p:extLst>
      <p:ext uri="{BB962C8B-B14F-4D97-AF65-F5344CB8AC3E}">
        <p14:creationId xmlns:p14="http://schemas.microsoft.com/office/powerpoint/2010/main" val="22993163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60"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b="1" kern="1200">
          <a:solidFill>
            <a:schemeClr val="tx1"/>
          </a:solidFill>
          <a:latin typeface="Raleway" panose="020B0503030101060003"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Raleway" panose="020B0503030101060003" pitchFamily="34"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aleway" panose="020B0503030101060003" pitchFamily="34"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aleway" panose="020B05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cdss.sharepoint.com/:b:/r/sites/ext-collab/FD/Shared_All_Food_Banks/TEFAP%20ONLY/TEFAP%20FORMS/TEFAP%20002%20Income%20Guidelines/EFA14%20-%20Income%20Guidelines%202024%20(ENG-SPN).pdf?csf=1&amp;web=1&amp;e=lKcW0J"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dss.ca.gov/inforesources/efap/forms-and-brochur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7FE4A-1D07-2145-88E8-7D586402AF9B}"/>
              </a:ext>
            </a:extLst>
          </p:cNvPr>
          <p:cNvSpPr>
            <a:spLocks noGrp="1"/>
          </p:cNvSpPr>
          <p:nvPr>
            <p:ph type="ctrTitle"/>
          </p:nvPr>
        </p:nvSpPr>
        <p:spPr>
          <a:xfrm>
            <a:off x="5464886" y="1815774"/>
            <a:ext cx="6139928" cy="1398073"/>
          </a:xfrm>
        </p:spPr>
        <p:txBody>
          <a:bodyPr>
            <a:normAutofit fontScale="90000"/>
          </a:bodyPr>
          <a:lstStyle/>
          <a:p>
            <a:pPr algn="ctr"/>
            <a:r>
              <a:rPr lang="en-US" dirty="0"/>
              <a:t>THE EMERGENCY FOOD  </a:t>
            </a:r>
            <a:br>
              <a:rPr lang="en-US" dirty="0"/>
            </a:br>
            <a:r>
              <a:rPr lang="en-US" dirty="0"/>
              <a:t>ASSISTANCE PROGRAM (TEFAP) TRAINING</a:t>
            </a:r>
            <a:br>
              <a:rPr lang="en-US" sz="4400" dirty="0">
                <a:solidFill>
                  <a:schemeClr val="tx1">
                    <a:lumMod val="75000"/>
                    <a:lumOff val="25000"/>
                  </a:schemeClr>
                </a:solidFill>
              </a:rPr>
            </a:br>
            <a:endParaRPr lang="en-US" dirty="0"/>
          </a:p>
        </p:txBody>
      </p:sp>
      <p:sp>
        <p:nvSpPr>
          <p:cNvPr id="3" name="Subtitle 2">
            <a:extLst>
              <a:ext uri="{FF2B5EF4-FFF2-40B4-BE49-F238E27FC236}">
                <a16:creationId xmlns:a16="http://schemas.microsoft.com/office/drawing/2014/main" id="{DBC62310-E03E-944B-BF06-4078DB7CA9FD}"/>
              </a:ext>
            </a:extLst>
          </p:cNvPr>
          <p:cNvSpPr>
            <a:spLocks noGrp="1"/>
          </p:cNvSpPr>
          <p:nvPr>
            <p:ph type="subTitle" idx="1"/>
          </p:nvPr>
        </p:nvSpPr>
        <p:spPr/>
        <p:txBody>
          <a:bodyPr>
            <a:normAutofit/>
          </a:bodyPr>
          <a:lstStyle/>
          <a:p>
            <a:pPr algn="ctr"/>
            <a:r>
              <a:rPr lang="en-US" dirty="0"/>
              <a:t>Los Angeles Regional Food Bank</a:t>
            </a:r>
          </a:p>
          <a:p>
            <a:endParaRPr lang="en-US" dirty="0"/>
          </a:p>
        </p:txBody>
      </p:sp>
      <p:sp>
        <p:nvSpPr>
          <p:cNvPr id="5" name="TextBox 4">
            <a:extLst>
              <a:ext uri="{FF2B5EF4-FFF2-40B4-BE49-F238E27FC236}">
                <a16:creationId xmlns:a16="http://schemas.microsoft.com/office/drawing/2014/main" id="{3590A7BA-4051-F99A-4C11-CB7011566AE0}"/>
              </a:ext>
            </a:extLst>
          </p:cNvPr>
          <p:cNvSpPr txBox="1"/>
          <p:nvPr/>
        </p:nvSpPr>
        <p:spPr>
          <a:xfrm>
            <a:off x="5766098" y="5145315"/>
            <a:ext cx="5257800" cy="1631216"/>
          </a:xfrm>
          <a:prstGeom prst="rect">
            <a:avLst/>
          </a:prstGeom>
          <a:noFill/>
        </p:spPr>
        <p:txBody>
          <a:bodyPr wrap="square">
            <a:spAutoFit/>
          </a:bodyPr>
          <a:lstStyle/>
          <a:p>
            <a:pPr marL="85725" indent="0" algn="ctr">
              <a:buNone/>
            </a:pPr>
            <a:r>
              <a:rPr lang="en-US" sz="2000" b="1" dirty="0">
                <a:solidFill>
                  <a:schemeClr val="bg1"/>
                </a:solidFill>
                <a:latin typeface="Raleway" panose="020B0503030101060003" pitchFamily="34" charset="0"/>
                <a:cs typeface="Arial" panose="020B0604020202020204" pitchFamily="34" charset="0"/>
              </a:rPr>
              <a:t>Presented by: Van Martini</a:t>
            </a:r>
          </a:p>
          <a:p>
            <a:pPr marL="85725" indent="0" algn="ctr">
              <a:buNone/>
            </a:pPr>
            <a:r>
              <a:rPr lang="en-US" sz="2000" b="1" dirty="0">
                <a:solidFill>
                  <a:schemeClr val="bg1"/>
                </a:solidFill>
                <a:latin typeface="Raleway" panose="020B0503030101060003" pitchFamily="34" charset="0"/>
                <a:cs typeface="Arial" panose="020B0604020202020204" pitchFamily="34" charset="0"/>
              </a:rPr>
              <a:t>TEFAP Consultant</a:t>
            </a:r>
          </a:p>
          <a:p>
            <a:pPr marL="85725" indent="0" algn="ctr">
              <a:buNone/>
            </a:pPr>
            <a:endParaRPr lang="en-US" sz="2000" b="1" dirty="0">
              <a:solidFill>
                <a:schemeClr val="bg1"/>
              </a:solidFill>
              <a:latin typeface="Raleway" panose="020B0503030101060003" pitchFamily="34" charset="0"/>
              <a:cs typeface="Arial" panose="020B0604020202020204" pitchFamily="34" charset="0"/>
            </a:endParaRPr>
          </a:p>
          <a:p>
            <a:pPr marL="85725" algn="ctr"/>
            <a:r>
              <a:rPr lang="en-US" sz="2000" b="1" dirty="0">
                <a:solidFill>
                  <a:schemeClr val="bg1"/>
                </a:solidFill>
                <a:latin typeface="Raleway" panose="020B0503030101060003" pitchFamily="34" charset="0"/>
                <a:cs typeface="Arial" panose="020B0604020202020204" pitchFamily="34" charset="0"/>
              </a:rPr>
              <a:t>California Department of Social Services</a:t>
            </a:r>
          </a:p>
          <a:p>
            <a:pPr marL="85725" indent="0" algn="ctr">
              <a:buNone/>
            </a:pPr>
            <a:endParaRPr lang="en-US" sz="2000" b="1" dirty="0">
              <a:solidFill>
                <a:schemeClr val="bg1"/>
              </a:solidFill>
              <a:latin typeface="Raleway" panose="020B0503030101060003" pitchFamily="34" charset="0"/>
              <a:cs typeface="Arial" panose="020B0604020202020204" pitchFamily="34" charset="0"/>
            </a:endParaRPr>
          </a:p>
        </p:txBody>
      </p:sp>
    </p:spTree>
    <p:extLst>
      <p:ext uri="{BB962C8B-B14F-4D97-AF65-F5344CB8AC3E}">
        <p14:creationId xmlns:p14="http://schemas.microsoft.com/office/powerpoint/2010/main" val="3384023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36944C-2AB2-46B9-9570-F37EF3CAD7F5}"/>
              </a:ext>
            </a:extLst>
          </p:cNvPr>
          <p:cNvSpPr txBox="1"/>
          <p:nvPr/>
        </p:nvSpPr>
        <p:spPr>
          <a:xfrm>
            <a:off x="2019031" y="2767106"/>
            <a:ext cx="2160621"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500" b="1" dirty="0">
                <a:solidFill>
                  <a:srgbClr val="FFFFFF"/>
                </a:solidFill>
                <a:latin typeface="+mj-lt"/>
                <a:ea typeface="+mj-ea"/>
                <a:cs typeface="+mj-cs"/>
              </a:rPr>
              <a:t>INCOME GUIDELINE(3/24)</a:t>
            </a:r>
          </a:p>
        </p:txBody>
      </p:sp>
      <p:pic>
        <p:nvPicPr>
          <p:cNvPr id="5" name="Picture 4">
            <a:extLst>
              <a:ext uri="{FF2B5EF4-FFF2-40B4-BE49-F238E27FC236}">
                <a16:creationId xmlns:a16="http://schemas.microsoft.com/office/drawing/2014/main" id="{7E9981AB-507F-9902-78E3-09C4AC3ED899}"/>
              </a:ext>
            </a:extLst>
          </p:cNvPr>
          <p:cNvPicPr>
            <a:picLocks noChangeAspect="1"/>
          </p:cNvPicPr>
          <p:nvPr/>
        </p:nvPicPr>
        <p:blipFill>
          <a:blip r:embed="rId3"/>
          <a:stretch>
            <a:fillRect/>
          </a:stretch>
        </p:blipFill>
        <p:spPr>
          <a:xfrm>
            <a:off x="5808372" y="402070"/>
            <a:ext cx="4858030" cy="6409334"/>
          </a:xfrm>
          <a:prstGeom prst="rect">
            <a:avLst/>
          </a:prstGeom>
        </p:spPr>
      </p:pic>
      <p:sp>
        <p:nvSpPr>
          <p:cNvPr id="6" name="Title 5">
            <a:extLst>
              <a:ext uri="{FF2B5EF4-FFF2-40B4-BE49-F238E27FC236}">
                <a16:creationId xmlns:a16="http://schemas.microsoft.com/office/drawing/2014/main" id="{394CF561-C8FB-3281-CE3D-D72D5EE52FA0}"/>
              </a:ext>
            </a:extLst>
          </p:cNvPr>
          <p:cNvSpPr>
            <a:spLocks noGrp="1"/>
          </p:cNvSpPr>
          <p:nvPr>
            <p:ph type="title"/>
          </p:nvPr>
        </p:nvSpPr>
        <p:spPr/>
        <p:txBody>
          <a:bodyPr>
            <a:normAutofit fontScale="90000"/>
          </a:bodyPr>
          <a:lstStyle/>
          <a:p>
            <a:r>
              <a:rPr lang="en-US" dirty="0"/>
              <a:t>Income Guidelines</a:t>
            </a:r>
            <a:br>
              <a:rPr lang="en-US" dirty="0"/>
            </a:br>
            <a:r>
              <a:rPr lang="en-US" dirty="0"/>
              <a:t>(3/24)</a:t>
            </a:r>
          </a:p>
        </p:txBody>
      </p:sp>
    </p:spTree>
    <p:extLst>
      <p:ext uri="{BB962C8B-B14F-4D97-AF65-F5344CB8AC3E}">
        <p14:creationId xmlns:p14="http://schemas.microsoft.com/office/powerpoint/2010/main" val="1011482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type="body" idx="1"/>
          </p:nvPr>
        </p:nvSpPr>
        <p:spPr>
          <a:xfrm>
            <a:off x="947350" y="2712203"/>
            <a:ext cx="10515600" cy="2954529"/>
          </a:xfrm>
          <a:prstGeom prst="rect">
            <a:avLst/>
          </a:prstGeom>
        </p:spPr>
        <p:txBody>
          <a:bodyPr>
            <a:normAutofit fontScale="92500" lnSpcReduction="10000"/>
          </a:bodyPr>
          <a:lstStyle/>
          <a:p>
            <a:pPr marL="571500" lvl="0" indent="-571500">
              <a:buFont typeface="Arial" panose="020B0604020202020204" pitchFamily="34" charset="0"/>
              <a:buChar char="•"/>
            </a:pPr>
            <a:r>
              <a:rPr lang="en-US" sz="3600" dirty="0"/>
              <a:t>Income within the </a:t>
            </a:r>
            <a:r>
              <a:rPr lang="en-US" sz="3600" u="sng" dirty="0">
                <a:hlinkClick r:id="rId3"/>
              </a:rPr>
              <a:t>current  guidelines</a:t>
            </a:r>
            <a:endParaRPr lang="en-US" sz="3600" u="sng" dirty="0"/>
          </a:p>
          <a:p>
            <a:pPr marL="571500" lvl="0" indent="-571500">
              <a:buFont typeface="Arial" panose="020B0604020202020204" pitchFamily="34" charset="0"/>
              <a:buChar char="•"/>
            </a:pPr>
            <a:r>
              <a:rPr lang="en-US" sz="3600" dirty="0"/>
              <a:t>Monthly or Annual Income</a:t>
            </a:r>
          </a:p>
          <a:p>
            <a:pPr marL="571500" indent="-571500">
              <a:buFont typeface="Arial" panose="020B0604020202020204" pitchFamily="34" charset="0"/>
              <a:buChar char="•"/>
            </a:pPr>
            <a:r>
              <a:rPr lang="en-US" sz="3600" dirty="0"/>
              <a:t>Only required to self-certify - </a:t>
            </a:r>
            <a:r>
              <a:rPr lang="en-US" sz="3600" b="1" dirty="0"/>
              <a:t>May not be asked for proof of income, no SS# and etc.</a:t>
            </a:r>
          </a:p>
          <a:p>
            <a:pPr marL="571500" indent="-571500">
              <a:buFont typeface="Arial" panose="020B0604020202020204" pitchFamily="34" charset="0"/>
              <a:buChar char="•"/>
            </a:pPr>
            <a:r>
              <a:rPr lang="en-US" sz="3600" dirty="0">
                <a:hlinkClick r:id="rId4"/>
              </a:rPr>
              <a:t>2024 Forms in English and Spanish</a:t>
            </a:r>
            <a:endParaRPr lang="en-US" sz="3600" dirty="0"/>
          </a:p>
          <a:p>
            <a:pPr marL="571500" indent="-571500">
              <a:buFont typeface="Arial" panose="020B0604020202020204" pitchFamily="34" charset="0"/>
              <a:buChar char="•"/>
            </a:pPr>
            <a:endParaRPr lang="en-US" sz="3600" dirty="0"/>
          </a:p>
          <a:p>
            <a:pPr marL="571500" lvl="0" indent="-571500">
              <a:buFont typeface="Arial" panose="020B0604020202020204" pitchFamily="34" charset="0"/>
              <a:buChar char="•"/>
            </a:pPr>
            <a:endParaRPr lang="en-US" sz="3600" dirty="0"/>
          </a:p>
          <a:p>
            <a:pPr marL="571500" indent="-5715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8D68FBE1-8805-D8EF-3756-D60C91651233}"/>
              </a:ext>
            </a:extLst>
          </p:cNvPr>
          <p:cNvSpPr>
            <a:spLocks noGrp="1"/>
          </p:cNvSpPr>
          <p:nvPr>
            <p:ph type="title"/>
          </p:nvPr>
        </p:nvSpPr>
        <p:spPr>
          <a:xfrm>
            <a:off x="838200" y="966367"/>
            <a:ext cx="10515600" cy="1325563"/>
          </a:xfrm>
        </p:spPr>
        <p:txBody>
          <a:bodyPr/>
          <a:lstStyle/>
          <a:p>
            <a:r>
              <a:rPr lang="en-US" dirty="0"/>
              <a:t>Program Eligibility/Income Guidelines</a:t>
            </a:r>
          </a:p>
        </p:txBody>
      </p:sp>
    </p:spTree>
    <p:extLst>
      <p:ext uri="{BB962C8B-B14F-4D97-AF65-F5344CB8AC3E}">
        <p14:creationId xmlns:p14="http://schemas.microsoft.com/office/powerpoint/2010/main" val="59940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8"/>
          <p:cNvSpPr>
            <a:spLocks noGrp="1"/>
          </p:cNvSpPr>
          <p:nvPr>
            <p:ph type="title"/>
          </p:nvPr>
        </p:nvSpPr>
        <p:spPr>
          <a:xfrm>
            <a:off x="838200" y="823392"/>
            <a:ext cx="10515600" cy="1325563"/>
          </a:xfrm>
          <a:prstGeom prst="rect">
            <a:avLst/>
          </a:prstGeom>
        </p:spPr>
        <p:txBody>
          <a:bodyPr>
            <a:normAutofit/>
          </a:bodyPr>
          <a:lstStyle/>
          <a:p>
            <a:r>
              <a:rPr lang="en-US" dirty="0">
                <a:latin typeface="+mn-lt"/>
              </a:rPr>
              <a:t>Additional Reminders About EFA -7</a:t>
            </a:r>
          </a:p>
        </p:txBody>
      </p:sp>
      <p:sp>
        <p:nvSpPr>
          <p:cNvPr id="6" name="Rectangle 5"/>
          <p:cNvSpPr/>
          <p:nvPr/>
        </p:nvSpPr>
        <p:spPr>
          <a:xfrm>
            <a:off x="1118461" y="2218697"/>
            <a:ext cx="9482380" cy="1265859"/>
          </a:xfrm>
          <a:prstGeom prst="rect">
            <a:avLst/>
          </a:prstGeom>
        </p:spPr>
        <p:txBody>
          <a:bodyPr wrap="square">
            <a:spAutoFit/>
          </a:bodyPr>
          <a:lstStyle/>
          <a:p>
            <a:pPr marL="214313" indent="-214313">
              <a:lnSpc>
                <a:spcPct val="150000"/>
              </a:lnSpc>
              <a:buFont typeface="Arial" panose="020B0604020202020204" pitchFamily="34" charset="0"/>
              <a:buChar char="•"/>
            </a:pPr>
            <a:r>
              <a:rPr lang="en-US" sz="2700" dirty="0">
                <a:latin typeface="Raleway SemiBold" pitchFamily="2" charset="0"/>
              </a:rPr>
              <a:t> “X” marks the spot</a:t>
            </a:r>
          </a:p>
          <a:p>
            <a:pPr marL="214313" indent="-214313">
              <a:lnSpc>
                <a:spcPct val="150000"/>
              </a:lnSpc>
              <a:buFont typeface="Arial" panose="020B0604020202020204" pitchFamily="34" charset="0"/>
              <a:buChar char="•"/>
            </a:pPr>
            <a:r>
              <a:rPr lang="en-US" sz="2700" dirty="0">
                <a:latin typeface="Raleway SemiBold" pitchFamily="2" charset="0"/>
              </a:rPr>
              <a:t>Unhoused individuals must be offered TEFAP food</a:t>
            </a:r>
          </a:p>
        </p:txBody>
      </p:sp>
      <p:pic>
        <p:nvPicPr>
          <p:cNvPr id="5126" name="Picture 6" descr="Queuing Food Children Photos - Free &amp; Royalty-Free Stock Photos from  Dreamstime">
            <a:extLst>
              <a:ext uri="{FF2B5EF4-FFF2-40B4-BE49-F238E27FC236}">
                <a16:creationId xmlns:a16="http://schemas.microsoft.com/office/drawing/2014/main" id="{0E5800EB-DEE6-4AB6-883F-16064ACA9B6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18329" y="3627267"/>
            <a:ext cx="4572000" cy="30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32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799" y="1931075"/>
            <a:ext cx="9415851" cy="2708434"/>
          </a:xfrm>
          <a:prstGeom prst="rect">
            <a:avLst/>
          </a:prstGeom>
        </p:spPr>
        <p:txBody>
          <a:bodyPr wrap="square">
            <a:spAutoFit/>
          </a:bodyPr>
          <a:lstStyle/>
          <a:p>
            <a:pPr marL="285750" indent="-285750">
              <a:buFont typeface="Arial" panose="020B0604020202020204" pitchFamily="34" charset="0"/>
              <a:buChar char="•"/>
            </a:pPr>
            <a:r>
              <a:rPr lang="en-US" sz="3400" dirty="0">
                <a:latin typeface="Raleway SemiBold" pitchFamily="2" charset="0"/>
              </a:rPr>
              <a:t>Should reside in area</a:t>
            </a:r>
          </a:p>
          <a:p>
            <a:pPr marL="285750" indent="-285750">
              <a:buFont typeface="Arial" panose="020B0604020202020204" pitchFamily="34" charset="0"/>
              <a:buChar char="•"/>
            </a:pPr>
            <a:r>
              <a:rPr lang="en-US" sz="3400" dirty="0">
                <a:latin typeface="Raleway SemiBold" pitchFamily="2" charset="0"/>
              </a:rPr>
              <a:t>If no proof, food may </a:t>
            </a:r>
            <a:r>
              <a:rPr lang="en-US" sz="3400" u="sng" dirty="0">
                <a:latin typeface="Raleway SemiBold" pitchFamily="2" charset="0"/>
              </a:rPr>
              <a:t>not</a:t>
            </a:r>
            <a:r>
              <a:rPr lang="en-US" sz="3400" dirty="0">
                <a:latin typeface="Raleway SemiBold" pitchFamily="2" charset="0"/>
              </a:rPr>
              <a:t> be denied if they are </a:t>
            </a:r>
            <a:r>
              <a:rPr lang="en-US" sz="3400" b="1" dirty="0">
                <a:latin typeface="Raleway SemiBold" pitchFamily="2" charset="0"/>
              </a:rPr>
              <a:t>willing to sign EFA-7</a:t>
            </a:r>
          </a:p>
          <a:p>
            <a:pPr marL="285750" indent="-285750">
              <a:buFont typeface="Arial" panose="020B0604020202020204" pitchFamily="34" charset="0"/>
              <a:buChar char="•"/>
            </a:pPr>
            <a:r>
              <a:rPr lang="en-US" sz="3400" dirty="0">
                <a:latin typeface="Raleway SemiBold" pitchFamily="2" charset="0"/>
              </a:rPr>
              <a:t>If out of the service area, serve and advise of their site in their area</a:t>
            </a:r>
          </a:p>
        </p:txBody>
      </p:sp>
      <p:pic>
        <p:nvPicPr>
          <p:cNvPr id="2" name="Picture 1" descr="petrosjus - A New Industrial Age Internet Assignment"/>
          <p:cNvPicPr>
            <a:picLocks noChangeAspect="1"/>
          </p:cNvPicPr>
          <p:nvPr/>
        </p:nvPicPr>
        <p:blipFill>
          <a:blip r:embed="rId3"/>
          <a:stretch>
            <a:fillRect/>
          </a:stretch>
        </p:blipFill>
        <p:spPr>
          <a:xfrm>
            <a:off x="7467601" y="3419476"/>
            <a:ext cx="9525" cy="9525"/>
          </a:xfrm>
          <a:prstGeom prst="rect">
            <a:avLst/>
          </a:prstGeom>
        </p:spPr>
      </p:pic>
      <p:pic>
        <p:nvPicPr>
          <p:cNvPr id="4102" name="Picture 6" descr="Discrimination based on geographical location — The Small Business Site">
            <a:extLst>
              <a:ext uri="{FF2B5EF4-FFF2-40B4-BE49-F238E27FC236}">
                <a16:creationId xmlns:a16="http://schemas.microsoft.com/office/drawing/2014/main" id="{99999E73-D687-4325-983E-98B1FB3B217C}"/>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643550" y="4862404"/>
            <a:ext cx="2819400" cy="191178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29EB057-325D-C62A-16E9-75E1A6DF26F4}"/>
              </a:ext>
            </a:extLst>
          </p:cNvPr>
          <p:cNvSpPr>
            <a:spLocks noGrp="1"/>
          </p:cNvSpPr>
          <p:nvPr>
            <p:ph type="title"/>
          </p:nvPr>
        </p:nvSpPr>
        <p:spPr>
          <a:xfrm>
            <a:off x="4920260" y="524093"/>
            <a:ext cx="5590084" cy="1325563"/>
          </a:xfrm>
        </p:spPr>
        <p:txBody>
          <a:bodyPr/>
          <a:lstStyle/>
          <a:p>
            <a:r>
              <a:rPr lang="en-US" dirty="0"/>
              <a:t>Residency</a:t>
            </a:r>
          </a:p>
        </p:txBody>
      </p:sp>
    </p:spTree>
    <p:extLst>
      <p:ext uri="{BB962C8B-B14F-4D97-AF65-F5344CB8AC3E}">
        <p14:creationId xmlns:p14="http://schemas.microsoft.com/office/powerpoint/2010/main" val="1230107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1,529 Food Delivery Truck Illustrations &amp; Clip Art - iStock">
            <a:extLst>
              <a:ext uri="{FF2B5EF4-FFF2-40B4-BE49-F238E27FC236}">
                <a16:creationId xmlns:a16="http://schemas.microsoft.com/office/drawing/2014/main" id="{57D280C9-5365-4BB9-85CA-77DA36427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200400"/>
            <a:ext cx="5829300" cy="3371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5FF0376-F2AC-A80C-15B5-331CD643DE17}"/>
              </a:ext>
            </a:extLst>
          </p:cNvPr>
          <p:cNvSpPr>
            <a:spLocks noGrp="1"/>
          </p:cNvSpPr>
          <p:nvPr>
            <p:ph type="title"/>
          </p:nvPr>
        </p:nvSpPr>
        <p:spPr>
          <a:xfrm>
            <a:off x="838200" y="1195196"/>
            <a:ext cx="10515600" cy="1325563"/>
          </a:xfrm>
        </p:spPr>
        <p:txBody>
          <a:bodyPr>
            <a:normAutofit fontScale="90000"/>
          </a:bodyPr>
          <a:lstStyle/>
          <a:p>
            <a:pPr algn="ctr"/>
            <a:r>
              <a:rPr lang="en-US" dirty="0">
                <a:latin typeface="+mj-lt"/>
              </a:rPr>
              <a:t>Alternate Person Pick Up</a:t>
            </a:r>
            <a:br>
              <a:rPr lang="en-US" dirty="0">
                <a:latin typeface="+mj-lt"/>
              </a:rPr>
            </a:br>
            <a:r>
              <a:rPr lang="en-US" dirty="0">
                <a:latin typeface="+mj-lt"/>
              </a:rPr>
              <a:t>(section 6.5)</a:t>
            </a:r>
          </a:p>
        </p:txBody>
      </p:sp>
    </p:spTree>
    <p:extLst>
      <p:ext uri="{BB962C8B-B14F-4D97-AF65-F5344CB8AC3E}">
        <p14:creationId xmlns:p14="http://schemas.microsoft.com/office/powerpoint/2010/main" val="4223107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600200"/>
            <a:ext cx="7010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Diagram 2"/>
          <p:cNvGraphicFramePr/>
          <p:nvPr/>
        </p:nvGraphicFramePr>
        <p:xfrm>
          <a:off x="1524000" y="990600"/>
          <a:ext cx="7086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90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graphicEl>
                                              <a:dgm id="{E9466284-F174-4B2E-83B6-B46F8BC59321}"/>
                                            </p:graphicEl>
                                          </p:spTgt>
                                        </p:tgtEl>
                                        <p:attrNameLst>
                                          <p:attrName>style.visibility</p:attrName>
                                        </p:attrNameLst>
                                      </p:cBhvr>
                                      <p:to>
                                        <p:strVal val="visible"/>
                                      </p:to>
                                    </p:set>
                                    <p:animEffect transition="in" filter="wipe(left)">
                                      <p:cBhvr>
                                        <p:cTn id="7" dur="500"/>
                                        <p:tgtEl>
                                          <p:spTgt spid="3">
                                            <p:graphicEl>
                                              <a:dgm id="{E9466284-F174-4B2E-83B6-B46F8BC59321}"/>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dgm id="{47B97692-F63B-4FA3-8BDD-ACC32C9EA926}"/>
                                            </p:graphicEl>
                                          </p:spTgt>
                                        </p:tgtEl>
                                        <p:attrNameLst>
                                          <p:attrName>style.visibility</p:attrName>
                                        </p:attrNameLst>
                                      </p:cBhvr>
                                      <p:to>
                                        <p:strVal val="visible"/>
                                      </p:to>
                                    </p:set>
                                    <p:animEffect transition="in" filter="wipe(left)">
                                      <p:cBhvr>
                                        <p:cTn id="10" dur="500"/>
                                        <p:tgtEl>
                                          <p:spTgt spid="3">
                                            <p:graphicEl>
                                              <a:dgm id="{47B97692-F63B-4FA3-8BDD-ACC32C9EA926}"/>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dgm id="{C2802C05-72DC-45E2-9B13-DD13F0C6EC79}"/>
                                            </p:graphicEl>
                                          </p:spTgt>
                                        </p:tgtEl>
                                        <p:attrNameLst>
                                          <p:attrName>style.visibility</p:attrName>
                                        </p:attrNameLst>
                                      </p:cBhvr>
                                      <p:to>
                                        <p:strVal val="visible"/>
                                      </p:to>
                                    </p:set>
                                    <p:animEffect transition="in" filter="wipe(left)">
                                      <p:cBhvr>
                                        <p:cTn id="13" dur="500"/>
                                        <p:tgtEl>
                                          <p:spTgt spid="3">
                                            <p:graphicEl>
                                              <a:dgm id="{C2802C05-72DC-45E2-9B13-DD13F0C6EC79}"/>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graphicEl>
                                              <a:dgm id="{9ECF605A-7E9A-412A-8E7B-5979B35003D2}"/>
                                            </p:graphicEl>
                                          </p:spTgt>
                                        </p:tgtEl>
                                        <p:attrNameLst>
                                          <p:attrName>style.visibility</p:attrName>
                                        </p:attrNameLst>
                                      </p:cBhvr>
                                      <p:to>
                                        <p:strVal val="visible"/>
                                      </p:to>
                                    </p:set>
                                    <p:animEffect transition="in" filter="wipe(left)">
                                      <p:cBhvr>
                                        <p:cTn id="16" dur="500"/>
                                        <p:tgtEl>
                                          <p:spTgt spid="3">
                                            <p:graphicEl>
                                              <a:dgm id="{9ECF605A-7E9A-412A-8E7B-5979B35003D2}"/>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dgm id="{AB57810B-B4B4-4751-B7DF-8821ABECC8FE}"/>
                                            </p:graphicEl>
                                          </p:spTgt>
                                        </p:tgtEl>
                                        <p:attrNameLst>
                                          <p:attrName>style.visibility</p:attrName>
                                        </p:attrNameLst>
                                      </p:cBhvr>
                                      <p:to>
                                        <p:strVal val="visible"/>
                                      </p:to>
                                    </p:set>
                                    <p:animEffect transition="in" filter="wipe(left)">
                                      <p:cBhvr>
                                        <p:cTn id="19" dur="500"/>
                                        <p:tgtEl>
                                          <p:spTgt spid="3">
                                            <p:graphicEl>
                                              <a:dgm id="{AB57810B-B4B4-4751-B7DF-8821ABECC8FE}"/>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dgm id="{34F9B186-49B9-450B-BA6D-BA3E990BF341}"/>
                                            </p:graphicEl>
                                          </p:spTgt>
                                        </p:tgtEl>
                                        <p:attrNameLst>
                                          <p:attrName>style.visibility</p:attrName>
                                        </p:attrNameLst>
                                      </p:cBhvr>
                                      <p:to>
                                        <p:strVal val="visible"/>
                                      </p:to>
                                    </p:set>
                                    <p:animEffect transition="in" filter="wipe(left)">
                                      <p:cBhvr>
                                        <p:cTn id="22" dur="500"/>
                                        <p:tgtEl>
                                          <p:spTgt spid="3">
                                            <p:graphicEl>
                                              <a:dgm id="{34F9B186-49B9-450B-BA6D-BA3E990BF341}"/>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graphicEl>
                                              <a:dgm id="{40F1A440-E59C-49AC-8BA9-64F9A558F0A9}"/>
                                            </p:graphicEl>
                                          </p:spTgt>
                                        </p:tgtEl>
                                        <p:attrNameLst>
                                          <p:attrName>style.visibility</p:attrName>
                                        </p:attrNameLst>
                                      </p:cBhvr>
                                      <p:to>
                                        <p:strVal val="visible"/>
                                      </p:to>
                                    </p:set>
                                    <p:animEffect transition="in" filter="wipe(left)">
                                      <p:cBhvr>
                                        <p:cTn id="25" dur="100"/>
                                        <p:tgtEl>
                                          <p:spTgt spid="3">
                                            <p:graphicEl>
                                              <a:dgm id="{40F1A440-E59C-49AC-8BA9-64F9A558F0A9}"/>
                                            </p:graphic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graphicEl>
                                              <a:dgm id="{E41EF8CD-C39F-4F02-B98F-46E8D51C7128}"/>
                                            </p:graphicEl>
                                          </p:spTgt>
                                        </p:tgtEl>
                                        <p:attrNameLst>
                                          <p:attrName>style.visibility</p:attrName>
                                        </p:attrNameLst>
                                      </p:cBhvr>
                                      <p:to>
                                        <p:strVal val="visible"/>
                                      </p:to>
                                    </p:set>
                                    <p:animEffect transition="in" filter="wipe(left)">
                                      <p:cBhvr>
                                        <p:cTn id="28" dur="500"/>
                                        <p:tgtEl>
                                          <p:spTgt spid="3">
                                            <p:graphicEl>
                                              <a:dgm id="{E41EF8CD-C39F-4F02-B98F-46E8D51C7128}"/>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DED974FA-B59E-4D48-8181-A9A9C1028ED7}"/>
                                            </p:graphicEl>
                                          </p:spTgt>
                                        </p:tgtEl>
                                        <p:attrNameLst>
                                          <p:attrName>style.visibility</p:attrName>
                                        </p:attrNameLst>
                                      </p:cBhvr>
                                      <p:to>
                                        <p:strVal val="visible"/>
                                      </p:to>
                                    </p:set>
                                    <p:animEffect transition="in" filter="wipe(left)">
                                      <p:cBhvr>
                                        <p:cTn id="31" dur="500"/>
                                        <p:tgtEl>
                                          <p:spTgt spid="3">
                                            <p:graphicEl>
                                              <a:dgm id="{DED974FA-B59E-4D48-8181-A9A9C1028E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057464-252C-E054-5E81-6AE86D5CDEC2}"/>
              </a:ext>
            </a:extLst>
          </p:cNvPr>
          <p:cNvPicPr>
            <a:picLocks noChangeAspect="1"/>
          </p:cNvPicPr>
          <p:nvPr/>
        </p:nvPicPr>
        <p:blipFill>
          <a:blip r:embed="rId3"/>
          <a:stretch>
            <a:fillRect/>
          </a:stretch>
        </p:blipFill>
        <p:spPr>
          <a:xfrm>
            <a:off x="6837475" y="201070"/>
            <a:ext cx="5036846" cy="6521134"/>
          </a:xfrm>
          <a:prstGeom prst="rect">
            <a:avLst/>
          </a:prstGeom>
        </p:spPr>
      </p:pic>
      <p:sp>
        <p:nvSpPr>
          <p:cNvPr id="7" name="Title 6">
            <a:extLst>
              <a:ext uri="{FF2B5EF4-FFF2-40B4-BE49-F238E27FC236}">
                <a16:creationId xmlns:a16="http://schemas.microsoft.com/office/drawing/2014/main" id="{681E46C7-78BE-CA19-13DA-DC78AFB23F56}"/>
              </a:ext>
            </a:extLst>
          </p:cNvPr>
          <p:cNvSpPr>
            <a:spLocks noGrp="1"/>
          </p:cNvSpPr>
          <p:nvPr>
            <p:ph type="title"/>
          </p:nvPr>
        </p:nvSpPr>
        <p:spPr/>
        <p:txBody>
          <a:bodyPr>
            <a:normAutofit fontScale="90000"/>
          </a:bodyPr>
          <a:lstStyle/>
          <a:p>
            <a:r>
              <a:rPr lang="en-US" dirty="0"/>
              <a:t>Alternate Pick-Up Form</a:t>
            </a:r>
            <a:br>
              <a:rPr lang="en-US" dirty="0"/>
            </a:br>
            <a:r>
              <a:rPr lang="en-US" dirty="0"/>
              <a:t>(4/24)</a:t>
            </a:r>
          </a:p>
        </p:txBody>
      </p:sp>
    </p:spTree>
    <p:extLst>
      <p:ext uri="{BB962C8B-B14F-4D97-AF65-F5344CB8AC3E}">
        <p14:creationId xmlns:p14="http://schemas.microsoft.com/office/powerpoint/2010/main" val="244974255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custDataLst>
              <p:tags r:id="rId2"/>
            </p:custDataLst>
          </p:nvPr>
        </p:nvSpPr>
        <p:spPr>
          <a:xfrm>
            <a:off x="838200" y="2169293"/>
            <a:ext cx="10515600" cy="2519413"/>
          </a:xfrm>
          <a:prstGeom prst="rect">
            <a:avLst/>
          </a:prstGeom>
        </p:spPr>
        <p:txBody>
          <a:bodyPr>
            <a:normAutofit/>
          </a:bodyPr>
          <a:lstStyle/>
          <a:p>
            <a:pPr marL="457200" indent="-457200">
              <a:buFont typeface="Arial" panose="020B0604020202020204" pitchFamily="34" charset="0"/>
              <a:buChar char="•"/>
            </a:pPr>
            <a:r>
              <a:rPr lang="en-US" sz="3400" dirty="0"/>
              <a:t>Must serve predominantly people in need</a:t>
            </a:r>
          </a:p>
          <a:p>
            <a:pPr marL="457200" indent="-457200">
              <a:buFont typeface="Arial" panose="020B0604020202020204" pitchFamily="34" charset="0"/>
              <a:buChar char="•"/>
            </a:pPr>
            <a:r>
              <a:rPr lang="en-US" sz="3400" dirty="0"/>
              <a:t>Non-eligible persons can be served with eligible people if sharing common preparation</a:t>
            </a:r>
          </a:p>
        </p:txBody>
      </p:sp>
      <p:sp>
        <p:nvSpPr>
          <p:cNvPr id="2" name="Title 1">
            <a:extLst>
              <a:ext uri="{FF2B5EF4-FFF2-40B4-BE49-F238E27FC236}">
                <a16:creationId xmlns:a16="http://schemas.microsoft.com/office/drawing/2014/main" id="{91671CF2-A4D0-8D74-780A-B3E14752ACA3}"/>
              </a:ext>
            </a:extLst>
          </p:cNvPr>
          <p:cNvSpPr>
            <a:spLocks noGrp="1"/>
          </p:cNvSpPr>
          <p:nvPr>
            <p:ph type="title"/>
          </p:nvPr>
        </p:nvSpPr>
        <p:spPr>
          <a:xfrm>
            <a:off x="838200" y="751434"/>
            <a:ext cx="10515600" cy="1325563"/>
          </a:xfrm>
        </p:spPr>
        <p:txBody>
          <a:bodyPr/>
          <a:lstStyle/>
          <a:p>
            <a:pPr algn="ctr"/>
            <a:r>
              <a:rPr lang="en-US" dirty="0"/>
              <a:t>Congregate Feeding Agency</a:t>
            </a:r>
          </a:p>
        </p:txBody>
      </p:sp>
      <p:pic>
        <p:nvPicPr>
          <p:cNvPr id="1026"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5257800" y="3962401"/>
            <a:ext cx="3950968" cy="259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4945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43200" y="1828800"/>
            <a:ext cx="612140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BF6774AC-FD36-B071-9160-ED34356A8F2D}"/>
              </a:ext>
            </a:extLst>
          </p:cNvPr>
          <p:cNvSpPr>
            <a:spLocks noGrp="1"/>
          </p:cNvSpPr>
          <p:nvPr>
            <p:ph type="title"/>
          </p:nvPr>
        </p:nvSpPr>
        <p:spPr>
          <a:xfrm>
            <a:off x="1102333" y="551559"/>
            <a:ext cx="10515600" cy="1325563"/>
          </a:xfrm>
        </p:spPr>
        <p:txBody>
          <a:bodyPr/>
          <a:lstStyle/>
          <a:p>
            <a:pPr algn="ctr"/>
            <a:r>
              <a:rPr lang="en-US" dirty="0"/>
              <a:t>Frequency and Equity</a:t>
            </a:r>
          </a:p>
        </p:txBody>
      </p:sp>
    </p:spTree>
    <p:extLst>
      <p:ext uri="{BB962C8B-B14F-4D97-AF65-F5344CB8AC3E}">
        <p14:creationId xmlns:p14="http://schemas.microsoft.com/office/powerpoint/2010/main" val="29560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llness_&lt;strong&gt;People&lt;/strong&g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38600" y="3435927"/>
            <a:ext cx="4413504" cy="2944368"/>
          </a:xfrm>
          <a:prstGeom prst="rect">
            <a:avLst/>
          </a:prstGeom>
        </p:spPr>
      </p:pic>
      <p:sp>
        <p:nvSpPr>
          <p:cNvPr id="6" name="Text Placeholder 5">
            <a:extLst>
              <a:ext uri="{FF2B5EF4-FFF2-40B4-BE49-F238E27FC236}">
                <a16:creationId xmlns:a16="http://schemas.microsoft.com/office/drawing/2014/main" id="{A866874B-222C-8158-48D4-EBE05C7FDB83}"/>
              </a:ext>
            </a:extLst>
          </p:cNvPr>
          <p:cNvSpPr>
            <a:spLocks noGrp="1"/>
          </p:cNvSpPr>
          <p:nvPr>
            <p:ph type="body" idx="1"/>
          </p:nvPr>
        </p:nvSpPr>
        <p:spPr>
          <a:xfrm>
            <a:off x="947350" y="2254699"/>
            <a:ext cx="10515600" cy="2519413"/>
          </a:xfrm>
        </p:spPr>
        <p:txBody>
          <a:bodyPr/>
          <a:lstStyle/>
          <a:p>
            <a:pPr marL="571500" indent="-571500">
              <a:buFont typeface="Arial" panose="020B0604020202020204" pitchFamily="34" charset="0"/>
              <a:buChar char="•"/>
            </a:pPr>
            <a:r>
              <a:rPr lang="en-US" dirty="0"/>
              <a:t>Must be open to the public</a:t>
            </a:r>
          </a:p>
          <a:p>
            <a:pPr marL="571500" indent="-571500">
              <a:buFont typeface="Arial" panose="020B0604020202020204" pitchFamily="34" charset="0"/>
              <a:buChar char="•"/>
            </a:pPr>
            <a:r>
              <a:rPr lang="en-US" dirty="0"/>
              <a:t>Prior permission for closed sites</a:t>
            </a:r>
          </a:p>
        </p:txBody>
      </p:sp>
      <p:sp>
        <p:nvSpPr>
          <p:cNvPr id="3" name="Title 2">
            <a:extLst>
              <a:ext uri="{FF2B5EF4-FFF2-40B4-BE49-F238E27FC236}">
                <a16:creationId xmlns:a16="http://schemas.microsoft.com/office/drawing/2014/main" id="{DB05620D-C431-8192-C5DF-07D0A5968BFD}"/>
              </a:ext>
            </a:extLst>
          </p:cNvPr>
          <p:cNvSpPr>
            <a:spLocks noGrp="1"/>
          </p:cNvSpPr>
          <p:nvPr>
            <p:ph type="title"/>
          </p:nvPr>
        </p:nvSpPr>
        <p:spPr>
          <a:xfrm>
            <a:off x="947350" y="1082987"/>
            <a:ext cx="10515600" cy="1325563"/>
          </a:xfrm>
        </p:spPr>
        <p:txBody>
          <a:bodyPr/>
          <a:lstStyle/>
          <a:p>
            <a:pPr algn="ctr"/>
            <a:r>
              <a:rPr lang="en-US" dirty="0"/>
              <a:t>Open to the Public</a:t>
            </a:r>
          </a:p>
        </p:txBody>
      </p:sp>
    </p:spTree>
    <p:extLst>
      <p:ext uri="{BB962C8B-B14F-4D97-AF65-F5344CB8AC3E}">
        <p14:creationId xmlns:p14="http://schemas.microsoft.com/office/powerpoint/2010/main" val="386166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97C73A96-5884-1779-5ABF-A55F0B44F817}"/>
              </a:ext>
            </a:extLst>
          </p:cNvPr>
          <p:cNvSpPr txBox="1">
            <a:spLocks/>
          </p:cNvSpPr>
          <p:nvPr/>
        </p:nvSpPr>
        <p:spPr>
          <a:xfrm>
            <a:off x="3886200" y="689344"/>
            <a:ext cx="83058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Raleway" panose="020B0503030101060003" pitchFamily="34" charset="0"/>
                <a:ea typeface="+mj-ea"/>
                <a:cs typeface="+mj-cs"/>
              </a:defRPr>
            </a:lvl1pPr>
          </a:lstStyle>
          <a:p>
            <a:r>
              <a:rPr lang="en-US" dirty="0">
                <a:solidFill>
                  <a:schemeClr val="accent3">
                    <a:lumMod val="75000"/>
                  </a:schemeClr>
                </a:solidFill>
                <a:cs typeface="Arial" panose="020B0604020202020204" pitchFamily="34" charset="0"/>
              </a:rPr>
              <a:t>What is TEFAP?</a:t>
            </a:r>
          </a:p>
        </p:txBody>
      </p:sp>
      <p:pic>
        <p:nvPicPr>
          <p:cNvPr id="3" name="Picture 2" descr="C:\Users\Trish\AppData\Local\Microsoft\Windows\Temporary Internet Files\Content.IE5\AEHJOY8E\MC900326960[1].wmf">
            <a:extLst>
              <a:ext uri="{FF2B5EF4-FFF2-40B4-BE49-F238E27FC236}">
                <a16:creationId xmlns:a16="http://schemas.microsoft.com/office/drawing/2014/main" id="{B1DFF939-C93A-FB3F-E9CD-274C8C76657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119" y="1946228"/>
            <a:ext cx="6324600" cy="420478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7">
            <a:extLst>
              <a:ext uri="{FF2B5EF4-FFF2-40B4-BE49-F238E27FC236}">
                <a16:creationId xmlns:a16="http://schemas.microsoft.com/office/drawing/2014/main" id="{EAAC2AF3-0066-C7E5-C0B7-750199C79309}"/>
              </a:ext>
            </a:extLst>
          </p:cNvPr>
          <p:cNvSpPr/>
          <p:nvPr/>
        </p:nvSpPr>
        <p:spPr>
          <a:xfrm rot="10800000">
            <a:off x="2302490" y="3422142"/>
            <a:ext cx="464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D82A25-5B27-C7C6-2086-B9C89F7FFEBE}"/>
              </a:ext>
            </a:extLst>
          </p:cNvPr>
          <p:cNvSpPr txBox="1"/>
          <p:nvPr/>
        </p:nvSpPr>
        <p:spPr>
          <a:xfrm>
            <a:off x="6987830" y="3124137"/>
            <a:ext cx="2058959" cy="369332"/>
          </a:xfrm>
          <a:prstGeom prst="rect">
            <a:avLst/>
          </a:prstGeom>
          <a:noFill/>
        </p:spPr>
        <p:txBody>
          <a:bodyPr wrap="square" rtlCol="0">
            <a:spAutoFit/>
          </a:bodyPr>
          <a:lstStyle/>
          <a:p>
            <a:r>
              <a:rPr lang="en-US" dirty="0"/>
              <a:t>Washington DC</a:t>
            </a:r>
          </a:p>
        </p:txBody>
      </p:sp>
      <p:sp>
        <p:nvSpPr>
          <p:cNvPr id="8" name="TextBox 7">
            <a:extLst>
              <a:ext uri="{FF2B5EF4-FFF2-40B4-BE49-F238E27FC236}">
                <a16:creationId xmlns:a16="http://schemas.microsoft.com/office/drawing/2014/main" id="{299040C6-CB1C-E54D-C960-DA4E53B9AE77}"/>
              </a:ext>
            </a:extLst>
          </p:cNvPr>
          <p:cNvSpPr txBox="1"/>
          <p:nvPr/>
        </p:nvSpPr>
        <p:spPr>
          <a:xfrm>
            <a:off x="1994751" y="3042380"/>
            <a:ext cx="1524000" cy="369332"/>
          </a:xfrm>
          <a:prstGeom prst="rect">
            <a:avLst/>
          </a:prstGeom>
          <a:noFill/>
        </p:spPr>
        <p:txBody>
          <a:bodyPr wrap="square" rtlCol="0">
            <a:spAutoFit/>
          </a:bodyPr>
          <a:lstStyle/>
          <a:p>
            <a:r>
              <a:rPr lang="en-US" dirty="0"/>
              <a:t>Sacramento</a:t>
            </a:r>
          </a:p>
        </p:txBody>
      </p:sp>
      <p:sp>
        <p:nvSpPr>
          <p:cNvPr id="9" name="Arc 8">
            <a:extLst>
              <a:ext uri="{FF2B5EF4-FFF2-40B4-BE49-F238E27FC236}">
                <a16:creationId xmlns:a16="http://schemas.microsoft.com/office/drawing/2014/main" id="{C5ACE61A-005A-C073-95C9-88180E8BB25F}"/>
              </a:ext>
            </a:extLst>
          </p:cNvPr>
          <p:cNvSpPr/>
          <p:nvPr/>
        </p:nvSpPr>
        <p:spPr>
          <a:xfrm>
            <a:off x="4114800" y="2667000"/>
            <a:ext cx="2895600" cy="67413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a:extLst>
              <a:ext uri="{FF2B5EF4-FFF2-40B4-BE49-F238E27FC236}">
                <a16:creationId xmlns:a16="http://schemas.microsoft.com/office/drawing/2014/main" id="{BEFBAC09-0F19-446E-109B-D657AE433EEE}"/>
              </a:ext>
            </a:extLst>
          </p:cNvPr>
          <p:cNvSpPr/>
          <p:nvPr/>
        </p:nvSpPr>
        <p:spPr>
          <a:xfrm rot="1393875">
            <a:off x="6400800" y="3770531"/>
            <a:ext cx="762000" cy="202066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AF5BAF7F-DCF5-9736-2165-5FF115ADF680}"/>
              </a:ext>
            </a:extLst>
          </p:cNvPr>
          <p:cNvSpPr/>
          <p:nvPr/>
        </p:nvSpPr>
        <p:spPr>
          <a:xfrm>
            <a:off x="3733800" y="2971800"/>
            <a:ext cx="3276600" cy="304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E25C4908-A463-D3FF-5099-94D7C5ED152E}"/>
              </a:ext>
            </a:extLst>
          </p:cNvPr>
          <p:cNvSpPr/>
          <p:nvPr/>
        </p:nvSpPr>
        <p:spPr>
          <a:xfrm rot="19948133">
            <a:off x="2705949" y="4177989"/>
            <a:ext cx="4421021" cy="125083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53C7AC16-86F3-CE75-A115-9E03E1CB90DB}"/>
              </a:ext>
            </a:extLst>
          </p:cNvPr>
          <p:cNvSpPr/>
          <p:nvPr/>
        </p:nvSpPr>
        <p:spPr>
          <a:xfrm rot="2235659">
            <a:off x="7315200" y="2209800"/>
            <a:ext cx="457200" cy="101724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4B6FB63D-18C0-3BCC-4FB6-1107179E2D8F}"/>
              </a:ext>
            </a:extLst>
          </p:cNvPr>
          <p:cNvSpPr txBox="1"/>
          <p:nvPr/>
        </p:nvSpPr>
        <p:spPr>
          <a:xfrm>
            <a:off x="5490911" y="6115274"/>
            <a:ext cx="6425529" cy="461665"/>
          </a:xfrm>
          <a:prstGeom prst="rect">
            <a:avLst/>
          </a:prstGeom>
          <a:noFill/>
        </p:spPr>
        <p:txBody>
          <a:bodyPr wrap="square" rtlCol="0">
            <a:spAutoFit/>
          </a:bodyPr>
          <a:lstStyle/>
          <a:p>
            <a:r>
              <a:rPr lang="en-US" sz="2400" dirty="0">
                <a:solidFill>
                  <a:srgbClr val="066E39"/>
                </a:solidFill>
                <a:latin typeface="Raleway" pitchFamily="2" charset="0"/>
              </a:rPr>
              <a:t>Flow of food throughout the United States</a:t>
            </a:r>
          </a:p>
        </p:txBody>
      </p:sp>
    </p:spTree>
    <p:extLst>
      <p:ext uri="{BB962C8B-B14F-4D97-AF65-F5344CB8AC3E}">
        <p14:creationId xmlns:p14="http://schemas.microsoft.com/office/powerpoint/2010/main" val="422272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362199" y="2403807"/>
            <a:ext cx="8176647" cy="2554545"/>
          </a:xfrm>
          <a:prstGeom prst="rect">
            <a:avLst/>
          </a:prstGeom>
          <a:noFill/>
        </p:spPr>
        <p:txBody>
          <a:bodyPr wrap="square" rtlCol="0">
            <a:spAutoFit/>
          </a:bodyPr>
          <a:lstStyle/>
          <a:p>
            <a:r>
              <a:rPr lang="en-US" sz="4000" dirty="0">
                <a:latin typeface="Raleway SemiBold" pitchFamily="2" charset="0"/>
              </a:rPr>
              <a:t>Local food donations may be distributed with USDA commodities or in conjunction with other programs </a:t>
            </a:r>
          </a:p>
        </p:txBody>
      </p:sp>
      <p:pic>
        <p:nvPicPr>
          <p:cNvPr id="7174" name="Picture 6" descr="Community Food Distribution">
            <a:extLst>
              <a:ext uri="{FF2B5EF4-FFF2-40B4-BE49-F238E27FC236}">
                <a16:creationId xmlns:a16="http://schemas.microsoft.com/office/drawing/2014/main" id="{39179E93-8363-4101-BC68-A53F01EA1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792250"/>
            <a:ext cx="2819399" cy="20686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7AF36A-0C6A-5723-650D-F27E8A9EBAD3}"/>
              </a:ext>
            </a:extLst>
          </p:cNvPr>
          <p:cNvSpPr>
            <a:spLocks noGrp="1"/>
          </p:cNvSpPr>
          <p:nvPr>
            <p:ph type="title"/>
          </p:nvPr>
        </p:nvSpPr>
        <p:spPr>
          <a:xfrm>
            <a:off x="838200" y="1078244"/>
            <a:ext cx="10515600" cy="1325563"/>
          </a:xfrm>
        </p:spPr>
        <p:txBody>
          <a:bodyPr/>
          <a:lstStyle/>
          <a:p>
            <a:pPr algn="ctr"/>
            <a:r>
              <a:rPr lang="en-US" dirty="0"/>
              <a:t>Receipt and Distribution Procedure</a:t>
            </a:r>
          </a:p>
        </p:txBody>
      </p:sp>
    </p:spTree>
    <p:extLst>
      <p:ext uri="{BB962C8B-B14F-4D97-AF65-F5344CB8AC3E}">
        <p14:creationId xmlns:p14="http://schemas.microsoft.com/office/powerpoint/2010/main" val="2166262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34332" y="2079357"/>
            <a:ext cx="7990668" cy="4031873"/>
          </a:xfrm>
          <a:prstGeom prst="rect">
            <a:avLst/>
          </a:prstGeom>
        </p:spPr>
        <p:txBody>
          <a:bodyPr wrap="square">
            <a:spAutoFit/>
          </a:bodyPr>
          <a:lstStyle/>
          <a:p>
            <a:pPr marL="285750" indent="-285750">
              <a:buFont typeface="Arial" panose="020B0604020202020204" pitchFamily="34" charset="0"/>
              <a:buChar char="•"/>
            </a:pPr>
            <a:r>
              <a:rPr lang="en-US" sz="3200" dirty="0">
                <a:latin typeface="Raleway SemiBold" pitchFamily="2" charset="0"/>
              </a:rPr>
              <a:t>Must distribute during advertised dates and times</a:t>
            </a:r>
          </a:p>
          <a:p>
            <a:pPr marL="285750" indent="-285750">
              <a:buFont typeface="Arial" panose="020B0604020202020204" pitchFamily="34" charset="0"/>
              <a:buChar char="•"/>
            </a:pPr>
            <a:r>
              <a:rPr lang="en-US" sz="3200" dirty="0">
                <a:latin typeface="Raleway SemiBold" pitchFamily="2" charset="0"/>
              </a:rPr>
              <a:t>A person must stay to inform recipients of other options if the distribution runs out of food</a:t>
            </a:r>
          </a:p>
          <a:p>
            <a:pPr marL="285750" indent="-285750">
              <a:buFont typeface="Arial" panose="020B0604020202020204" pitchFamily="34" charset="0"/>
              <a:buChar char="•"/>
            </a:pPr>
            <a:r>
              <a:rPr lang="en-US" sz="3200" dirty="0">
                <a:latin typeface="Raleway SemiBold" pitchFamily="2" charset="0"/>
              </a:rPr>
              <a:t>No type of payment</a:t>
            </a:r>
          </a:p>
          <a:p>
            <a:pPr marL="285750" indent="-285750">
              <a:buFont typeface="Arial" panose="020B0604020202020204" pitchFamily="34" charset="0"/>
              <a:buChar char="•"/>
            </a:pPr>
            <a:r>
              <a:rPr lang="en-US" sz="3200" dirty="0">
                <a:latin typeface="Raleway SemiBold" pitchFamily="2" charset="0"/>
              </a:rPr>
              <a:t>MONETARY donations CANNOT be</a:t>
            </a:r>
          </a:p>
          <a:p>
            <a:r>
              <a:rPr lang="en-US" sz="3200" dirty="0">
                <a:latin typeface="Raleway SemiBold" pitchFamily="2" charset="0"/>
              </a:rPr>
              <a:t>   solicited</a:t>
            </a:r>
          </a:p>
        </p:txBody>
      </p:sp>
      <p:pic>
        <p:nvPicPr>
          <p:cNvPr id="4" name="Picture 3" descr="File:Ambox &lt;strong&gt;clock&lt;/strong&gt;.svg - Wikimedia Common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984940" y="1868727"/>
            <a:ext cx="1522173" cy="1522173"/>
          </a:xfrm>
          <a:prstGeom prst="rect">
            <a:avLst/>
          </a:prstGeom>
        </p:spPr>
      </p:pic>
      <p:pic>
        <p:nvPicPr>
          <p:cNvPr id="5" name="Picture 4" descr="Conocimientos a Saber: noviembre 20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147672" y="3882539"/>
            <a:ext cx="1522173" cy="1522173"/>
          </a:xfrm>
          <a:prstGeom prst="rect">
            <a:avLst/>
          </a:prstGeom>
        </p:spPr>
      </p:pic>
      <p:sp>
        <p:nvSpPr>
          <p:cNvPr id="2" name="Title 1">
            <a:extLst>
              <a:ext uri="{FF2B5EF4-FFF2-40B4-BE49-F238E27FC236}">
                <a16:creationId xmlns:a16="http://schemas.microsoft.com/office/drawing/2014/main" id="{627CCCF9-41BF-7BB2-5EA9-E349B3744DAB}"/>
              </a:ext>
            </a:extLst>
          </p:cNvPr>
          <p:cNvSpPr>
            <a:spLocks noGrp="1"/>
          </p:cNvSpPr>
          <p:nvPr>
            <p:ph type="title"/>
          </p:nvPr>
        </p:nvSpPr>
        <p:spPr>
          <a:xfrm>
            <a:off x="838200" y="888812"/>
            <a:ext cx="10515600" cy="1325563"/>
          </a:xfrm>
        </p:spPr>
        <p:txBody>
          <a:bodyPr/>
          <a:lstStyle/>
          <a:p>
            <a:pPr algn="ctr"/>
            <a:r>
              <a:rPr lang="en-US" dirty="0"/>
              <a:t>End of Distribution/Donations</a:t>
            </a:r>
          </a:p>
        </p:txBody>
      </p:sp>
    </p:spTree>
    <p:extLst>
      <p:ext uri="{BB962C8B-B14F-4D97-AF65-F5344CB8AC3E}">
        <p14:creationId xmlns:p14="http://schemas.microsoft.com/office/powerpoint/2010/main" val="113493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coopwoo\AppData\Local\Microsoft\Windows\Temporary Internet Files\Content.IE5\3EKNIGIT\religious_clipart_church[1].g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1808" y="4953000"/>
            <a:ext cx="9144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coopwoo\AppData\Local\Microsoft\Windows\Temporary Internet Files\Content.IE5\3EKNIGIT\social_media[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19801" y="4720732"/>
            <a:ext cx="2967511"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46672527-B007-B74A-E5F5-87B6583404EF}"/>
              </a:ext>
            </a:extLst>
          </p:cNvPr>
          <p:cNvSpPr>
            <a:spLocks noGrp="1"/>
          </p:cNvSpPr>
          <p:nvPr>
            <p:ph type="body" idx="1"/>
          </p:nvPr>
        </p:nvSpPr>
        <p:spPr>
          <a:xfrm>
            <a:off x="838200" y="2451389"/>
            <a:ext cx="10515600" cy="2519413"/>
          </a:xfrm>
        </p:spPr>
        <p:txBody>
          <a:bodyPr>
            <a:normAutofit lnSpcReduction="10000"/>
          </a:bodyPr>
          <a:lstStyle/>
          <a:p>
            <a:pPr marL="285750" indent="-285750">
              <a:buFont typeface="Arial" panose="020B0604020202020204" pitchFamily="34" charset="0"/>
              <a:buChar char="•"/>
            </a:pPr>
            <a:r>
              <a:rPr lang="en-US" sz="3600" dirty="0"/>
              <a:t>NOT during a distribution</a:t>
            </a:r>
          </a:p>
          <a:p>
            <a:pPr marL="285750" indent="-285750">
              <a:buFont typeface="Arial" panose="020B0604020202020204" pitchFamily="34" charset="0"/>
              <a:buChar char="•"/>
            </a:pPr>
            <a:r>
              <a:rPr lang="en-US" sz="3600" dirty="0"/>
              <a:t>Information not placed in EFAP containers</a:t>
            </a:r>
          </a:p>
          <a:p>
            <a:pPr marL="285750" indent="-285750">
              <a:buFont typeface="Arial" panose="020B0604020202020204" pitchFamily="34" charset="0"/>
              <a:buChar char="•"/>
            </a:pPr>
            <a:r>
              <a:rPr lang="en-US" sz="3600" dirty="0"/>
              <a:t>NOT a condition to receive commodities</a:t>
            </a:r>
          </a:p>
          <a:p>
            <a:pPr marL="285750" indent="-285750">
              <a:buFont typeface="Arial" panose="020B0604020202020204" pitchFamily="34" charset="0"/>
              <a:buChar char="•"/>
            </a:pPr>
            <a:r>
              <a:rPr lang="en-US" sz="3600" dirty="0"/>
              <a:t>No disruption or delay</a:t>
            </a:r>
          </a:p>
          <a:p>
            <a:endParaRPr lang="en-US" dirty="0"/>
          </a:p>
        </p:txBody>
      </p:sp>
      <p:sp>
        <p:nvSpPr>
          <p:cNvPr id="5" name="Title 4"/>
          <p:cNvSpPr>
            <a:spLocks noGrp="1"/>
          </p:cNvSpPr>
          <p:nvPr>
            <p:ph type="title"/>
          </p:nvPr>
        </p:nvSpPr>
        <p:spPr>
          <a:xfrm>
            <a:off x="762001" y="909034"/>
            <a:ext cx="10515600" cy="1325563"/>
          </a:xfrm>
          <a:prstGeom prst="rect">
            <a:avLst/>
          </a:prstGeom>
        </p:spPr>
        <p:txBody>
          <a:bodyPr>
            <a:normAutofit fontScale="90000"/>
          </a:bodyPr>
          <a:lstStyle/>
          <a:p>
            <a:pPr algn="ctr"/>
            <a:r>
              <a:rPr lang="en-US" sz="4200" dirty="0">
                <a:latin typeface="+mj-lt"/>
              </a:rPr>
              <a:t>Unrelated Activities</a:t>
            </a:r>
            <a:br>
              <a:rPr lang="en-US" sz="4200" dirty="0">
                <a:latin typeface="+mj-lt"/>
              </a:rPr>
            </a:br>
            <a:r>
              <a:rPr lang="en-US" sz="4200" dirty="0">
                <a:latin typeface="+mj-lt"/>
              </a:rPr>
              <a:t>religious, political, social </a:t>
            </a:r>
          </a:p>
        </p:txBody>
      </p:sp>
      <p:pic>
        <p:nvPicPr>
          <p:cNvPr id="3076" name="Picture 4" descr="C:\Users\lcoopwoo\AppData\Local\Microsoft\Windows\Temporary Internet Files\Content.IE5\JCN9FZKY\vote-button-free-clipart_0[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962400" y="4953000"/>
            <a:ext cx="183931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42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96624832"/>
              </p:ext>
            </p:extLst>
          </p:nvPr>
        </p:nvGraphicFramePr>
        <p:xfrm>
          <a:off x="2526224" y="1286359"/>
          <a:ext cx="7935132" cy="4618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45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lcoopwoo\AppData\Local\Microsoft\Windows\Temporary Internet Files\Content.IE5\GL3NGAVN\Modern_warehouse_with_pallet_rack_storage_system[1].jpg">
            <a:extLst>
              <a:ext uri="{FF2B5EF4-FFF2-40B4-BE49-F238E27FC236}">
                <a16:creationId xmlns:a16="http://schemas.microsoft.com/office/drawing/2014/main" id="{B5FDF4FE-793C-47FD-9E23-F7E10F0BA52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1804352"/>
            <a:ext cx="6096000" cy="421544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BE629FE-7879-E31B-A0A2-F67B24CB6561}"/>
              </a:ext>
            </a:extLst>
          </p:cNvPr>
          <p:cNvSpPr>
            <a:spLocks noGrp="1"/>
          </p:cNvSpPr>
          <p:nvPr>
            <p:ph type="title"/>
          </p:nvPr>
        </p:nvSpPr>
        <p:spPr>
          <a:xfrm>
            <a:off x="5007244" y="355326"/>
            <a:ext cx="5257800" cy="1325563"/>
          </a:xfrm>
        </p:spPr>
        <p:txBody>
          <a:bodyPr/>
          <a:lstStyle/>
          <a:p>
            <a:r>
              <a:rPr lang="en-US" dirty="0"/>
              <a:t>Storage</a:t>
            </a:r>
          </a:p>
        </p:txBody>
      </p:sp>
    </p:spTree>
    <p:extLst>
      <p:ext uri="{BB962C8B-B14F-4D97-AF65-F5344CB8AC3E}">
        <p14:creationId xmlns:p14="http://schemas.microsoft.com/office/powerpoint/2010/main" val="1382593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710" y="791540"/>
            <a:ext cx="11172986" cy="1325563"/>
          </a:xfrm>
          <a:prstGeom prst="rect">
            <a:avLst/>
          </a:prstGeom>
        </p:spPr>
        <p:txBody>
          <a:bodyPr>
            <a:normAutofit/>
          </a:bodyPr>
          <a:lstStyle/>
          <a:p>
            <a:pPr algn="ctr"/>
            <a:r>
              <a:rPr lang="en-US" sz="3150" dirty="0">
                <a:latin typeface="+mj-lt"/>
              </a:rPr>
              <a:t>Storage Requirements</a:t>
            </a:r>
            <a:br>
              <a:rPr lang="en-US" sz="3150" dirty="0">
                <a:latin typeface="+mj-lt"/>
              </a:rPr>
            </a:br>
            <a:r>
              <a:rPr lang="en-US" sz="3150" dirty="0">
                <a:latin typeface="+mj-lt"/>
              </a:rPr>
              <a:t>Health &amp; Safety (§ 10)</a:t>
            </a:r>
          </a:p>
        </p:txBody>
      </p:sp>
      <p:sp>
        <p:nvSpPr>
          <p:cNvPr id="6" name="Rectangle 5"/>
          <p:cNvSpPr/>
          <p:nvPr/>
        </p:nvSpPr>
        <p:spPr>
          <a:xfrm>
            <a:off x="1937289" y="2348601"/>
            <a:ext cx="9500460" cy="3416320"/>
          </a:xfrm>
          <a:prstGeom prst="rect">
            <a:avLst/>
          </a:prstGeom>
        </p:spPr>
        <p:txBody>
          <a:bodyPr wrap="square">
            <a:spAutoFit/>
          </a:bodyPr>
          <a:lstStyle/>
          <a:p>
            <a:pPr marL="214313" indent="-214313">
              <a:buFont typeface="Arial" panose="020B0604020202020204" pitchFamily="34" charset="0"/>
              <a:buChar char="•"/>
            </a:pPr>
            <a:r>
              <a:rPr lang="en-US" sz="2700" dirty="0">
                <a:latin typeface="Raleway SemiBold" pitchFamily="2" charset="0"/>
              </a:rPr>
              <a:t>Sanitary and free from infestation</a:t>
            </a:r>
          </a:p>
          <a:p>
            <a:pPr marL="214313" indent="-214313">
              <a:buFont typeface="Arial" panose="020B0604020202020204" pitchFamily="34" charset="0"/>
              <a:buChar char="•"/>
            </a:pPr>
            <a:r>
              <a:rPr lang="en-US" sz="2700" dirty="0">
                <a:latin typeface="Raleway SemiBold" pitchFamily="2" charset="0"/>
              </a:rPr>
              <a:t>Safeguard against theft, spoilage and loss</a:t>
            </a:r>
          </a:p>
          <a:p>
            <a:pPr marL="214313" indent="-214313">
              <a:buFont typeface="Arial" panose="020B0604020202020204" pitchFamily="34" charset="0"/>
              <a:buChar char="•"/>
            </a:pPr>
            <a:r>
              <a:rPr lang="en-US" sz="2700" dirty="0">
                <a:latin typeface="Raleway SemiBold" pitchFamily="2" charset="0"/>
              </a:rPr>
              <a:t>Proper temperatures</a:t>
            </a:r>
          </a:p>
          <a:p>
            <a:pPr marL="214313" indent="-214313">
              <a:buFont typeface="Arial" panose="020B0604020202020204" pitchFamily="34" charset="0"/>
              <a:buChar char="•"/>
            </a:pPr>
            <a:r>
              <a:rPr lang="en-US" sz="2700" u="sng" dirty="0">
                <a:latin typeface="Raleway SemiBold" pitchFamily="2" charset="0"/>
              </a:rPr>
              <a:t>Separate and Identifiable as USDA</a:t>
            </a:r>
          </a:p>
          <a:p>
            <a:pPr marL="214313" indent="-214313">
              <a:buFont typeface="Arial" panose="020B0604020202020204" pitchFamily="34" charset="0"/>
              <a:buChar char="•"/>
            </a:pPr>
            <a:r>
              <a:rPr lang="en-US" sz="2700" dirty="0">
                <a:latin typeface="Raleway SemiBold" pitchFamily="2" charset="0"/>
              </a:rPr>
              <a:t>Off floor and away from walls</a:t>
            </a:r>
          </a:p>
          <a:p>
            <a:pPr marL="214313" indent="-214313">
              <a:buFont typeface="Arial" panose="020B0604020202020204" pitchFamily="34" charset="0"/>
              <a:buChar char="•"/>
            </a:pPr>
            <a:r>
              <a:rPr lang="en-US" sz="2700" dirty="0">
                <a:latin typeface="Raleway SemiBold" pitchFamily="2" charset="0"/>
              </a:rPr>
              <a:t>Locked and secure</a:t>
            </a:r>
          </a:p>
          <a:p>
            <a:pPr marL="214313" indent="-214313">
              <a:buFont typeface="Arial" panose="020B0604020202020204" pitchFamily="34" charset="0"/>
              <a:buChar char="•"/>
            </a:pPr>
            <a:r>
              <a:rPr lang="en-US" sz="2700" dirty="0">
                <a:latin typeface="Raleway SemiBold" pitchFamily="2" charset="0"/>
              </a:rPr>
              <a:t>Repackaging of food NOT allowed</a:t>
            </a:r>
          </a:p>
          <a:p>
            <a:pPr marL="214313" indent="-214313">
              <a:buFont typeface="Arial" panose="020B0604020202020204" pitchFamily="34" charset="0"/>
              <a:buChar char="•"/>
            </a:pPr>
            <a:r>
              <a:rPr lang="en-US" sz="2700" dirty="0">
                <a:latin typeface="Raleway SemiBold" pitchFamily="2" charset="0"/>
              </a:rPr>
              <a:t>Food Loss - contact CDSS immediately</a:t>
            </a:r>
          </a:p>
        </p:txBody>
      </p:sp>
    </p:spTree>
    <p:extLst>
      <p:ext uri="{BB962C8B-B14F-4D97-AF65-F5344CB8AC3E}">
        <p14:creationId xmlns:p14="http://schemas.microsoft.com/office/powerpoint/2010/main" val="746749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379B10-7DF9-4185-90AC-ADBE88E46634}"/>
              </a:ext>
            </a:extLst>
          </p:cNvPr>
          <p:cNvSpPr/>
          <p:nvPr/>
        </p:nvSpPr>
        <p:spPr>
          <a:xfrm>
            <a:off x="2667000" y="2456795"/>
            <a:ext cx="9111712" cy="4093428"/>
          </a:xfrm>
          <a:prstGeom prst="rect">
            <a:avLst/>
          </a:prstGeom>
        </p:spPr>
        <p:txBody>
          <a:bodyPr wrap="square">
            <a:spAutoFit/>
          </a:bodyPr>
          <a:lstStyle/>
          <a:p>
            <a:pPr marL="285750" indent="-285750">
              <a:buFont typeface="Arial" panose="020B0604020202020204" pitchFamily="34" charset="0"/>
              <a:buChar char="•"/>
            </a:pPr>
            <a:r>
              <a:rPr lang="en-US" sz="2000" dirty="0">
                <a:latin typeface="Raleway SemiBold" pitchFamily="2" charset="0"/>
              </a:rPr>
              <a:t>Delivery Appointment</a:t>
            </a:r>
          </a:p>
          <a:p>
            <a:pPr marL="742950" lvl="1" indent="-285750">
              <a:buFont typeface="Arial" panose="020B0604020202020204" pitchFamily="34" charset="0"/>
              <a:buChar char="•"/>
            </a:pPr>
            <a:r>
              <a:rPr lang="en-US" sz="2000" dirty="0">
                <a:latin typeface="Raleway SemiBold" pitchFamily="2" charset="0"/>
              </a:rPr>
              <a:t>not less than 72 hours prior</a:t>
            </a:r>
          </a:p>
          <a:p>
            <a:pPr marL="742950" lvl="1" indent="-285750">
              <a:buFont typeface="Arial" panose="020B0604020202020204" pitchFamily="34" charset="0"/>
              <a:buChar char="•"/>
            </a:pPr>
            <a:r>
              <a:rPr lang="en-US" sz="2000" dirty="0">
                <a:latin typeface="Raleway SemiBold" pitchFamily="2" charset="0"/>
              </a:rPr>
              <a:t>If late or without appointment, should try to accept if able or reschedule for later</a:t>
            </a:r>
          </a:p>
          <a:p>
            <a:pPr marL="285750" indent="-285750">
              <a:buFont typeface="Arial" panose="020B0604020202020204" pitchFamily="34" charset="0"/>
              <a:buChar char="•"/>
            </a:pPr>
            <a:r>
              <a:rPr lang="en-US" sz="2000" dirty="0">
                <a:latin typeface="Raleway SemiBold" pitchFamily="2" charset="0"/>
              </a:rPr>
              <a:t>Destination changes</a:t>
            </a:r>
          </a:p>
          <a:p>
            <a:pPr marL="742950" lvl="1" indent="-285750">
              <a:buFont typeface="Arial" panose="020B0604020202020204" pitchFamily="34" charset="0"/>
              <a:buChar char="•"/>
            </a:pPr>
            <a:r>
              <a:rPr lang="en-US" sz="2000" dirty="0">
                <a:latin typeface="Raleway SemiBold" pitchFamily="2" charset="0"/>
              </a:rPr>
              <a:t>At least 45 days in advance of the start of the delivery period</a:t>
            </a:r>
          </a:p>
          <a:p>
            <a:pPr marL="742950" lvl="1" indent="-285750">
              <a:buFont typeface="Arial" panose="020B0604020202020204" pitchFamily="34" charset="0"/>
              <a:buChar char="•"/>
            </a:pPr>
            <a:r>
              <a:rPr lang="en-US" sz="2000" dirty="0">
                <a:latin typeface="Raleway SemiBold" pitchFamily="2" charset="0"/>
              </a:rPr>
              <a:t>Inspecting the Shipment</a:t>
            </a:r>
          </a:p>
          <a:p>
            <a:pPr marL="1200150" lvl="2" indent="-285750">
              <a:buFont typeface="Arial" panose="020B0604020202020204" pitchFamily="34" charset="0"/>
              <a:buChar char="•"/>
            </a:pPr>
            <a:r>
              <a:rPr lang="en-US" sz="2000" dirty="0">
                <a:latin typeface="Raleway SemiBold" pitchFamily="2" charset="0"/>
              </a:rPr>
              <a:t>Seal</a:t>
            </a:r>
          </a:p>
          <a:p>
            <a:pPr marL="1200150" lvl="2" indent="-285750">
              <a:buFont typeface="Arial" panose="020B0604020202020204" pitchFamily="34" charset="0"/>
              <a:buChar char="•"/>
            </a:pPr>
            <a:r>
              <a:rPr lang="en-US" sz="2000" dirty="0">
                <a:latin typeface="Raleway SemiBold" pitchFamily="2" charset="0"/>
              </a:rPr>
              <a:t>Quantity</a:t>
            </a:r>
          </a:p>
          <a:p>
            <a:pPr marL="1200150" lvl="2" indent="-285750">
              <a:buFont typeface="Arial" panose="020B0604020202020204" pitchFamily="34" charset="0"/>
              <a:buChar char="•"/>
            </a:pPr>
            <a:r>
              <a:rPr lang="en-US" sz="2000" dirty="0">
                <a:latin typeface="Raleway SemiBold" pitchFamily="2" charset="0"/>
              </a:rPr>
              <a:t>Temperature</a:t>
            </a:r>
          </a:p>
          <a:p>
            <a:pPr marL="1200150" lvl="2" indent="-285750">
              <a:buFont typeface="Arial" panose="020B0604020202020204" pitchFamily="34" charset="0"/>
              <a:buChar char="•"/>
            </a:pPr>
            <a:r>
              <a:rPr lang="en-US" sz="2000" dirty="0">
                <a:latin typeface="Raleway SemiBold" pitchFamily="2" charset="0"/>
              </a:rPr>
              <a:t>Condition of USDA Foods </a:t>
            </a:r>
          </a:p>
          <a:p>
            <a:pPr marL="1200150" lvl="2" indent="-285750">
              <a:buFont typeface="Arial" panose="020B0604020202020204" pitchFamily="34" charset="0"/>
              <a:buChar char="•"/>
            </a:pPr>
            <a:r>
              <a:rPr lang="en-US" sz="2000" dirty="0">
                <a:latin typeface="Raleway SemiBold" pitchFamily="2" charset="0"/>
              </a:rPr>
              <a:t>Bill of Ladings (BOLs)</a:t>
            </a:r>
          </a:p>
          <a:p>
            <a:pPr marL="1257300" lvl="2" indent="-34290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14EC8598-5E2D-0480-04AC-A0D2B19E16E7}"/>
              </a:ext>
            </a:extLst>
          </p:cNvPr>
          <p:cNvSpPr>
            <a:spLocks noGrp="1"/>
          </p:cNvSpPr>
          <p:nvPr>
            <p:ph type="title"/>
          </p:nvPr>
        </p:nvSpPr>
        <p:spPr>
          <a:xfrm>
            <a:off x="838200" y="966367"/>
            <a:ext cx="10515600" cy="1325563"/>
          </a:xfrm>
        </p:spPr>
        <p:txBody>
          <a:bodyPr>
            <a:normAutofit fontScale="90000"/>
          </a:bodyPr>
          <a:lstStyle/>
          <a:p>
            <a:pPr algn="ctr"/>
            <a:r>
              <a:rPr lang="en-US" dirty="0"/>
              <a:t>Shipment and Receipt of USDA Foods</a:t>
            </a:r>
            <a:br>
              <a:rPr lang="en-US" dirty="0"/>
            </a:br>
            <a:r>
              <a:rPr lang="en-US" dirty="0"/>
              <a:t>(FNS 709-5 Rev 4)</a:t>
            </a:r>
          </a:p>
        </p:txBody>
      </p:sp>
    </p:spTree>
    <p:extLst>
      <p:ext uri="{BB962C8B-B14F-4D97-AF65-F5344CB8AC3E}">
        <p14:creationId xmlns:p14="http://schemas.microsoft.com/office/powerpoint/2010/main" val="4124989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coopwoo\AppData\Local\Microsoft\Windows\Temporary Internet Files\Content.IE5\GL3NGAVN\X2_warehouse[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1" y="4114801"/>
            <a:ext cx="3853919" cy="256656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088760" y="564701"/>
            <a:ext cx="10515600" cy="1325563"/>
          </a:xfrm>
          <a:prstGeom prst="rect">
            <a:avLst/>
          </a:prstGeom>
        </p:spPr>
        <p:txBody>
          <a:bodyPr/>
          <a:lstStyle/>
          <a:p>
            <a:pPr algn="ctr"/>
            <a:r>
              <a:rPr lang="en-US" dirty="0">
                <a:latin typeface="+mj-lt"/>
              </a:rPr>
              <a:t>Inventory </a:t>
            </a:r>
          </a:p>
        </p:txBody>
      </p:sp>
      <p:sp>
        <p:nvSpPr>
          <p:cNvPr id="5" name="Rectangle 4"/>
          <p:cNvSpPr/>
          <p:nvPr/>
        </p:nvSpPr>
        <p:spPr>
          <a:xfrm>
            <a:off x="2666999" y="1872939"/>
            <a:ext cx="7433441" cy="2062103"/>
          </a:xfrm>
          <a:prstGeom prst="rect">
            <a:avLst/>
          </a:prstGeom>
        </p:spPr>
        <p:txBody>
          <a:bodyPr wrap="square">
            <a:spAutoFit/>
          </a:bodyPr>
          <a:lstStyle/>
          <a:p>
            <a:pPr marL="285750" indent="-285750">
              <a:buFont typeface="Arial" panose="020B0604020202020204" pitchFamily="34" charset="0"/>
              <a:buChar char="•"/>
            </a:pPr>
            <a:r>
              <a:rPr lang="en-US" sz="3200" dirty="0">
                <a:latin typeface="Raleway SemiBold" pitchFamily="2" charset="0"/>
              </a:rPr>
              <a:t>No excessive inventory</a:t>
            </a:r>
          </a:p>
          <a:p>
            <a:pPr marL="285750" indent="-285750">
              <a:buFont typeface="Arial" panose="020B0604020202020204" pitchFamily="34" charset="0"/>
              <a:buChar char="•"/>
            </a:pPr>
            <a:r>
              <a:rPr lang="en-US" sz="3200" dirty="0">
                <a:latin typeface="Raleway SemiBold" pitchFamily="2" charset="0"/>
              </a:rPr>
              <a:t>No more than 6 months</a:t>
            </a:r>
          </a:p>
          <a:p>
            <a:pPr marL="285750" indent="-285750">
              <a:buFont typeface="Arial" panose="020B0604020202020204" pitchFamily="34" charset="0"/>
              <a:buChar char="•"/>
            </a:pPr>
            <a:r>
              <a:rPr lang="en-US" sz="3200" dirty="0">
                <a:latin typeface="Raleway SemiBold" pitchFamily="2" charset="0"/>
              </a:rPr>
              <a:t>FIFO method</a:t>
            </a:r>
          </a:p>
          <a:p>
            <a:pPr marL="285750" indent="-285750">
              <a:buFont typeface="Arial" panose="020B0604020202020204" pitchFamily="34" charset="0"/>
              <a:buChar char="•"/>
            </a:pPr>
            <a:r>
              <a:rPr lang="en-US" sz="3200" dirty="0">
                <a:latin typeface="Raleway SemiBold" pitchFamily="2" charset="0"/>
              </a:rPr>
              <a:t>Check the best if used by date</a:t>
            </a:r>
          </a:p>
        </p:txBody>
      </p:sp>
    </p:spTree>
    <p:extLst>
      <p:ext uri="{BB962C8B-B14F-4D97-AF65-F5344CB8AC3E}">
        <p14:creationId xmlns:p14="http://schemas.microsoft.com/office/powerpoint/2010/main" val="539340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5459DF-FD12-4054-BCEA-10E9AA23A87D}"/>
              </a:ext>
            </a:extLst>
          </p:cNvPr>
          <p:cNvSpPr/>
          <p:nvPr/>
        </p:nvSpPr>
        <p:spPr>
          <a:xfrm>
            <a:off x="2667000" y="2133600"/>
            <a:ext cx="8686800" cy="3754874"/>
          </a:xfrm>
          <a:prstGeom prst="rect">
            <a:avLst/>
          </a:prstGeom>
        </p:spPr>
        <p:txBody>
          <a:bodyPr wrap="square">
            <a:spAutoFit/>
          </a:bodyPr>
          <a:lstStyle/>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Expenses related to TEFAP administration</a:t>
            </a:r>
          </a:p>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All program costs in the claims for reimbursement even if they exceed their tentative reimbursement</a:t>
            </a:r>
          </a:p>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Submit 1 EFA 4 for each program a month</a:t>
            </a:r>
          </a:p>
          <a:p>
            <a:endParaRPr lang="en-US" sz="2000" dirty="0">
              <a:latin typeface="Raleway SemiBold" pitchFamily="2" charset="0"/>
              <a:cs typeface="Arial" panose="020B0604020202020204" pitchFamily="34" charset="0"/>
            </a:endParaRPr>
          </a:p>
          <a:p>
            <a:r>
              <a:rPr lang="en-US" sz="2000" b="1" dirty="0">
                <a:latin typeface="Raleway SemiBold" pitchFamily="2" charset="0"/>
                <a:cs typeface="Arial" panose="020B0604020202020204" pitchFamily="34" charset="0"/>
              </a:rPr>
              <a:t>Claiming Timelines:</a:t>
            </a:r>
          </a:p>
          <a:p>
            <a:endParaRPr lang="en-US" sz="2000"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Oct 1 through Dec 31 - 1st quarter claim due January 31 </a:t>
            </a:r>
          </a:p>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Jan 1 through Mar 31 – 2</a:t>
            </a:r>
            <a:r>
              <a:rPr lang="en-US" sz="2000" baseline="30000" dirty="0">
                <a:latin typeface="Raleway SemiBold" pitchFamily="2" charset="0"/>
                <a:cs typeface="Arial" panose="020B0604020202020204" pitchFamily="34" charset="0"/>
              </a:rPr>
              <a:t>nd</a:t>
            </a:r>
            <a:r>
              <a:rPr lang="en-US" sz="2000" dirty="0">
                <a:latin typeface="Raleway SemiBold" pitchFamily="2" charset="0"/>
                <a:cs typeface="Arial" panose="020B0604020202020204" pitchFamily="34" charset="0"/>
              </a:rPr>
              <a:t> quarter claim due April 30</a:t>
            </a:r>
          </a:p>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Apr 1 through June 30 – 3</a:t>
            </a:r>
            <a:r>
              <a:rPr lang="en-US" sz="2000" baseline="30000" dirty="0">
                <a:latin typeface="Raleway SemiBold" pitchFamily="2" charset="0"/>
                <a:cs typeface="Arial" panose="020B0604020202020204" pitchFamily="34" charset="0"/>
              </a:rPr>
              <a:t>rd</a:t>
            </a:r>
            <a:r>
              <a:rPr lang="en-US" sz="2000" dirty="0">
                <a:latin typeface="Raleway SemiBold" pitchFamily="2" charset="0"/>
                <a:cs typeface="Arial" panose="020B0604020202020204" pitchFamily="34" charset="0"/>
              </a:rPr>
              <a:t> quarter claim due July 31</a:t>
            </a:r>
          </a:p>
          <a:p>
            <a:pPr marL="285750" indent="-285750">
              <a:buFont typeface="Arial" panose="020B0604020202020204" pitchFamily="34" charset="0"/>
              <a:buChar char="•"/>
            </a:pPr>
            <a:r>
              <a:rPr lang="en-US" sz="2000" dirty="0">
                <a:latin typeface="Raleway SemiBold" pitchFamily="2" charset="0"/>
                <a:cs typeface="Arial" panose="020B0604020202020204" pitchFamily="34" charset="0"/>
              </a:rPr>
              <a:t>Jul 1 through Sept 30 – 4</a:t>
            </a:r>
            <a:r>
              <a:rPr lang="en-US" sz="2000" baseline="30000" dirty="0">
                <a:latin typeface="Raleway SemiBold" pitchFamily="2" charset="0"/>
                <a:cs typeface="Arial" panose="020B0604020202020204" pitchFamily="34" charset="0"/>
              </a:rPr>
              <a:t>th</a:t>
            </a:r>
            <a:r>
              <a:rPr lang="en-US" sz="2000" dirty="0">
                <a:latin typeface="Raleway SemiBold" pitchFamily="2" charset="0"/>
                <a:cs typeface="Arial" panose="020B0604020202020204" pitchFamily="34" charset="0"/>
              </a:rPr>
              <a:t> quarter claim due October 31</a:t>
            </a:r>
          </a:p>
          <a:p>
            <a:endParaRPr lang="en-US" dirty="0"/>
          </a:p>
        </p:txBody>
      </p:sp>
      <p:sp>
        <p:nvSpPr>
          <p:cNvPr id="4" name="Title 3">
            <a:extLst>
              <a:ext uri="{FF2B5EF4-FFF2-40B4-BE49-F238E27FC236}">
                <a16:creationId xmlns:a16="http://schemas.microsoft.com/office/drawing/2014/main" id="{0847DF2A-35D1-38DD-2A0E-2EB4EFAF105A}"/>
              </a:ext>
            </a:extLst>
          </p:cNvPr>
          <p:cNvSpPr>
            <a:spLocks noGrp="1"/>
          </p:cNvSpPr>
          <p:nvPr>
            <p:ph type="title"/>
          </p:nvPr>
        </p:nvSpPr>
        <p:spPr>
          <a:xfrm>
            <a:off x="838200" y="825362"/>
            <a:ext cx="10515600" cy="1325563"/>
          </a:xfrm>
        </p:spPr>
        <p:txBody>
          <a:bodyPr/>
          <a:lstStyle/>
          <a:p>
            <a:pPr algn="ctr"/>
            <a:r>
              <a:rPr lang="en-US" dirty="0"/>
              <a:t>TEFAP Reimbursement Process</a:t>
            </a:r>
          </a:p>
        </p:txBody>
      </p:sp>
    </p:spTree>
    <p:extLst>
      <p:ext uri="{BB962C8B-B14F-4D97-AF65-F5344CB8AC3E}">
        <p14:creationId xmlns:p14="http://schemas.microsoft.com/office/powerpoint/2010/main" val="2161516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DCFEC2-9AB1-4807-9EBC-CD568349CBEB}"/>
              </a:ext>
            </a:extLst>
          </p:cNvPr>
          <p:cNvSpPr/>
          <p:nvPr/>
        </p:nvSpPr>
        <p:spPr>
          <a:xfrm>
            <a:off x="1689315" y="1828800"/>
            <a:ext cx="9773635" cy="4801314"/>
          </a:xfrm>
          <a:prstGeom prst="rect">
            <a:avLst/>
          </a:prstGeom>
        </p:spPr>
        <p:txBody>
          <a:bodyPr wrap="square">
            <a:spAutoFit/>
          </a:bodyPr>
          <a:lstStyle/>
          <a:p>
            <a:pPr marL="285750" indent="-285750">
              <a:buFont typeface="Arial" panose="020B0604020202020204" pitchFamily="34" charset="0"/>
              <a:buChar char="•"/>
            </a:pPr>
            <a:r>
              <a:rPr lang="en-US" dirty="0">
                <a:latin typeface="Raleway SemiBold" pitchFamily="2" charset="0"/>
                <a:cs typeface="Arial" panose="020B0604020202020204" pitchFamily="34" charset="0"/>
              </a:rPr>
              <a:t>Intrastate transportation, storage, handling, distribution, repackaging, and processing</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Salaries of persons directly administering program-related expenses;</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Fringe benefits and travel expenses</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Rent and utilities</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Accounting, auditing, and other administrative services;</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Computer services</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Costs related to training</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Costs associated with determination of eligibility, verification, and documentation</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Costs associated with providing information to persons receiving USDA commodities regarding proper storage and preparation</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Costs for publication of times and locations of distributions</a:t>
            </a:r>
            <a:endParaRPr lang="en-US" b="1" dirty="0">
              <a:latin typeface="Raleway SemiBold" pitchFamily="2" charset="0"/>
              <a:cs typeface="Arial" panose="020B0604020202020204" pitchFamily="34" charset="0"/>
            </a:endParaRPr>
          </a:p>
          <a:p>
            <a:pPr marL="285750" indent="-285750">
              <a:buFont typeface="Arial" panose="020B0604020202020204" pitchFamily="34" charset="0"/>
              <a:buChar char="•"/>
            </a:pPr>
            <a:r>
              <a:rPr lang="en-US" dirty="0">
                <a:latin typeface="Raleway SemiBold" pitchFamily="2" charset="0"/>
                <a:cs typeface="Arial" panose="020B0604020202020204" pitchFamily="34" charset="0"/>
              </a:rPr>
              <a:t>Meals provided to volunteers, i.e., non-salaried staff, for services rendered during the distribution of USDA commodities. Meal cost must be reasonable and adequately documented with volunteer’s name, hours worked, receipts, invoices, or other evidence of the cost of providing meals, and the volunteer’s signature for each meal received.</a:t>
            </a:r>
            <a:endParaRPr lang="en-US" b="1" dirty="0">
              <a:latin typeface="Raleway SemiBold" pitchFamily="2" charset="0"/>
              <a:cs typeface="Arial" panose="020B0604020202020204" pitchFamily="34" charset="0"/>
            </a:endParaRPr>
          </a:p>
          <a:p>
            <a:endParaRPr lang="en-US" dirty="0"/>
          </a:p>
        </p:txBody>
      </p:sp>
      <p:sp>
        <p:nvSpPr>
          <p:cNvPr id="7" name="Title 6">
            <a:extLst>
              <a:ext uri="{FF2B5EF4-FFF2-40B4-BE49-F238E27FC236}">
                <a16:creationId xmlns:a16="http://schemas.microsoft.com/office/drawing/2014/main" id="{DAA2D0CD-5F9D-AC29-6FE1-9D64E8C1B755}"/>
              </a:ext>
            </a:extLst>
          </p:cNvPr>
          <p:cNvSpPr>
            <a:spLocks noGrp="1"/>
          </p:cNvSpPr>
          <p:nvPr>
            <p:ph type="title"/>
          </p:nvPr>
        </p:nvSpPr>
        <p:spPr>
          <a:xfrm>
            <a:off x="947350" y="730247"/>
            <a:ext cx="10515600" cy="1325563"/>
          </a:xfrm>
        </p:spPr>
        <p:txBody>
          <a:bodyPr>
            <a:normAutofit fontScale="90000"/>
          </a:bodyPr>
          <a:lstStyle/>
          <a:p>
            <a:r>
              <a:rPr lang="en-US" dirty="0"/>
              <a:t>Allowable TEFAP Expenses (Section 16.5)</a:t>
            </a:r>
          </a:p>
        </p:txBody>
      </p:sp>
    </p:spTree>
    <p:extLst>
      <p:ext uri="{BB962C8B-B14F-4D97-AF65-F5344CB8AC3E}">
        <p14:creationId xmlns:p14="http://schemas.microsoft.com/office/powerpoint/2010/main" val="392888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218268" y="638737"/>
            <a:ext cx="10515600" cy="1008525"/>
          </a:xfrm>
          <a:prstGeom prst="rect">
            <a:avLst/>
          </a:prstGeom>
        </p:spPr>
        <p:txBody>
          <a:bodyPr>
            <a:noAutofit/>
          </a:bodyPr>
          <a:lstStyle/>
          <a:p>
            <a:pPr algn="ctr"/>
            <a:r>
              <a:rPr lang="en-US" sz="2800" dirty="0">
                <a:latin typeface="+mj-lt"/>
              </a:rPr>
              <a:t>California Department of Social Services (CDSS) </a:t>
            </a:r>
          </a:p>
        </p:txBody>
      </p:sp>
      <p:sp>
        <p:nvSpPr>
          <p:cNvPr id="4" name="Content Placeholder 4"/>
          <p:cNvSpPr>
            <a:spLocks noGrp="1"/>
          </p:cNvSpPr>
          <p:nvPr>
            <p:ph idx="4294967295"/>
            <p:custDataLst>
              <p:tags r:id="rId1"/>
            </p:custDataLst>
          </p:nvPr>
        </p:nvSpPr>
        <p:spPr>
          <a:xfrm>
            <a:off x="6328291" y="1954562"/>
            <a:ext cx="5672380" cy="3419475"/>
          </a:xfrm>
          <a:prstGeom prst="rect">
            <a:avLst/>
          </a:prstGeom>
        </p:spPr>
        <p:txBody>
          <a:bodyPr anchor="ctr">
            <a:noAutofit/>
          </a:bodyPr>
          <a:lstStyle/>
          <a:p>
            <a:pPr lvl="0"/>
            <a:endParaRPr lang="en-US" dirty="0"/>
          </a:p>
          <a:p>
            <a:pPr lvl="0"/>
            <a:r>
              <a:rPr lang="en-US" dirty="0"/>
              <a:t>Oversees at State level</a:t>
            </a:r>
          </a:p>
          <a:p>
            <a:pPr lvl="0"/>
            <a:r>
              <a:rPr lang="en-US" dirty="0"/>
              <a:t>50 Food Banks/58 Counties</a:t>
            </a:r>
          </a:p>
          <a:p>
            <a:r>
              <a:rPr lang="en-US" dirty="0"/>
              <a:t>Supplement nutrition</a:t>
            </a:r>
          </a:p>
        </p:txBody>
      </p:sp>
      <p:pic>
        <p:nvPicPr>
          <p:cNvPr id="2" name="Picture 1" descr="Valley of the Shadow: June 20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61091" y="1647262"/>
            <a:ext cx="4267200" cy="4939088"/>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8558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F594B2-C85D-499F-8A4D-64977F7DD6EB}"/>
              </a:ext>
            </a:extLst>
          </p:cNvPr>
          <p:cNvSpPr/>
          <p:nvPr/>
        </p:nvSpPr>
        <p:spPr>
          <a:xfrm>
            <a:off x="1948266" y="2209801"/>
            <a:ext cx="9164019" cy="4062651"/>
          </a:xfrm>
          <a:prstGeom prst="rect">
            <a:avLst/>
          </a:prstGeom>
        </p:spPr>
        <p:txBody>
          <a:bodyPr wrap="square">
            <a:spAutoFit/>
          </a:bodyPr>
          <a:lstStyle/>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A description of the allocation methodology used to calculate the expenses</a:t>
            </a:r>
            <a:endParaRPr lang="en-US" sz="2400" b="1" dirty="0">
              <a:latin typeface="Raleway SemiBold" pitchFamily="2" charset="0"/>
              <a:cs typeface="Arial" panose="020B0604020202020204" pitchFamily="34" charset="0"/>
            </a:endParaRPr>
          </a:p>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A copy of the ERAs accounting ledger pertinent to TEFAP costs</a:t>
            </a:r>
            <a:endParaRPr lang="en-US" sz="2400" b="1" dirty="0">
              <a:latin typeface="Raleway SemiBold" pitchFamily="2" charset="0"/>
              <a:cs typeface="Arial" panose="020B0604020202020204" pitchFamily="34" charset="0"/>
            </a:endParaRPr>
          </a:p>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An appropriate summary of expenses for the submitted quarter; or</a:t>
            </a:r>
            <a:endParaRPr lang="en-US" sz="2400" b="1" dirty="0">
              <a:latin typeface="Raleway SemiBold" pitchFamily="2" charset="0"/>
              <a:cs typeface="Arial" panose="020B0604020202020204" pitchFamily="34" charset="0"/>
            </a:endParaRPr>
          </a:p>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A printout from an automated software program that summarizes TEFAP expenses</a:t>
            </a:r>
          </a:p>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Purchase/expense request prior approval for item over $5000.00</a:t>
            </a:r>
          </a:p>
          <a:p>
            <a:endParaRPr lang="en-US" dirty="0"/>
          </a:p>
        </p:txBody>
      </p:sp>
      <p:sp>
        <p:nvSpPr>
          <p:cNvPr id="4" name="Title 3">
            <a:extLst>
              <a:ext uri="{FF2B5EF4-FFF2-40B4-BE49-F238E27FC236}">
                <a16:creationId xmlns:a16="http://schemas.microsoft.com/office/drawing/2014/main" id="{4CA97150-7670-D90E-9B6E-53E5E6EAD2A1}"/>
              </a:ext>
            </a:extLst>
          </p:cNvPr>
          <p:cNvSpPr>
            <a:spLocks noGrp="1"/>
          </p:cNvSpPr>
          <p:nvPr>
            <p:ph type="title"/>
          </p:nvPr>
        </p:nvSpPr>
        <p:spPr>
          <a:xfrm>
            <a:off x="947350" y="966367"/>
            <a:ext cx="10515600" cy="1325563"/>
          </a:xfrm>
        </p:spPr>
        <p:txBody>
          <a:bodyPr>
            <a:normAutofit fontScale="90000"/>
          </a:bodyPr>
          <a:lstStyle/>
          <a:p>
            <a:pPr algn="ctr"/>
            <a:r>
              <a:rPr lang="en-US" dirty="0">
                <a:latin typeface="+mj-lt"/>
                <a:cs typeface="Arial" panose="020B0604020202020204" pitchFamily="34" charset="0"/>
              </a:rPr>
              <a:t>Acceptable Supporting Documents </a:t>
            </a:r>
            <a:br>
              <a:rPr lang="en-US" dirty="0">
                <a:solidFill>
                  <a:schemeClr val="accent2"/>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3504835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1B8DECA1-85FB-45FA-BBEB-9D69F93AC45D}"/>
              </a:ext>
            </a:extLst>
          </p:cNvPr>
          <p:cNvSpPr txBox="1">
            <a:spLocks/>
          </p:cNvSpPr>
          <p:nvPr/>
        </p:nvSpPr>
        <p:spPr>
          <a:xfrm>
            <a:off x="2209801" y="1981201"/>
            <a:ext cx="1971675" cy="2547257"/>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spcAft>
                <a:spcPts val="600"/>
              </a:spcAft>
            </a:pPr>
            <a:r>
              <a:rPr lang="en-US" sz="3100" dirty="0">
                <a:solidFill>
                  <a:srgbClr val="FFFFFF"/>
                </a:solidFill>
              </a:rPr>
              <a:t>EFAP 4 Forms</a:t>
            </a:r>
          </a:p>
          <a:p>
            <a:pPr algn="ctr" defTabSz="914400">
              <a:spcAft>
                <a:spcPts val="600"/>
              </a:spcAft>
            </a:pPr>
            <a:r>
              <a:rPr lang="en-US" sz="3100" dirty="0">
                <a:solidFill>
                  <a:srgbClr val="FFFFFF"/>
                </a:solidFill>
              </a:rPr>
              <a:t>(1/2022)</a:t>
            </a:r>
          </a:p>
        </p:txBody>
      </p:sp>
      <p:pic>
        <p:nvPicPr>
          <p:cNvPr id="4" name="Picture 3">
            <a:extLst>
              <a:ext uri="{FF2B5EF4-FFF2-40B4-BE49-F238E27FC236}">
                <a16:creationId xmlns:a16="http://schemas.microsoft.com/office/drawing/2014/main" id="{1B255FD8-A22C-48BE-A038-E0E413B8C7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42189" y="386915"/>
            <a:ext cx="4998792" cy="6471085"/>
          </a:xfrm>
          <a:prstGeom prst="rect">
            <a:avLst/>
          </a:prstGeom>
        </p:spPr>
      </p:pic>
      <p:sp>
        <p:nvSpPr>
          <p:cNvPr id="3" name="Title 2">
            <a:extLst>
              <a:ext uri="{FF2B5EF4-FFF2-40B4-BE49-F238E27FC236}">
                <a16:creationId xmlns:a16="http://schemas.microsoft.com/office/drawing/2014/main" id="{CD0F337A-072F-D73E-6CF7-BBC29C41C70C}"/>
              </a:ext>
            </a:extLst>
          </p:cNvPr>
          <p:cNvSpPr>
            <a:spLocks noGrp="1"/>
          </p:cNvSpPr>
          <p:nvPr>
            <p:ph type="title"/>
          </p:nvPr>
        </p:nvSpPr>
        <p:spPr/>
        <p:txBody>
          <a:bodyPr>
            <a:normAutofit fontScale="90000"/>
          </a:bodyPr>
          <a:lstStyle/>
          <a:p>
            <a:r>
              <a:rPr lang="en-US" dirty="0"/>
              <a:t>EFAP 4 Forms</a:t>
            </a:r>
            <a:br>
              <a:rPr lang="en-US" dirty="0"/>
            </a:br>
            <a:r>
              <a:rPr lang="en-US" dirty="0"/>
              <a:t>(1/24)</a:t>
            </a:r>
          </a:p>
        </p:txBody>
      </p:sp>
    </p:spTree>
    <p:extLst>
      <p:ext uri="{BB962C8B-B14F-4D97-AF65-F5344CB8AC3E}">
        <p14:creationId xmlns:p14="http://schemas.microsoft.com/office/powerpoint/2010/main" val="1838992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6085E-1C33-8C6A-6589-DAE8835953D2}"/>
              </a:ext>
            </a:extLst>
          </p:cNvPr>
          <p:cNvSpPr>
            <a:spLocks noGrp="1"/>
          </p:cNvSpPr>
          <p:nvPr>
            <p:ph type="title"/>
          </p:nvPr>
        </p:nvSpPr>
        <p:spPr>
          <a:xfrm>
            <a:off x="947350" y="1629149"/>
            <a:ext cx="4602112" cy="1325563"/>
          </a:xfrm>
        </p:spPr>
        <p:txBody>
          <a:bodyPr>
            <a:normAutofit fontScale="90000"/>
          </a:bodyPr>
          <a:lstStyle/>
          <a:p>
            <a:r>
              <a:rPr lang="en-US" dirty="0"/>
              <a:t>Purchase Request Approval Form</a:t>
            </a:r>
          </a:p>
        </p:txBody>
      </p:sp>
      <p:pic>
        <p:nvPicPr>
          <p:cNvPr id="7" name="Picture 6">
            <a:extLst>
              <a:ext uri="{FF2B5EF4-FFF2-40B4-BE49-F238E27FC236}">
                <a16:creationId xmlns:a16="http://schemas.microsoft.com/office/drawing/2014/main" id="{3744F741-C65D-75E5-812A-974FE06AAB0F}"/>
              </a:ext>
            </a:extLst>
          </p:cNvPr>
          <p:cNvPicPr>
            <a:picLocks noChangeAspect="1"/>
          </p:cNvPicPr>
          <p:nvPr/>
        </p:nvPicPr>
        <p:blipFill>
          <a:blip r:embed="rId3"/>
          <a:stretch>
            <a:fillRect/>
          </a:stretch>
        </p:blipFill>
        <p:spPr>
          <a:xfrm>
            <a:off x="5549462" y="746234"/>
            <a:ext cx="5146320" cy="6111766"/>
          </a:xfrm>
          <a:prstGeom prst="rect">
            <a:avLst/>
          </a:prstGeom>
        </p:spPr>
      </p:pic>
    </p:spTree>
    <p:extLst>
      <p:ext uri="{BB962C8B-B14F-4D97-AF65-F5344CB8AC3E}">
        <p14:creationId xmlns:p14="http://schemas.microsoft.com/office/powerpoint/2010/main" val="16265158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B0A073-8D00-4B33-8D12-8C576AFE6E35}"/>
              </a:ext>
            </a:extLst>
          </p:cNvPr>
          <p:cNvSpPr/>
          <p:nvPr/>
        </p:nvSpPr>
        <p:spPr>
          <a:xfrm>
            <a:off x="2438399" y="1981201"/>
            <a:ext cx="8255431" cy="2215991"/>
          </a:xfrm>
          <a:prstGeom prst="rect">
            <a:avLst/>
          </a:prstGeom>
        </p:spPr>
        <p:txBody>
          <a:bodyPr wrap="square">
            <a:spAutoFit/>
          </a:bodyPr>
          <a:lstStyle/>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Accurate and complete records documenting for 3 years plus the current year</a:t>
            </a:r>
          </a:p>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Inventory and Household Participation reports in CSFP TEFAP Inventory Portal (CTIP)</a:t>
            </a:r>
          </a:p>
          <a:p>
            <a:pPr marL="342900" indent="-342900">
              <a:buFont typeface="Arial" panose="020B0604020202020204" pitchFamily="34" charset="0"/>
              <a:buChar char="•"/>
            </a:pPr>
            <a:r>
              <a:rPr lang="en-US" sz="2400" dirty="0">
                <a:latin typeface="Raleway SemiBold" pitchFamily="2" charset="0"/>
                <a:cs typeface="Arial" panose="020B0604020202020204" pitchFamily="34" charset="0"/>
              </a:rPr>
              <a:t>Separate CTIP Training can be scheduled</a:t>
            </a:r>
          </a:p>
          <a:p>
            <a:endParaRPr lang="en-US" dirty="0"/>
          </a:p>
        </p:txBody>
      </p:sp>
      <p:pic>
        <p:nvPicPr>
          <p:cNvPr id="2052" name="Picture 4" descr="data entry clerk job description">
            <a:extLst>
              <a:ext uri="{FF2B5EF4-FFF2-40B4-BE49-F238E27FC236}">
                <a16:creationId xmlns:a16="http://schemas.microsoft.com/office/drawing/2014/main" id="{8343CFED-FFEE-4201-859C-A7C004848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038600"/>
            <a:ext cx="6096000" cy="21907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9A91A5B2-180C-1C5E-EDD7-89808F5C072A}"/>
              </a:ext>
            </a:extLst>
          </p:cNvPr>
          <p:cNvSpPr>
            <a:spLocks noGrp="1"/>
          </p:cNvSpPr>
          <p:nvPr>
            <p:ph type="title"/>
          </p:nvPr>
        </p:nvSpPr>
        <p:spPr>
          <a:xfrm>
            <a:off x="947350" y="777154"/>
            <a:ext cx="10515600" cy="1325563"/>
          </a:xfrm>
        </p:spPr>
        <p:txBody>
          <a:bodyPr/>
          <a:lstStyle/>
          <a:p>
            <a:r>
              <a:rPr lang="en-US" dirty="0"/>
              <a:t>Records and Reports (Section 14)</a:t>
            </a:r>
          </a:p>
        </p:txBody>
      </p:sp>
    </p:spTree>
    <p:extLst>
      <p:ext uri="{BB962C8B-B14F-4D97-AF65-F5344CB8AC3E}">
        <p14:creationId xmlns:p14="http://schemas.microsoft.com/office/powerpoint/2010/main" val="1818551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coopwoo\AppData\Local\Microsoft\Windows\Temporary Internet Files\Content.IE5\GL3NGAVN\question_makrs_cutie_mark_by_rildraw-d4byewl[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1000" y="2341418"/>
            <a:ext cx="4496518" cy="445455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a:spLocks noGrp="1"/>
          </p:cNvSpPr>
          <p:nvPr>
            <p:ph type="title"/>
          </p:nvPr>
        </p:nvSpPr>
        <p:spPr>
          <a:xfrm>
            <a:off x="838200" y="756024"/>
            <a:ext cx="10515600" cy="1325563"/>
          </a:xfrm>
          <a:prstGeom prst="rect">
            <a:avLst/>
          </a:prstGeom>
        </p:spPr>
        <p:txBody>
          <a:bodyPr/>
          <a:lstStyle/>
          <a:p>
            <a:pPr algn="ctr"/>
            <a:r>
              <a:rPr lang="en-US" dirty="0">
                <a:latin typeface="+mj-lt"/>
              </a:rPr>
              <a:t>Questions?</a:t>
            </a:r>
          </a:p>
        </p:txBody>
      </p:sp>
    </p:spTree>
    <p:extLst>
      <p:ext uri="{BB962C8B-B14F-4D97-AF65-F5344CB8AC3E}">
        <p14:creationId xmlns:p14="http://schemas.microsoft.com/office/powerpoint/2010/main" val="1144541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63401" y="1856135"/>
            <a:ext cx="4876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EFAP POLICY AND PROCEDURE MANUAL</a:t>
            </a:r>
          </a:p>
        </p:txBody>
      </p:sp>
      <p:sp>
        <p:nvSpPr>
          <p:cNvPr id="7" name="Title 6"/>
          <p:cNvSpPr>
            <a:spLocks noGrp="1"/>
          </p:cNvSpPr>
          <p:nvPr>
            <p:ph type="title"/>
          </p:nvPr>
        </p:nvSpPr>
        <p:spPr>
          <a:xfrm>
            <a:off x="482401" y="367406"/>
            <a:ext cx="10515600" cy="1325563"/>
          </a:xfrm>
          <a:prstGeom prst="rect">
            <a:avLst/>
          </a:prstGeom>
        </p:spPr>
        <p:txBody>
          <a:bodyPr/>
          <a:lstStyle/>
          <a:p>
            <a:pPr algn="ctr"/>
            <a:r>
              <a:rPr lang="en-US" dirty="0">
                <a:latin typeface="+mn-lt"/>
              </a:rPr>
              <a:t>EFAP Requirements</a:t>
            </a:r>
          </a:p>
        </p:txBody>
      </p:sp>
      <p:pic>
        <p:nvPicPr>
          <p:cNvPr id="1026" name="Picture 2" descr="Humor: User Manual - The Hard Part">
            <a:extLst>
              <a:ext uri="{FF2B5EF4-FFF2-40B4-BE49-F238E27FC236}">
                <a16:creationId xmlns:a16="http://schemas.microsoft.com/office/drawing/2014/main" id="{790D5F50-9DFD-6266-D516-34A047294A5C}"/>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669437" y="2526224"/>
            <a:ext cx="5055510" cy="3903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47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a:spLocks noGrp="1"/>
          </p:cNvSpPr>
          <p:nvPr>
            <p:ph type="title"/>
          </p:nvPr>
        </p:nvSpPr>
        <p:spPr>
          <a:xfrm>
            <a:off x="947350" y="528486"/>
            <a:ext cx="10515600" cy="1325563"/>
          </a:xfrm>
          <a:prstGeom prst="rect">
            <a:avLst/>
          </a:prstGeom>
        </p:spPr>
        <p:txBody>
          <a:bodyPr>
            <a:normAutofit/>
          </a:bodyPr>
          <a:lstStyle/>
          <a:p>
            <a:pPr algn="ctr"/>
            <a:r>
              <a:rPr lang="en-US" dirty="0">
                <a:latin typeface="+mn-lt"/>
              </a:rPr>
              <a:t>Agreements</a:t>
            </a:r>
            <a:r>
              <a:rPr lang="en-US" dirty="0">
                <a:latin typeface="+mj-lt"/>
              </a:rPr>
              <a:t>-Local Food Bank</a:t>
            </a:r>
            <a:endParaRPr lang="en-US" dirty="0">
              <a:latin typeface="+mn-lt"/>
            </a:endParaRPr>
          </a:p>
        </p:txBody>
      </p:sp>
      <p:pic>
        <p:nvPicPr>
          <p:cNvPr id="6146" name="Picture 2" descr="Community Food Bank | Feed352 | Citrus, Hernando, Sumter Counties">
            <a:extLst>
              <a:ext uri="{FF2B5EF4-FFF2-40B4-BE49-F238E27FC236}">
                <a16:creationId xmlns:a16="http://schemas.microsoft.com/office/drawing/2014/main" id="{C6DD112D-6B86-49F5-BB13-763C901D744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3250" y="2002695"/>
            <a:ext cx="5085499" cy="4536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09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7241A9E-3218-4259-8070-279C3759CA96}"/>
              </a:ext>
            </a:extLst>
          </p:cNvPr>
          <p:cNvPicPr>
            <a:picLocks noChangeAspect="1"/>
          </p:cNvPicPr>
          <p:nvPr/>
        </p:nvPicPr>
        <p:blipFill>
          <a:blip r:embed="rId3"/>
          <a:stretch>
            <a:fillRect/>
          </a:stretch>
        </p:blipFill>
        <p:spPr>
          <a:xfrm>
            <a:off x="4762499" y="709025"/>
            <a:ext cx="4458993" cy="5296959"/>
          </a:xfrm>
          <a:prstGeom prst="rect">
            <a:avLst/>
          </a:prstGeom>
        </p:spPr>
      </p:pic>
      <p:sp>
        <p:nvSpPr>
          <p:cNvPr id="5" name="Title 4">
            <a:extLst>
              <a:ext uri="{FF2B5EF4-FFF2-40B4-BE49-F238E27FC236}">
                <a16:creationId xmlns:a16="http://schemas.microsoft.com/office/drawing/2014/main" id="{9C029C43-F05A-E988-DBF3-568654BFC126}"/>
              </a:ext>
            </a:extLst>
          </p:cNvPr>
          <p:cNvSpPr>
            <a:spLocks noGrp="1"/>
          </p:cNvSpPr>
          <p:nvPr>
            <p:ph type="title"/>
          </p:nvPr>
        </p:nvSpPr>
        <p:spPr/>
        <p:txBody>
          <a:bodyPr/>
          <a:lstStyle/>
          <a:p>
            <a:r>
              <a:rPr lang="en-US" dirty="0"/>
              <a:t>Posters</a:t>
            </a:r>
          </a:p>
        </p:txBody>
      </p:sp>
    </p:spTree>
    <p:extLst>
      <p:ext uri="{BB962C8B-B14F-4D97-AF65-F5344CB8AC3E}">
        <p14:creationId xmlns:p14="http://schemas.microsoft.com/office/powerpoint/2010/main" val="412293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MC900140803[1]">
            <a:extLst>
              <a:ext uri="{FF2B5EF4-FFF2-40B4-BE49-F238E27FC236}">
                <a16:creationId xmlns:a16="http://schemas.microsoft.com/office/drawing/2014/main" id="{EC2B24FF-E676-4155-916E-7E120AE472F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49486" y="2322534"/>
            <a:ext cx="4093029"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0970A89-4264-4757-5F22-E161EB3837E9}"/>
              </a:ext>
            </a:extLst>
          </p:cNvPr>
          <p:cNvSpPr>
            <a:spLocks noGrp="1"/>
          </p:cNvSpPr>
          <p:nvPr>
            <p:ph type="title"/>
          </p:nvPr>
        </p:nvSpPr>
        <p:spPr>
          <a:xfrm>
            <a:off x="838200" y="579350"/>
            <a:ext cx="10515600" cy="1325563"/>
          </a:xfrm>
        </p:spPr>
        <p:txBody>
          <a:bodyPr/>
          <a:lstStyle/>
          <a:p>
            <a:r>
              <a:rPr lang="en-US" dirty="0"/>
              <a:t>Sign-in Sheets &amp; Income Guidelines</a:t>
            </a:r>
          </a:p>
        </p:txBody>
      </p:sp>
    </p:spTree>
    <p:extLst>
      <p:ext uri="{BB962C8B-B14F-4D97-AF65-F5344CB8AC3E}">
        <p14:creationId xmlns:p14="http://schemas.microsoft.com/office/powerpoint/2010/main" val="152205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1" y="4495800"/>
            <a:ext cx="184731" cy="369332"/>
          </a:xfrm>
          <a:prstGeom prst="rect">
            <a:avLst/>
          </a:prstGeom>
          <a:noFill/>
        </p:spPr>
        <p:txBody>
          <a:bodyPr wrap="none" rtlCol="0">
            <a:spAutoFit/>
          </a:bodyPr>
          <a:lstStyle/>
          <a:p>
            <a:endParaRPr lang="en-US" dirty="0"/>
          </a:p>
        </p:txBody>
      </p:sp>
      <p:pic>
        <p:nvPicPr>
          <p:cNvPr id="17" name="Picture 16">
            <a:extLst>
              <a:ext uri="{FF2B5EF4-FFF2-40B4-BE49-F238E27FC236}">
                <a16:creationId xmlns:a16="http://schemas.microsoft.com/office/drawing/2014/main" id="{56D9ED8F-B34B-7169-6933-2C65E783CD88}"/>
              </a:ext>
            </a:extLst>
          </p:cNvPr>
          <p:cNvPicPr>
            <a:picLocks noChangeAspect="1"/>
          </p:cNvPicPr>
          <p:nvPr/>
        </p:nvPicPr>
        <p:blipFill>
          <a:blip r:embed="rId3"/>
          <a:stretch>
            <a:fillRect/>
          </a:stretch>
        </p:blipFill>
        <p:spPr>
          <a:xfrm>
            <a:off x="6096000" y="273173"/>
            <a:ext cx="4961284" cy="6584827"/>
          </a:xfrm>
          <a:prstGeom prst="rect">
            <a:avLst/>
          </a:prstGeom>
        </p:spPr>
      </p:pic>
      <p:sp>
        <p:nvSpPr>
          <p:cNvPr id="21" name="Title 20">
            <a:extLst>
              <a:ext uri="{FF2B5EF4-FFF2-40B4-BE49-F238E27FC236}">
                <a16:creationId xmlns:a16="http://schemas.microsoft.com/office/drawing/2014/main" id="{819F843F-0A51-BE13-9587-7815ABA31E69}"/>
              </a:ext>
            </a:extLst>
          </p:cNvPr>
          <p:cNvSpPr>
            <a:spLocks noGrp="1"/>
          </p:cNvSpPr>
          <p:nvPr>
            <p:ph type="title"/>
          </p:nvPr>
        </p:nvSpPr>
        <p:spPr/>
        <p:txBody>
          <a:bodyPr>
            <a:normAutofit fontScale="90000"/>
          </a:bodyPr>
          <a:lstStyle/>
          <a:p>
            <a:r>
              <a:rPr lang="en-US" dirty="0"/>
              <a:t>EFA-7 Form </a:t>
            </a:r>
            <a:br>
              <a:rPr lang="en-US" dirty="0"/>
            </a:br>
            <a:r>
              <a:rPr lang="en-US" dirty="0"/>
              <a:t>(7/21)</a:t>
            </a:r>
          </a:p>
        </p:txBody>
      </p:sp>
    </p:spTree>
    <p:extLst>
      <p:ext uri="{BB962C8B-B14F-4D97-AF65-F5344CB8AC3E}">
        <p14:creationId xmlns:p14="http://schemas.microsoft.com/office/powerpoint/2010/main" val="2460699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2019031" y="2767106"/>
            <a:ext cx="2160621" cy="3071906"/>
          </a:xfrm>
          <a:prstGeom prst="rect">
            <a:avLst/>
          </a:prstGeom>
        </p:spPr>
        <p:txBody>
          <a:bodyPr vert="horz" lIns="91440" tIns="45720" rIns="91440" bIns="45720" rtlCol="0" anchor="t">
            <a:norm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nSpc>
                <a:spcPct val="90000"/>
              </a:lnSpc>
              <a:spcAft>
                <a:spcPts val="600"/>
              </a:spcAft>
            </a:pPr>
            <a:r>
              <a:rPr lang="en-US" sz="3500" dirty="0">
                <a:solidFill>
                  <a:srgbClr val="FFFFFF"/>
                </a:solidFill>
              </a:rPr>
              <a:t>EFA 7</a:t>
            </a:r>
          </a:p>
          <a:p>
            <a:pPr>
              <a:lnSpc>
                <a:spcPct val="90000"/>
              </a:lnSpc>
              <a:spcAft>
                <a:spcPts val="600"/>
              </a:spcAft>
            </a:pPr>
            <a:r>
              <a:rPr lang="en-US" sz="3500" dirty="0">
                <a:solidFill>
                  <a:srgbClr val="FFFFFF"/>
                </a:solidFill>
              </a:rPr>
              <a:t>Form (7/21)</a:t>
            </a:r>
          </a:p>
        </p:txBody>
      </p:sp>
      <p:pic>
        <p:nvPicPr>
          <p:cNvPr id="7" name="Picture 6" descr="Table&#10;&#10;Description automatically generated">
            <a:extLst>
              <a:ext uri="{FF2B5EF4-FFF2-40B4-BE49-F238E27FC236}">
                <a16:creationId xmlns:a16="http://schemas.microsoft.com/office/drawing/2014/main" id="{2C158CB4-2645-4981-B98E-6735488ED877}"/>
              </a:ext>
            </a:extLst>
          </p:cNvPr>
          <p:cNvPicPr>
            <a:picLocks noChangeAspect="1"/>
          </p:cNvPicPr>
          <p:nvPr/>
        </p:nvPicPr>
        <p:blipFill>
          <a:blip r:embed="rId3"/>
          <a:stretch>
            <a:fillRect/>
          </a:stretch>
        </p:blipFill>
        <p:spPr>
          <a:xfrm>
            <a:off x="5400524" y="613024"/>
            <a:ext cx="4841553" cy="5975800"/>
          </a:xfrm>
          <a:prstGeom prst="rect">
            <a:avLst/>
          </a:prstGeom>
        </p:spPr>
      </p:pic>
      <p:sp>
        <p:nvSpPr>
          <p:cNvPr id="2" name="Title 1">
            <a:extLst>
              <a:ext uri="{FF2B5EF4-FFF2-40B4-BE49-F238E27FC236}">
                <a16:creationId xmlns:a16="http://schemas.microsoft.com/office/drawing/2014/main" id="{BEC54488-677E-02A4-10EB-C650539BE68B}"/>
              </a:ext>
            </a:extLst>
          </p:cNvPr>
          <p:cNvSpPr>
            <a:spLocks noGrp="1"/>
          </p:cNvSpPr>
          <p:nvPr>
            <p:ph type="title"/>
          </p:nvPr>
        </p:nvSpPr>
        <p:spPr/>
        <p:txBody>
          <a:bodyPr>
            <a:normAutofit fontScale="90000"/>
          </a:bodyPr>
          <a:lstStyle/>
          <a:p>
            <a:r>
              <a:rPr lang="en-US" dirty="0"/>
              <a:t>EFA-7 Form</a:t>
            </a:r>
            <a:br>
              <a:rPr lang="en-US" dirty="0"/>
            </a:br>
            <a:r>
              <a:rPr lang="en-US" dirty="0"/>
              <a:t>(7/21)</a:t>
            </a:r>
          </a:p>
        </p:txBody>
      </p:sp>
    </p:spTree>
    <p:extLst>
      <p:ext uri="{BB962C8B-B14F-4D97-AF65-F5344CB8AC3E}">
        <p14:creationId xmlns:p14="http://schemas.microsoft.com/office/powerpoint/2010/main" val="36177308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ags/tag2.xml><?xml version="1.0" encoding="utf-8"?>
<p:tagLst xmlns:a="http://schemas.openxmlformats.org/drawingml/2006/main" xmlns:r="http://schemas.openxmlformats.org/officeDocument/2006/relationships" xmlns:p="http://schemas.openxmlformats.org/presentationml/2006/main">
  <p:tag name="DVSECTIONID" val="gLLkbNYfJYmMS8cGCr6Zqx"/>
</p:tagLst>
</file>

<file path=ppt/tags/tag3.xml><?xml version="1.0" encoding="utf-8"?>
<p:tagLst xmlns:a="http://schemas.openxmlformats.org/drawingml/2006/main" xmlns:r="http://schemas.openxmlformats.org/officeDocument/2006/relationships" xmlns:p="http://schemas.openxmlformats.org/presentationml/2006/main">
  <p:tag name="DVSHAPEID" val="Q5rpkfSAY2XQl9CRvNvPMK"/>
</p:tagLst>
</file>

<file path=ppt/theme/theme1.xml><?xml version="1.0" encoding="utf-8"?>
<a:theme xmlns:a="http://schemas.openxmlformats.org/drawingml/2006/main" name="CalFresh_Colors">
  <a:themeElements>
    <a:clrScheme name="Custom 1">
      <a:dk1>
        <a:srgbClr val="000000"/>
      </a:dk1>
      <a:lt1>
        <a:srgbClr val="FFFFFF"/>
      </a:lt1>
      <a:dk2>
        <a:srgbClr val="44546A"/>
      </a:dk2>
      <a:lt2>
        <a:srgbClr val="E7E6E6"/>
      </a:lt2>
      <a:accent1>
        <a:srgbClr val="6F2A83"/>
      </a:accent1>
      <a:accent2>
        <a:srgbClr val="8AC43E"/>
      </a:accent2>
      <a:accent3>
        <a:srgbClr val="08934C"/>
      </a:accent3>
      <a:accent4>
        <a:srgbClr val="EA1F26"/>
      </a:accent4>
      <a:accent5>
        <a:srgbClr val="AE292F"/>
      </a:accent5>
      <a:accent6>
        <a:srgbClr val="2A378E"/>
      </a:accent6>
      <a:hlink>
        <a:srgbClr val="0357AB"/>
      </a:hlink>
      <a:folHlink>
        <a:srgbClr val="824563"/>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d8aad1a-dc0c-4fd4-b6c8-6a5d6c69e744" xsi:nil="true"/>
    <lcf76f155ced4ddcb4097134ff3c332f xmlns="8ae38d72-cd5d-4afd-b2c2-3a9eaa80f2b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F950424792BB4688535B0E408BD857" ma:contentTypeVersion="11" ma:contentTypeDescription="Create a new document." ma:contentTypeScope="" ma:versionID="a4a315f667714bb8dbed9eb6fad51ca7">
  <xsd:schema xmlns:xsd="http://www.w3.org/2001/XMLSchema" xmlns:xs="http://www.w3.org/2001/XMLSchema" xmlns:p="http://schemas.microsoft.com/office/2006/metadata/properties" xmlns:ns2="8ae38d72-cd5d-4afd-b2c2-3a9eaa80f2ba" xmlns:ns3="5d8aad1a-dc0c-4fd4-b6c8-6a5d6c69e744" targetNamespace="http://schemas.microsoft.com/office/2006/metadata/properties" ma:root="true" ma:fieldsID="db16712fb6b23c3c9ce1bf493122ad5d" ns2:_="" ns3:_="">
    <xsd:import namespace="8ae38d72-cd5d-4afd-b2c2-3a9eaa80f2ba"/>
    <xsd:import namespace="5d8aad1a-dc0c-4fd4-b6c8-6a5d6c69e744"/>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38d72-cd5d-4afd-b2c2-3a9eaa80f2ba"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54f89df-f88a-4a2d-a374-99a1abeb89c4"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8aad1a-dc0c-4fd4-b6c8-6a5d6c69e744"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83561561-8aa1-4306-ba43-bfcc02e334fa}" ma:internalName="TaxCatchAll" ma:showField="CatchAllData" ma:web="aad7c2d0-1736-4152-b7b6-659d8ff6ee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AE69D5-1A61-42A3-A315-E9F9008DD63B}">
  <ds:schemaRefs>
    <ds:schemaRef ds:uri="http://schemas.microsoft.com/office/2006/metadata/properties"/>
    <ds:schemaRef ds:uri="http://schemas.microsoft.com/office/infopath/2007/PartnerControls"/>
    <ds:schemaRef ds:uri="5d8aad1a-dc0c-4fd4-b6c8-6a5d6c69e744"/>
    <ds:schemaRef ds:uri="8ae38d72-cd5d-4afd-b2c2-3a9eaa80f2ba"/>
  </ds:schemaRefs>
</ds:datastoreItem>
</file>

<file path=customXml/itemProps2.xml><?xml version="1.0" encoding="utf-8"?>
<ds:datastoreItem xmlns:ds="http://schemas.openxmlformats.org/officeDocument/2006/customXml" ds:itemID="{6CBED9EA-9415-46F6-89A5-CEBC881CF92F}">
  <ds:schemaRefs>
    <ds:schemaRef ds:uri="http://schemas.microsoft.com/sharepoint/v3/contenttype/forms"/>
  </ds:schemaRefs>
</ds:datastoreItem>
</file>

<file path=customXml/itemProps3.xml><?xml version="1.0" encoding="utf-8"?>
<ds:datastoreItem xmlns:ds="http://schemas.openxmlformats.org/officeDocument/2006/customXml" ds:itemID="{34EBC512-BEC1-4064-9AAE-EECAB3EEFC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38d72-cd5d-4afd-b2c2-3a9eaa80f2ba"/>
    <ds:schemaRef ds:uri="5d8aad1a-dc0c-4fd4-b6c8-6a5d6c69e7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e691bd1-edd3-47d6-aa9f-359e2f2ab79c}" enabled="1" method="Standard" siteId="{0235ba6b-2cf0-4b75-bc5d-d6187ce33de3}" removed="0"/>
</clbl:labelList>
</file>

<file path=docProps/app.xml><?xml version="1.0" encoding="utf-8"?>
<Properties xmlns="http://schemas.openxmlformats.org/officeDocument/2006/extended-properties" xmlns:vt="http://schemas.openxmlformats.org/officeDocument/2006/docPropsVTypes">
  <Template>CalFresh_Colors (1)</Template>
  <TotalTime>475</TotalTime>
  <Words>1909</Words>
  <Application>Microsoft Office PowerPoint</Application>
  <PresentationFormat>Widescreen</PresentationFormat>
  <Paragraphs>255</Paragraphs>
  <Slides>34</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Raleway</vt:lpstr>
      <vt:lpstr>Raleway SemiBold</vt:lpstr>
      <vt:lpstr>Times New Roman</vt:lpstr>
      <vt:lpstr>CalFresh_Colors</vt:lpstr>
      <vt:lpstr>THE EMERGENCY FOOD   ASSISTANCE PROGRAM (TEFAP) TRAINING </vt:lpstr>
      <vt:lpstr>PowerPoint Presentation</vt:lpstr>
      <vt:lpstr>California Department of Social Services (CDSS) </vt:lpstr>
      <vt:lpstr>EFAP Requirements</vt:lpstr>
      <vt:lpstr>Agreements-Local Food Bank</vt:lpstr>
      <vt:lpstr>Posters</vt:lpstr>
      <vt:lpstr>Sign-in Sheets &amp; Income Guidelines</vt:lpstr>
      <vt:lpstr>EFA-7 Form  (7/21)</vt:lpstr>
      <vt:lpstr>EFA-7 Form (7/21)</vt:lpstr>
      <vt:lpstr>Income Guidelines (3/24)</vt:lpstr>
      <vt:lpstr>Program Eligibility/Income Guidelines</vt:lpstr>
      <vt:lpstr>Additional Reminders About EFA -7</vt:lpstr>
      <vt:lpstr>Residency</vt:lpstr>
      <vt:lpstr>Alternate Person Pick Up (section 6.5)</vt:lpstr>
      <vt:lpstr>PowerPoint Presentation</vt:lpstr>
      <vt:lpstr>Alternate Pick-Up Form (4/24)</vt:lpstr>
      <vt:lpstr>Congregate Feeding Agency</vt:lpstr>
      <vt:lpstr>Frequency and Equity</vt:lpstr>
      <vt:lpstr>Open to the Public</vt:lpstr>
      <vt:lpstr>Receipt and Distribution Procedure</vt:lpstr>
      <vt:lpstr>End of Distribution/Donations</vt:lpstr>
      <vt:lpstr>Unrelated Activities religious, political, social </vt:lpstr>
      <vt:lpstr>PowerPoint Presentation</vt:lpstr>
      <vt:lpstr>Storage</vt:lpstr>
      <vt:lpstr>Storage Requirements Health &amp; Safety (§ 10)</vt:lpstr>
      <vt:lpstr>Shipment and Receipt of USDA Foods (FNS 709-5 Rev 4)</vt:lpstr>
      <vt:lpstr>Inventory </vt:lpstr>
      <vt:lpstr>TEFAP Reimbursement Process</vt:lpstr>
      <vt:lpstr>Allowable TEFAP Expenses (Section 16.5)</vt:lpstr>
      <vt:lpstr>Acceptable Supporting Documents  </vt:lpstr>
      <vt:lpstr>EFAP 4 Forms (1/24)</vt:lpstr>
      <vt:lpstr>Purchase Request Approval Form</vt:lpstr>
      <vt:lpstr>Records and Reports (Section 14)</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CalFresh Parent Brand Template</dc:title>
  <dc:creator>Coopwood, Lori@DSS</dc:creator>
  <cp:lastModifiedBy>Martini, Van@DSS</cp:lastModifiedBy>
  <cp:revision>49</cp:revision>
  <dcterms:created xsi:type="dcterms:W3CDTF">2019-03-27T20:49:26Z</dcterms:created>
  <dcterms:modified xsi:type="dcterms:W3CDTF">2024-08-13T23:54:38Z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0x01010021F950424792BB4688535B0E408BD857</vt:lpwstr>
  </property>
  <property fmtid="{D5CDD505-2E9C-101B-9397-08002B2CF9AE}" pid="3" name="MediaServiceImageTags">
    <vt:lpwstr/>
  </property>
</Properties>
</file>