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6ffeb922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63" name="Google Shape;263;g276ffeb922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76ffeb922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70" name="Google Shape;270;g276ffeb922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f4207b5b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76" name="Google Shape;276;g2f4207b5b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76ffeb92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82" name="Google Shape;282;g276ffeb922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6ffeb922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89" name="Google Shape;289;g276ffeb9226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a:p>
            <a:pPr marL="0" lvl="0" indent="0" algn="l" rtl="0">
              <a:spcBef>
                <a:spcPts val="0"/>
              </a:spcBef>
              <a:spcAft>
                <a:spcPts val="0"/>
              </a:spcAft>
              <a:buNone/>
            </a:pPr>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times to post on Instagram for Nonprofit:</a:t>
            </a:r>
            <a:endParaRPr b="1">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Tuesdays at 10 a.m. and 1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Wednesdays from 11 a.m. to 5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Fridays from 10 a.m. to noon</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days to post on Instagram for Nonprofit:</a:t>
            </a:r>
            <a:r>
              <a:rPr lang="en-GB">
                <a:solidFill>
                  <a:srgbClr val="162020"/>
                </a:solidFill>
              </a:rPr>
              <a:t> Wednesdays</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Worst days to post on Instagram for Nonprofit:</a:t>
            </a:r>
            <a:r>
              <a:rPr lang="en-GB">
                <a:solidFill>
                  <a:srgbClr val="162020"/>
                </a:solidFill>
              </a:rPr>
              <a:t> Saturdays and Sundays</a:t>
            </a:r>
            <a:endParaRPr>
              <a:solidFill>
                <a:srgbClr val="162020"/>
              </a:solidFill>
            </a:endParaRPr>
          </a:p>
          <a:p>
            <a:pPr marL="0" lvl="0" indent="0" algn="l" rtl="0">
              <a:spcBef>
                <a:spcPts val="0"/>
              </a:spcBef>
              <a:spcAft>
                <a:spcPts val="0"/>
              </a:spcAft>
              <a:buNone/>
            </a:pPr>
            <a:endParaRPr/>
          </a:p>
        </p:txBody>
      </p:sp>
      <p:sp>
        <p:nvSpPr>
          <p:cNvPr id="304" name="Google Shape;30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79c29012b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times to post on Facebook for Nonprofit:</a:t>
            </a:r>
            <a:endParaRPr b="1">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Mondays from 11 a.m. to 1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Tuesdays from 10 a.m. to 4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Wednesdays from 11 a.m. to 1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days to post on Facebook for Nonprofit:</a:t>
            </a:r>
            <a:r>
              <a:rPr lang="en-GB">
                <a:solidFill>
                  <a:srgbClr val="162020"/>
                </a:solidFill>
              </a:rPr>
              <a:t> Mondays through Wednesdays, but especially on Tuesdays</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Worst days to post on Facebook for Nonprofit:</a:t>
            </a:r>
            <a:r>
              <a:rPr lang="en-GB">
                <a:solidFill>
                  <a:srgbClr val="162020"/>
                </a:solidFill>
              </a:rPr>
              <a:t> Sundays</a:t>
            </a:r>
            <a:endParaRPr>
              <a:solidFill>
                <a:srgbClr val="162020"/>
              </a:solidFill>
            </a:endParaRPr>
          </a:p>
          <a:p>
            <a:pPr marL="0" lvl="0" indent="0" algn="l" rtl="0">
              <a:spcBef>
                <a:spcPts val="0"/>
              </a:spcBef>
              <a:spcAft>
                <a:spcPts val="0"/>
              </a:spcAft>
              <a:buNone/>
            </a:pPr>
            <a:endParaRPr/>
          </a:p>
        </p:txBody>
      </p:sp>
      <p:sp>
        <p:nvSpPr>
          <p:cNvPr id="310" name="Google Shape;310;g279c29012b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9c29012b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times to post on Twitter for Nonprofit:</a:t>
            </a:r>
            <a:endParaRPr b="1">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Mondays from 10 a.m. to 3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Tuesdays from 9 a.m. to 5 p.m. and at 8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Wednesdays from 9 a.m. to 3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Thursdays from 9 a.m. to 5 p.m.</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a:solidFill>
                  <a:srgbClr val="162020"/>
                </a:solidFill>
              </a:rPr>
              <a:t>Fridays from 10 a.m. to noon</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Best days to post on Twitter for Nonprofit:</a:t>
            </a:r>
            <a:r>
              <a:rPr lang="en-GB">
                <a:solidFill>
                  <a:srgbClr val="162020"/>
                </a:solidFill>
              </a:rPr>
              <a:t> Tuesdays, Wednesdays, Thursdays</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rgbClr val="162020"/>
                </a:solidFill>
              </a:rPr>
              <a:t>Worst days to post on Twitter for Nonprofit:</a:t>
            </a:r>
            <a:r>
              <a:rPr lang="en-GB">
                <a:solidFill>
                  <a:srgbClr val="162020"/>
                </a:solidFill>
              </a:rPr>
              <a:t> Saturdays</a:t>
            </a:r>
            <a:endParaRPr>
              <a:solidFill>
                <a:srgbClr val="162020"/>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6" name="Google Shape;316;g279c29012b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p:txBody>
      </p:sp>
      <p:sp>
        <p:nvSpPr>
          <p:cNvPr id="322" name="Google Shape;3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76ffeb92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276ffeb92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a:p>
            <a:pPr marL="0" lvl="0" indent="0" algn="l" rtl="0">
              <a:spcBef>
                <a:spcPts val="0"/>
              </a:spcBef>
              <a:spcAft>
                <a:spcPts val="0"/>
              </a:spcAft>
              <a:buNone/>
            </a:pPr>
            <a:endParaRPr/>
          </a:p>
          <a:p>
            <a:pPr marL="12700" lvl="0" indent="0" algn="l" rtl="0">
              <a:lnSpc>
                <a:spcPct val="115000"/>
              </a:lnSpc>
              <a:spcBef>
                <a:spcPts val="0"/>
              </a:spcBef>
              <a:spcAft>
                <a:spcPts val="0"/>
              </a:spcAft>
              <a:buClr>
                <a:schemeClr val="dk1"/>
              </a:buClr>
              <a:buSzPts val="1100"/>
              <a:buFont typeface="Arial"/>
              <a:buNone/>
            </a:pPr>
            <a:r>
              <a:rPr lang="en-GB"/>
              <a:t>●</a:t>
            </a:r>
            <a:endParaRPr/>
          </a:p>
          <a:p>
            <a:pPr marL="0" lvl="0" indent="0" algn="l" rtl="0">
              <a:lnSpc>
                <a:spcPct val="115000"/>
              </a:lnSpc>
              <a:spcBef>
                <a:spcPts val="0"/>
              </a:spcBef>
              <a:spcAft>
                <a:spcPts val="0"/>
              </a:spcAft>
              <a:buClr>
                <a:schemeClr val="dk1"/>
              </a:buClr>
              <a:buSzPts val="1100"/>
              <a:buFont typeface="Arial"/>
              <a:buNone/>
            </a:pPr>
            <a:r>
              <a:rPr lang="en-GB"/>
              <a:t>Kindly approach clients with respect and care and thank them for visiting and describe the importance of storytelling and asking if they would be willing to help. Try to remember they are in a vulnerable position seeking help and we want to always make them feel as comfortable as is while respecting their wishes and privacy.</a:t>
            </a:r>
            <a:endParaRPr/>
          </a:p>
          <a:p>
            <a:pPr marL="0" lvl="0" indent="0" algn="l" rtl="0">
              <a:spcBef>
                <a:spcPts val="0"/>
              </a:spcBef>
              <a:spcAft>
                <a:spcPts val="0"/>
              </a:spcAft>
              <a:buNone/>
            </a:pPr>
            <a:endParaRPr/>
          </a:p>
        </p:txBody>
      </p:sp>
      <p:sp>
        <p:nvSpPr>
          <p:cNvPr id="329" name="Google Shape;32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9c29012b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GB"/>
              <a:t>●</a:t>
            </a:r>
            <a:endParaRPr/>
          </a:p>
          <a:p>
            <a:pPr marL="12700" lvl="0" indent="0" algn="l" rtl="0">
              <a:lnSpc>
                <a:spcPct val="115000"/>
              </a:lnSpc>
              <a:spcBef>
                <a:spcPts val="0"/>
              </a:spcBef>
              <a:spcAft>
                <a:spcPts val="0"/>
              </a:spcAft>
              <a:buClr>
                <a:schemeClr val="dk1"/>
              </a:buClr>
              <a:buSzPts val="1100"/>
              <a:buFont typeface="Arial"/>
              <a:buNone/>
            </a:pPr>
            <a:r>
              <a:rPr lang="en-GB"/>
              <a:t>●Algorithms differ from platform to platform and content should be tailored as needed.</a:t>
            </a:r>
            <a:endParaRPr/>
          </a:p>
          <a:p>
            <a:pPr marL="12700" lvl="0" indent="0" algn="l" rtl="0">
              <a:lnSpc>
                <a:spcPct val="115000"/>
              </a:lnSpc>
              <a:spcBef>
                <a:spcPts val="0"/>
              </a:spcBef>
              <a:spcAft>
                <a:spcPts val="0"/>
              </a:spcAft>
              <a:buClr>
                <a:schemeClr val="dk1"/>
              </a:buClr>
              <a:buSzPts val="1100"/>
              <a:buFont typeface="Arial"/>
              <a:buNone/>
            </a:pPr>
            <a:r>
              <a:rPr lang="en-GB"/>
              <a:t>●</a:t>
            </a:r>
            <a:endParaRPr/>
          </a:p>
          <a:p>
            <a:pPr marL="12700" lvl="0" indent="0" algn="l" rtl="0">
              <a:lnSpc>
                <a:spcPct val="115000"/>
              </a:lnSpc>
              <a:spcBef>
                <a:spcPts val="0"/>
              </a:spcBef>
              <a:spcAft>
                <a:spcPts val="0"/>
              </a:spcAft>
              <a:buClr>
                <a:schemeClr val="dk1"/>
              </a:buClr>
              <a:buSzPts val="1100"/>
              <a:buFont typeface="Arial"/>
              <a:buNone/>
            </a:pPr>
            <a:r>
              <a:rPr lang="en-GB"/>
              <a:t>●The pandemic reminded us how to evolve our social media practices and strategies as things are always changing.</a:t>
            </a:r>
            <a:endParaRPr/>
          </a:p>
          <a:p>
            <a:pPr marL="12700" lvl="0" indent="0" algn="l" rtl="0">
              <a:lnSpc>
                <a:spcPct val="115000"/>
              </a:lnSpc>
              <a:spcBef>
                <a:spcPts val="0"/>
              </a:spcBef>
              <a:spcAft>
                <a:spcPts val="0"/>
              </a:spcAft>
              <a:buClr>
                <a:schemeClr val="dk1"/>
              </a:buClr>
              <a:buSzPts val="1100"/>
              <a:buFont typeface="Arial"/>
              <a:buNone/>
            </a:pPr>
            <a:r>
              <a:rPr lang="en-GB"/>
              <a:t>●</a:t>
            </a:r>
            <a:endParaRPr/>
          </a:p>
          <a:p>
            <a:pPr marL="12700" lvl="0" indent="0" algn="l" rtl="0">
              <a:lnSpc>
                <a:spcPct val="115000"/>
              </a:lnSpc>
              <a:spcBef>
                <a:spcPts val="0"/>
              </a:spcBef>
              <a:spcAft>
                <a:spcPts val="0"/>
              </a:spcAft>
              <a:buClr>
                <a:schemeClr val="dk1"/>
              </a:buClr>
              <a:buSzPts val="1100"/>
              <a:buFont typeface="Arial"/>
              <a:buNone/>
            </a:pPr>
            <a:r>
              <a:rPr lang="en-GB"/>
              <a:t>●https://www.searchenginejournal.com/how-social-media-algorithms-work/380642/#close</a:t>
            </a:r>
            <a:endParaRPr/>
          </a:p>
          <a:p>
            <a:pPr marL="0" lvl="0" indent="0" algn="l" rtl="0">
              <a:spcBef>
                <a:spcPts val="0"/>
              </a:spcBef>
              <a:spcAft>
                <a:spcPts val="0"/>
              </a:spcAft>
              <a:buNone/>
            </a:pPr>
            <a:endParaRPr/>
          </a:p>
        </p:txBody>
      </p:sp>
      <p:sp>
        <p:nvSpPr>
          <p:cNvPr id="336" name="Google Shape;336;g279c29012b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79c29012b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r>
              <a:rPr lang="en-GB" b="1">
                <a:solidFill>
                  <a:schemeClr val="dk1"/>
                </a:solidFill>
              </a:rPr>
              <a:t>Asking around the room: what types of posts are your favorite from the last year or what has the most engagement?</a:t>
            </a:r>
            <a:endParaRPr b="1">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●https://blog.hootsuite.com/social-media-engagement/#What_is_social_media_engagement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●Engagement: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●Shares or retweets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●Comments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●Likes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●Followers and audience growth</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●Click-throughs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●Mentions (either tagged or untagged)</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●Using branded hashtags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●How to increase?</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●Analyze your engagement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●Select your strategy</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●Know your audience</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●Create and share valuable content (get creative i.e. asking questions, contests, polls, spotlighting clients, etc.)</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●Stay topical</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●Keep conversation flowing: practice reactive and proactive engagement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●Show your human sign</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●Keep response rates speedy</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GB">
                <a:solidFill>
                  <a:schemeClr val="dk1"/>
                </a:solidFill>
              </a:rPr>
              <a:t>●</a:t>
            </a:r>
            <a:endParaRPr>
              <a:solidFill>
                <a:schemeClr val="dk1"/>
              </a:solidFill>
            </a:endParaRPr>
          </a:p>
          <a:p>
            <a:pPr marL="0" lvl="0" indent="0" algn="l" rtl="0">
              <a:spcBef>
                <a:spcPts val="0"/>
              </a:spcBef>
              <a:spcAft>
                <a:spcPts val="0"/>
              </a:spcAft>
              <a:buNone/>
            </a:pPr>
            <a:endParaRPr/>
          </a:p>
        </p:txBody>
      </p:sp>
      <p:sp>
        <p:nvSpPr>
          <p:cNvPr id="343" name="Google Shape;343;g279c29012b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79c29012b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279c29012b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9c29012b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355" name="Google Shape;355;g279c29012b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79c29012b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360" name="Google Shape;360;g279c29012b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9c29012b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GB"/>
              <a:t>VL </a:t>
            </a:r>
            <a:endParaRPr/>
          </a:p>
          <a:p>
            <a:pPr marL="12700" lvl="0" indent="0" algn="l" rtl="0">
              <a:lnSpc>
                <a:spcPct val="115000"/>
              </a:lnSpc>
              <a:spcBef>
                <a:spcPts val="0"/>
              </a:spcBef>
              <a:spcAft>
                <a:spcPts val="0"/>
              </a:spcAft>
              <a:buNone/>
            </a:pPr>
            <a:endParaRPr/>
          </a:p>
          <a:p>
            <a:pPr marL="12700" lvl="0" indent="0" algn="l" rtl="0">
              <a:lnSpc>
                <a:spcPct val="115000"/>
              </a:lnSpc>
              <a:spcBef>
                <a:spcPts val="0"/>
              </a:spcBef>
              <a:spcAft>
                <a:spcPts val="0"/>
              </a:spcAft>
              <a:buClr>
                <a:schemeClr val="dk1"/>
              </a:buClr>
              <a:buSzPts val="1100"/>
              <a:buFont typeface="Arial"/>
              <a:buNone/>
            </a:pPr>
            <a:r>
              <a:rPr lang="en-GB"/>
              <a:t>Creating your Google My Business is as simple as heading to Google Maps (link on how-to: https://support.google.com/business/answer/2911778?hl=en&amp;co=GENIE.Platform%3DDesktop)</a:t>
            </a:r>
            <a:endParaRPr/>
          </a:p>
          <a:p>
            <a:pPr marL="12700" lvl="0" indent="0" algn="l" rtl="0">
              <a:lnSpc>
                <a:spcPct val="115000"/>
              </a:lnSpc>
              <a:spcBef>
                <a:spcPts val="0"/>
              </a:spcBef>
              <a:spcAft>
                <a:spcPts val="0"/>
              </a:spcAft>
              <a:buClr>
                <a:schemeClr val="dk1"/>
              </a:buClr>
              <a:buSzPts val="1100"/>
              <a:buFont typeface="Arial"/>
              <a:buNone/>
            </a:pPr>
            <a:r>
              <a:rPr lang="en-GB"/>
              <a:t>●</a:t>
            </a:r>
            <a:endParaRPr/>
          </a:p>
          <a:p>
            <a:pPr marL="12700" lvl="0" indent="0" algn="l" rtl="0">
              <a:lnSpc>
                <a:spcPct val="115000"/>
              </a:lnSpc>
              <a:spcBef>
                <a:spcPts val="0"/>
              </a:spcBef>
              <a:spcAft>
                <a:spcPts val="0"/>
              </a:spcAft>
              <a:buClr>
                <a:schemeClr val="dk1"/>
              </a:buClr>
              <a:buSzPts val="1100"/>
              <a:buFont typeface="Arial"/>
              <a:buNone/>
            </a:pPr>
            <a:r>
              <a:rPr lang="en-GB"/>
              <a:t>●It’s important to keep the profile up to date with distribution times, hours of operation. We want to avoid people getting misleading information.</a:t>
            </a:r>
            <a:endParaRPr/>
          </a:p>
          <a:p>
            <a:pPr marL="0" lvl="0" indent="0" algn="l" rtl="0">
              <a:spcBef>
                <a:spcPts val="0"/>
              </a:spcBef>
              <a:spcAft>
                <a:spcPts val="0"/>
              </a:spcAft>
              <a:buNone/>
            </a:pPr>
            <a:endParaRPr/>
          </a:p>
        </p:txBody>
      </p:sp>
      <p:sp>
        <p:nvSpPr>
          <p:cNvPr id="366" name="Google Shape;366;g279c29012b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79c29012b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279c29012bd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9c29012b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279c29012b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9c29012b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279c29012b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6fe19980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276fe19980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9c29012b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By writing how someone was struggling but thanks to your agency they were able to get by, someone else will feel inspired. Perhaps those that are intimidated to ask for help for the first time.</a:t>
            </a:r>
            <a:endParaRPr/>
          </a:p>
          <a:p>
            <a:pPr marL="0" lvl="0" indent="0" algn="l" rtl="0">
              <a:spcBef>
                <a:spcPts val="0"/>
              </a:spcBef>
              <a:spcAft>
                <a:spcPts val="0"/>
              </a:spcAft>
              <a:buNone/>
            </a:pPr>
            <a:endParaRPr/>
          </a:p>
        </p:txBody>
      </p:sp>
      <p:sp>
        <p:nvSpPr>
          <p:cNvPr id="392" name="Google Shape;392;g279c29012b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9c29012b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 </a:t>
            </a:r>
            <a:endParaRPr/>
          </a:p>
          <a:p>
            <a:pPr marL="0" lvl="0" indent="0" algn="l" rtl="0">
              <a:spcBef>
                <a:spcPts val="0"/>
              </a:spcBef>
              <a:spcAft>
                <a:spcPts val="0"/>
              </a:spcAft>
              <a:buNone/>
            </a:pPr>
            <a:endParaRPr/>
          </a:p>
        </p:txBody>
      </p:sp>
      <p:sp>
        <p:nvSpPr>
          <p:cNvPr id="399" name="Google Shape;399;g279c29012b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9c29012bd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a:p>
            <a:pPr marL="0" lvl="0" indent="0" algn="l" rtl="0">
              <a:spcBef>
                <a:spcPts val="0"/>
              </a:spcBef>
              <a:spcAft>
                <a:spcPts val="0"/>
              </a:spcAft>
              <a:buNone/>
            </a:pPr>
            <a:endParaRPr/>
          </a:p>
        </p:txBody>
      </p:sp>
      <p:sp>
        <p:nvSpPr>
          <p:cNvPr id="406" name="Google Shape;406;g279c29012bd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79c29012b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279c29012bd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6ffeb922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76ffeb922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6ffeb922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p:txBody>
      </p:sp>
      <p:sp>
        <p:nvSpPr>
          <p:cNvPr id="231" name="Google Shape;231;g276ffeb922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76ffeb922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p:txBody>
      </p:sp>
      <p:sp>
        <p:nvSpPr>
          <p:cNvPr id="237" name="Google Shape;237;g276ffeb922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6fe19980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VL</a:t>
            </a:r>
            <a:endParaRPr/>
          </a:p>
        </p:txBody>
      </p:sp>
      <p:sp>
        <p:nvSpPr>
          <p:cNvPr id="244" name="Google Shape;244;g276fe19980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76ffeb922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276ffeb922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6ffeb922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OC</a:t>
            </a:r>
            <a:endParaRPr/>
          </a:p>
        </p:txBody>
      </p:sp>
      <p:sp>
        <p:nvSpPr>
          <p:cNvPr id="256" name="Google Shape;256;g276ffeb922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096000" y="-305583"/>
            <a:ext cx="6096000" cy="4170394"/>
          </a:xfrm>
          <a:prstGeom prst="rect">
            <a:avLst/>
          </a:prstGeom>
          <a:noFill/>
          <a:ln>
            <a:noFill/>
          </a:ln>
        </p:spPr>
      </p:pic>
      <p:pic>
        <p:nvPicPr>
          <p:cNvPr id="13" name="Google Shape;13;p2"/>
          <p:cNvPicPr preferRelativeResize="0"/>
          <p:nvPr/>
        </p:nvPicPr>
        <p:blipFill rotWithShape="1">
          <a:blip r:embed="rId3">
            <a:alphaModFix/>
          </a:blip>
          <a:srcRect/>
          <a:stretch/>
        </p:blipFill>
        <p:spPr>
          <a:xfrm>
            <a:off x="-22034" y="-201132"/>
            <a:ext cx="6118035" cy="4065943"/>
          </a:xfrm>
          <a:prstGeom prst="rect">
            <a:avLst/>
          </a:prstGeom>
          <a:noFill/>
          <a:ln>
            <a:noFill/>
          </a:ln>
        </p:spPr>
      </p:pic>
      <p:sp>
        <p:nvSpPr>
          <p:cNvPr id="14" name="Google Shape;14;p2"/>
          <p:cNvSpPr txBox="1">
            <a:spLocks noGrp="1"/>
          </p:cNvSpPr>
          <p:nvPr>
            <p:ph type="body" idx="1"/>
          </p:nvPr>
        </p:nvSpPr>
        <p:spPr>
          <a:xfrm>
            <a:off x="2130424" y="5761060"/>
            <a:ext cx="7931150" cy="7889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4B848"/>
              </a:buClr>
              <a:buSzPts val="4400"/>
              <a:buNone/>
              <a:defRPr sz="4400" b="1">
                <a:solidFill>
                  <a:srgbClr val="54B84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 name="Google Shape;15;p2"/>
          <p:cNvPicPr preferRelativeResize="0"/>
          <p:nvPr/>
        </p:nvPicPr>
        <p:blipFill>
          <a:blip r:embed="rId4">
            <a:alphaModFix/>
          </a:blip>
          <a:stretch>
            <a:fillRect/>
          </a:stretch>
        </p:blipFill>
        <p:spPr>
          <a:xfrm>
            <a:off x="2623781" y="4045925"/>
            <a:ext cx="2145935" cy="1534001"/>
          </a:xfrm>
          <a:prstGeom prst="rect">
            <a:avLst/>
          </a:prstGeom>
          <a:noFill/>
          <a:ln>
            <a:noFill/>
          </a:ln>
        </p:spPr>
      </p:pic>
      <p:cxnSp>
        <p:nvCxnSpPr>
          <p:cNvPr id="16" name="Google Shape;16;p2"/>
          <p:cNvCxnSpPr/>
          <p:nvPr/>
        </p:nvCxnSpPr>
        <p:spPr>
          <a:xfrm>
            <a:off x="5067550" y="4110800"/>
            <a:ext cx="0" cy="1233300"/>
          </a:xfrm>
          <a:prstGeom prst="straightConnector1">
            <a:avLst/>
          </a:prstGeom>
          <a:noFill/>
          <a:ln w="28575" cap="flat" cmpd="sng">
            <a:solidFill>
              <a:schemeClr val="accent4"/>
            </a:solidFill>
            <a:prstDash val="solid"/>
            <a:round/>
            <a:headEnd type="none" w="med" len="med"/>
            <a:tailEnd type="none" w="med" len="med"/>
          </a:ln>
        </p:spPr>
      </p:cxnSp>
      <p:pic>
        <p:nvPicPr>
          <p:cNvPr id="17" name="Google Shape;17;p2"/>
          <p:cNvPicPr preferRelativeResize="0"/>
          <p:nvPr/>
        </p:nvPicPr>
        <p:blipFill>
          <a:blip r:embed="rId5">
            <a:alphaModFix/>
          </a:blip>
          <a:stretch>
            <a:fillRect/>
          </a:stretch>
        </p:blipFill>
        <p:spPr>
          <a:xfrm>
            <a:off x="5501950" y="4111850"/>
            <a:ext cx="3830126" cy="1276725"/>
          </a:xfrm>
          <a:prstGeom prst="rect">
            <a:avLst/>
          </a:prstGeom>
          <a:noFill/>
          <a:ln>
            <a:noFill/>
          </a:ln>
        </p:spPr>
      </p:pic>
      <p:pic>
        <p:nvPicPr>
          <p:cNvPr id="18" name="Google Shape;18;p2"/>
          <p:cNvPicPr preferRelativeResize="0"/>
          <p:nvPr/>
        </p:nvPicPr>
        <p:blipFill>
          <a:blip r:embed="rId6">
            <a:alphaModFix/>
          </a:blip>
          <a:stretch>
            <a:fillRect/>
          </a:stretch>
        </p:blipFill>
        <p:spPr>
          <a:xfrm>
            <a:off x="9492000" y="-305575"/>
            <a:ext cx="2749698" cy="3717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fo or Image Slide 5">
  <p:cSld name="Info or Image Slide 5">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10" name="Google Shape;11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3" name="Google Shape;113;p11"/>
          <p:cNvSpPr txBox="1">
            <a:spLocks noGrp="1"/>
          </p:cNvSpPr>
          <p:nvPr>
            <p:ph type="body" idx="2"/>
          </p:nvPr>
        </p:nvSpPr>
        <p:spPr>
          <a:xfrm>
            <a:off x="5072515" y="1879408"/>
            <a:ext cx="6510000" cy="45678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a:spLocks noGrp="1"/>
          </p:cNvSpPr>
          <p:nvPr>
            <p:ph type="pic" idx="3"/>
          </p:nvPr>
        </p:nvSpPr>
        <p:spPr>
          <a:xfrm>
            <a:off x="270975" y="1895925"/>
            <a:ext cx="4445400" cy="1900800"/>
          </a:xfrm>
          <a:prstGeom prst="rect">
            <a:avLst/>
          </a:prstGeom>
          <a:noFill/>
          <a:ln>
            <a:noFill/>
          </a:ln>
        </p:spPr>
      </p:sp>
      <p:sp>
        <p:nvSpPr>
          <p:cNvPr id="115" name="Google Shape;115;p11"/>
          <p:cNvSpPr>
            <a:spLocks noGrp="1"/>
          </p:cNvSpPr>
          <p:nvPr>
            <p:ph type="pic" idx="4"/>
          </p:nvPr>
        </p:nvSpPr>
        <p:spPr>
          <a:xfrm>
            <a:off x="270975" y="4230055"/>
            <a:ext cx="4445400" cy="1900800"/>
          </a:xfrm>
          <a:prstGeom prst="rect">
            <a:avLst/>
          </a:prstGeom>
          <a:noFill/>
          <a:ln>
            <a:noFill/>
          </a:ln>
        </p:spPr>
      </p:sp>
      <p:pic>
        <p:nvPicPr>
          <p:cNvPr id="116" name="Google Shape;116;p11"/>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17" name="Google Shape;117;p11"/>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18" name="Google Shape;118;p11"/>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19" name="Google Shape;119;p11"/>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fo or Image Slide 6">
  <p:cSld name="Info or Image Slide 6">
    <p:spTree>
      <p:nvGrpSpPr>
        <p:cNvPr id="1" name="Shape 120"/>
        <p:cNvGrpSpPr/>
        <p:nvPr/>
      </p:nvGrpSpPr>
      <p:grpSpPr>
        <a:xfrm>
          <a:off x="0" y="0"/>
          <a:ext cx="0" cy="0"/>
          <a:chOff x="0" y="0"/>
          <a:chExt cx="0" cy="0"/>
        </a:xfrm>
      </p:grpSpPr>
      <p:sp>
        <p:nvSpPr>
          <p:cNvPr id="121" name="Google Shape;121;p12"/>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22" name="Google Shape;12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5" name="Google Shape;125;p12"/>
          <p:cNvSpPr txBox="1">
            <a:spLocks noGrp="1"/>
          </p:cNvSpPr>
          <p:nvPr>
            <p:ph type="body" idx="2"/>
          </p:nvPr>
        </p:nvSpPr>
        <p:spPr>
          <a:xfrm>
            <a:off x="310900" y="1905000"/>
            <a:ext cx="11419200" cy="20337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a:spLocks noGrp="1"/>
          </p:cNvSpPr>
          <p:nvPr>
            <p:ph type="pic" idx="3"/>
          </p:nvPr>
        </p:nvSpPr>
        <p:spPr>
          <a:xfrm>
            <a:off x="6096000" y="4197096"/>
            <a:ext cx="6112043" cy="2090366"/>
          </a:xfrm>
          <a:prstGeom prst="rect">
            <a:avLst/>
          </a:prstGeom>
          <a:noFill/>
          <a:ln>
            <a:noFill/>
          </a:ln>
        </p:spPr>
      </p:sp>
      <p:sp>
        <p:nvSpPr>
          <p:cNvPr id="127" name="Google Shape;127;p12"/>
          <p:cNvSpPr>
            <a:spLocks noGrp="1"/>
          </p:cNvSpPr>
          <p:nvPr>
            <p:ph type="pic" idx="4"/>
          </p:nvPr>
        </p:nvSpPr>
        <p:spPr>
          <a:xfrm>
            <a:off x="-18902" y="4197096"/>
            <a:ext cx="6150681" cy="2090366"/>
          </a:xfrm>
          <a:prstGeom prst="rect">
            <a:avLst/>
          </a:prstGeom>
          <a:noFill/>
          <a:ln>
            <a:noFill/>
          </a:ln>
        </p:spPr>
      </p:sp>
      <p:pic>
        <p:nvPicPr>
          <p:cNvPr id="128" name="Google Shape;128;p12"/>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29" name="Google Shape;129;p12"/>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30" name="Google Shape;130;p12"/>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31" name="Google Shape;131;p12"/>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fo or Image border Slide">
  <p:cSld name="Info or Image border Slide">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34" name="Google Shape;13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37" name="Google Shape;137;p13"/>
          <p:cNvSpPr/>
          <p:nvPr/>
        </p:nvSpPr>
        <p:spPr>
          <a:xfrm>
            <a:off x="373325" y="1945800"/>
            <a:ext cx="4114800" cy="42720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Google Shape;138;p13"/>
          <p:cNvSpPr txBox="1">
            <a:spLocks noGrp="1"/>
          </p:cNvSpPr>
          <p:nvPr>
            <p:ph type="body" idx="2"/>
          </p:nvPr>
        </p:nvSpPr>
        <p:spPr>
          <a:xfrm>
            <a:off x="4928583" y="1945810"/>
            <a:ext cx="6814800" cy="45678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3"/>
          <p:cNvSpPr>
            <a:spLocks noGrp="1"/>
          </p:cNvSpPr>
          <p:nvPr>
            <p:ph type="pic" idx="3"/>
          </p:nvPr>
        </p:nvSpPr>
        <p:spPr>
          <a:xfrm>
            <a:off x="465960" y="2027208"/>
            <a:ext cx="3947700" cy="4100700"/>
          </a:xfrm>
          <a:prstGeom prst="rect">
            <a:avLst/>
          </a:prstGeom>
          <a:noFill/>
          <a:ln>
            <a:noFill/>
          </a:ln>
        </p:spPr>
      </p:sp>
      <p:pic>
        <p:nvPicPr>
          <p:cNvPr id="140" name="Google Shape;140;p13"/>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41" name="Google Shape;141;p13"/>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42" name="Google Shape;142;p13"/>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43" name="Google Shape;143;p13"/>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fo or Image border Slide 2">
  <p:cSld name="Info or Image border Slide 2">
    <p:spTree>
      <p:nvGrpSpPr>
        <p:cNvPr id="1" name="Shape 144"/>
        <p:cNvGrpSpPr/>
        <p:nvPr/>
      </p:nvGrpSpPr>
      <p:grpSpPr>
        <a:xfrm>
          <a:off x="0" y="0"/>
          <a:ext cx="0" cy="0"/>
          <a:chOff x="0" y="0"/>
          <a:chExt cx="0" cy="0"/>
        </a:xfrm>
      </p:grpSpPr>
      <p:sp>
        <p:nvSpPr>
          <p:cNvPr id="145" name="Google Shape;145;p14"/>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46" name="Google Shape;1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49" name="Google Shape;149;p14"/>
          <p:cNvSpPr/>
          <p:nvPr/>
        </p:nvSpPr>
        <p:spPr>
          <a:xfrm>
            <a:off x="7683350" y="1788450"/>
            <a:ext cx="4114800" cy="4429200"/>
          </a:xfrm>
          <a:prstGeom prst="rect">
            <a:avLst/>
          </a:prstGeom>
          <a:solidFill>
            <a:srgbClr val="BBDB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14"/>
          <p:cNvSpPr txBox="1">
            <a:spLocks noGrp="1"/>
          </p:cNvSpPr>
          <p:nvPr>
            <p:ph type="body" idx="2"/>
          </p:nvPr>
        </p:nvSpPr>
        <p:spPr>
          <a:xfrm>
            <a:off x="310900" y="1788450"/>
            <a:ext cx="7092300" cy="45678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4"/>
          <p:cNvSpPr>
            <a:spLocks noGrp="1"/>
          </p:cNvSpPr>
          <p:nvPr>
            <p:ph type="pic" idx="3"/>
          </p:nvPr>
        </p:nvSpPr>
        <p:spPr>
          <a:xfrm>
            <a:off x="7776021" y="1872866"/>
            <a:ext cx="3947583" cy="4251709"/>
          </a:xfrm>
          <a:prstGeom prst="rect">
            <a:avLst/>
          </a:prstGeom>
          <a:noFill/>
          <a:ln>
            <a:noFill/>
          </a:ln>
        </p:spPr>
      </p:sp>
      <p:pic>
        <p:nvPicPr>
          <p:cNvPr id="152" name="Google Shape;152;p14"/>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53" name="Google Shape;153;p14"/>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54" name="Google Shape;154;p14"/>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55" name="Google Shape;155;p14"/>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156"/>
        <p:cNvGrpSpPr/>
        <p:nvPr/>
      </p:nvGrpSpPr>
      <p:grpSpPr>
        <a:xfrm>
          <a:off x="0" y="0"/>
          <a:ext cx="0" cy="0"/>
          <a:chOff x="0" y="0"/>
          <a:chExt cx="0" cy="0"/>
        </a:xfrm>
      </p:grpSpPr>
      <p:sp>
        <p:nvSpPr>
          <p:cNvPr id="157" name="Google Shape;157;p15"/>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58" name="Google Shape;1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1" name="Google Shape;161;p15"/>
          <p:cNvSpPr>
            <a:spLocks noGrp="1"/>
          </p:cNvSpPr>
          <p:nvPr>
            <p:ph type="pic" idx="2"/>
          </p:nvPr>
        </p:nvSpPr>
        <p:spPr>
          <a:xfrm>
            <a:off x="6095990" y="4095045"/>
            <a:ext cx="5632800" cy="2182800"/>
          </a:xfrm>
          <a:prstGeom prst="rect">
            <a:avLst/>
          </a:prstGeom>
          <a:noFill/>
          <a:ln>
            <a:noFill/>
          </a:ln>
        </p:spPr>
      </p:sp>
      <p:sp>
        <p:nvSpPr>
          <p:cNvPr id="162" name="Google Shape;162;p15"/>
          <p:cNvSpPr>
            <a:spLocks noGrp="1"/>
          </p:cNvSpPr>
          <p:nvPr>
            <p:ph type="pic" idx="3"/>
          </p:nvPr>
        </p:nvSpPr>
        <p:spPr>
          <a:xfrm>
            <a:off x="6095990" y="1914550"/>
            <a:ext cx="5632800" cy="2182800"/>
          </a:xfrm>
          <a:prstGeom prst="rect">
            <a:avLst/>
          </a:prstGeom>
          <a:noFill/>
          <a:ln>
            <a:noFill/>
          </a:ln>
        </p:spPr>
      </p:sp>
      <p:sp>
        <p:nvSpPr>
          <p:cNvPr id="163" name="Google Shape;163;p15"/>
          <p:cNvSpPr>
            <a:spLocks noGrp="1"/>
          </p:cNvSpPr>
          <p:nvPr>
            <p:ph type="pic" idx="4"/>
          </p:nvPr>
        </p:nvSpPr>
        <p:spPr>
          <a:xfrm>
            <a:off x="463200" y="4095045"/>
            <a:ext cx="5632800" cy="2182800"/>
          </a:xfrm>
          <a:prstGeom prst="rect">
            <a:avLst/>
          </a:prstGeom>
          <a:noFill/>
          <a:ln>
            <a:noFill/>
          </a:ln>
        </p:spPr>
      </p:sp>
      <p:sp>
        <p:nvSpPr>
          <p:cNvPr id="164" name="Google Shape;164;p15"/>
          <p:cNvSpPr>
            <a:spLocks noGrp="1"/>
          </p:cNvSpPr>
          <p:nvPr>
            <p:ph type="pic" idx="5"/>
          </p:nvPr>
        </p:nvSpPr>
        <p:spPr>
          <a:xfrm>
            <a:off x="463200" y="1914550"/>
            <a:ext cx="5632800" cy="2182800"/>
          </a:xfrm>
          <a:prstGeom prst="rect">
            <a:avLst/>
          </a:prstGeom>
          <a:noFill/>
          <a:ln>
            <a:noFill/>
          </a:ln>
        </p:spPr>
      </p:sp>
      <p:pic>
        <p:nvPicPr>
          <p:cNvPr id="165" name="Google Shape;165;p15"/>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66" name="Google Shape;166;p15"/>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67" name="Google Shape;167;p15"/>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68" name="Google Shape;168;p15"/>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Slide 2">
  <p:cSld name="Image Slide 2">
    <p:spTree>
      <p:nvGrpSpPr>
        <p:cNvPr id="1" name="Shape 169"/>
        <p:cNvGrpSpPr/>
        <p:nvPr/>
      </p:nvGrpSpPr>
      <p:grpSpPr>
        <a:xfrm>
          <a:off x="0" y="0"/>
          <a:ext cx="0" cy="0"/>
          <a:chOff x="0" y="0"/>
          <a:chExt cx="0" cy="0"/>
        </a:xfrm>
      </p:grpSpPr>
      <p:sp>
        <p:nvSpPr>
          <p:cNvPr id="170" name="Google Shape;170;p16"/>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71" name="Google Shape;1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4" name="Google Shape;174;p16"/>
          <p:cNvSpPr>
            <a:spLocks noGrp="1"/>
          </p:cNvSpPr>
          <p:nvPr>
            <p:ph type="pic" idx="2"/>
          </p:nvPr>
        </p:nvSpPr>
        <p:spPr>
          <a:xfrm>
            <a:off x="6045700" y="4074261"/>
            <a:ext cx="5814300" cy="2127300"/>
          </a:xfrm>
          <a:prstGeom prst="rect">
            <a:avLst/>
          </a:prstGeom>
          <a:noFill/>
          <a:ln>
            <a:noFill/>
          </a:ln>
        </p:spPr>
      </p:sp>
      <p:sp>
        <p:nvSpPr>
          <p:cNvPr id="175" name="Google Shape;175;p16"/>
          <p:cNvSpPr>
            <a:spLocks noGrp="1"/>
          </p:cNvSpPr>
          <p:nvPr>
            <p:ph type="pic" idx="3"/>
          </p:nvPr>
        </p:nvSpPr>
        <p:spPr>
          <a:xfrm>
            <a:off x="6045700" y="1949125"/>
            <a:ext cx="5814300" cy="2127300"/>
          </a:xfrm>
          <a:prstGeom prst="rect">
            <a:avLst/>
          </a:prstGeom>
          <a:noFill/>
          <a:ln>
            <a:noFill/>
          </a:ln>
        </p:spPr>
      </p:sp>
      <p:sp>
        <p:nvSpPr>
          <p:cNvPr id="176" name="Google Shape;176;p16"/>
          <p:cNvSpPr>
            <a:spLocks noGrp="1"/>
          </p:cNvSpPr>
          <p:nvPr>
            <p:ph type="pic" idx="4"/>
          </p:nvPr>
        </p:nvSpPr>
        <p:spPr>
          <a:xfrm>
            <a:off x="310900" y="1949113"/>
            <a:ext cx="5734800" cy="4252800"/>
          </a:xfrm>
          <a:prstGeom prst="rect">
            <a:avLst/>
          </a:prstGeom>
          <a:noFill/>
          <a:ln>
            <a:noFill/>
          </a:ln>
        </p:spPr>
      </p:sp>
      <p:pic>
        <p:nvPicPr>
          <p:cNvPr id="177" name="Google Shape;177;p16"/>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78" name="Google Shape;178;p16"/>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79" name="Google Shape;179;p16"/>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80" name="Google Shape;180;p16"/>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81"/>
        <p:cNvGrpSpPr/>
        <p:nvPr/>
      </p:nvGrpSpPr>
      <p:grpSpPr>
        <a:xfrm>
          <a:off x="0" y="0"/>
          <a:ext cx="0" cy="0"/>
          <a:chOff x="0" y="0"/>
          <a:chExt cx="0" cy="0"/>
        </a:xfrm>
      </p:grpSpPr>
      <p:sp>
        <p:nvSpPr>
          <p:cNvPr id="182" name="Google Shape;182;p17"/>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183" name="Google Shape;18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86" name="Google Shape;186;p17"/>
          <p:cNvSpPr txBox="1">
            <a:spLocks noGrp="1"/>
          </p:cNvSpPr>
          <p:nvPr>
            <p:ph type="body" idx="2"/>
          </p:nvPr>
        </p:nvSpPr>
        <p:spPr>
          <a:xfrm>
            <a:off x="2317725" y="2048500"/>
            <a:ext cx="6292876" cy="5011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0622F"/>
              </a:buClr>
              <a:buSzPts val="4000"/>
              <a:buNone/>
              <a:defRPr sz="4000" b="1" i="0">
                <a:solidFill>
                  <a:srgbClr val="00622F"/>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7"/>
          <p:cNvSpPr txBox="1">
            <a:spLocks noGrp="1"/>
          </p:cNvSpPr>
          <p:nvPr>
            <p:ph type="body" idx="3"/>
          </p:nvPr>
        </p:nvSpPr>
        <p:spPr>
          <a:xfrm>
            <a:off x="2317725" y="26030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878B8C"/>
              </a:buClr>
              <a:buSzPts val="2000"/>
              <a:buNone/>
              <a:defRPr sz="2000" b="1" i="0">
                <a:solidFill>
                  <a:srgbClr val="878B8C"/>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7"/>
          <p:cNvSpPr/>
          <p:nvPr/>
        </p:nvSpPr>
        <p:spPr>
          <a:xfrm>
            <a:off x="2452834" y="3592932"/>
            <a:ext cx="2823409" cy="73693"/>
          </a:xfrm>
          <a:prstGeom prst="rect">
            <a:avLst/>
          </a:prstGeom>
          <a:solidFill>
            <a:srgbClr val="878B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89" name="Google Shape;189;p17"/>
          <p:cNvSpPr txBox="1">
            <a:spLocks noGrp="1"/>
          </p:cNvSpPr>
          <p:nvPr>
            <p:ph type="body" idx="4"/>
          </p:nvPr>
        </p:nvSpPr>
        <p:spPr>
          <a:xfrm>
            <a:off x="2317725" y="3060236"/>
            <a:ext cx="6292876" cy="4452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878B8C"/>
              </a:buClr>
              <a:buSzPts val="2000"/>
              <a:buNone/>
              <a:defRPr sz="2000" b="0" i="0">
                <a:solidFill>
                  <a:srgbClr val="878B8C"/>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0" name="Google Shape;190;p17"/>
          <p:cNvGrpSpPr/>
          <p:nvPr/>
        </p:nvGrpSpPr>
        <p:grpSpPr>
          <a:xfrm>
            <a:off x="1279633" y="3828014"/>
            <a:ext cx="779463" cy="662760"/>
            <a:chOff x="3481481" y="3977646"/>
            <a:chExt cx="662760" cy="662760"/>
          </a:xfrm>
        </p:grpSpPr>
        <p:sp>
          <p:nvSpPr>
            <p:cNvPr id="191" name="Google Shape;191;p17"/>
            <p:cNvSpPr/>
            <p:nvPr/>
          </p:nvSpPr>
          <p:spPr>
            <a:xfrm>
              <a:off x="3481481" y="3977646"/>
              <a:ext cx="662760" cy="662760"/>
            </a:xfrm>
            <a:prstGeom prst="rect">
              <a:avLst/>
            </a:prstGeom>
            <a:solidFill>
              <a:srgbClr val="0062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92" name="Google Shape;192;p17"/>
            <p:cNvSpPr/>
            <p:nvPr/>
          </p:nvSpPr>
          <p:spPr>
            <a:xfrm>
              <a:off x="3636821" y="4079086"/>
              <a:ext cx="352079" cy="459881"/>
            </a:xfrm>
            <a:custGeom>
              <a:avLst/>
              <a:gdLst/>
              <a:ahLst/>
              <a:cxnLst/>
              <a:rect l="l" t="t" r="r" b="b"/>
              <a:pathLst>
                <a:path w="640" h="836" extrusionOk="0">
                  <a:moveTo>
                    <a:pt x="571" y="616"/>
                  </a:moveTo>
                  <a:cubicBezTo>
                    <a:pt x="564" y="604"/>
                    <a:pt x="544" y="585"/>
                    <a:pt x="516" y="601"/>
                  </a:cubicBezTo>
                  <a:lnTo>
                    <a:pt x="447" y="641"/>
                  </a:lnTo>
                  <a:cubicBezTo>
                    <a:pt x="440" y="645"/>
                    <a:pt x="433" y="647"/>
                    <a:pt x="427" y="647"/>
                  </a:cubicBezTo>
                  <a:cubicBezTo>
                    <a:pt x="412" y="647"/>
                    <a:pt x="399" y="639"/>
                    <a:pt x="392" y="627"/>
                  </a:cubicBezTo>
                  <a:lnTo>
                    <a:pt x="195" y="283"/>
                  </a:lnTo>
                  <a:cubicBezTo>
                    <a:pt x="184" y="264"/>
                    <a:pt x="191" y="240"/>
                    <a:pt x="209" y="228"/>
                  </a:cubicBezTo>
                  <a:lnTo>
                    <a:pt x="279" y="188"/>
                  </a:lnTo>
                  <a:cubicBezTo>
                    <a:pt x="297" y="177"/>
                    <a:pt x="304" y="153"/>
                    <a:pt x="293" y="133"/>
                  </a:cubicBezTo>
                  <a:lnTo>
                    <a:pt x="233" y="31"/>
                  </a:lnTo>
                  <a:cubicBezTo>
                    <a:pt x="227" y="19"/>
                    <a:pt x="208" y="0"/>
                    <a:pt x="179" y="16"/>
                  </a:cubicBezTo>
                  <a:lnTo>
                    <a:pt x="121" y="51"/>
                  </a:lnTo>
                  <a:cubicBezTo>
                    <a:pt x="69" y="80"/>
                    <a:pt x="32" y="129"/>
                    <a:pt x="16" y="187"/>
                  </a:cubicBezTo>
                  <a:cubicBezTo>
                    <a:pt x="0" y="245"/>
                    <a:pt x="8" y="305"/>
                    <a:pt x="39" y="357"/>
                  </a:cubicBezTo>
                  <a:lnTo>
                    <a:pt x="251" y="724"/>
                  </a:lnTo>
                  <a:cubicBezTo>
                    <a:pt x="291" y="793"/>
                    <a:pt x="365" y="836"/>
                    <a:pt x="445" y="836"/>
                  </a:cubicBezTo>
                  <a:cubicBezTo>
                    <a:pt x="484" y="836"/>
                    <a:pt x="524" y="825"/>
                    <a:pt x="557" y="805"/>
                  </a:cubicBezTo>
                  <a:lnTo>
                    <a:pt x="615" y="772"/>
                  </a:lnTo>
                  <a:cubicBezTo>
                    <a:pt x="633" y="761"/>
                    <a:pt x="640" y="737"/>
                    <a:pt x="629" y="717"/>
                  </a:cubicBezTo>
                  <a:lnTo>
                    <a:pt x="571" y="616"/>
                  </a:lnTo>
                  <a:close/>
                  <a:moveTo>
                    <a:pt x="192" y="40"/>
                  </a:moveTo>
                  <a:cubicBezTo>
                    <a:pt x="200" y="35"/>
                    <a:pt x="208" y="41"/>
                    <a:pt x="211" y="45"/>
                  </a:cubicBezTo>
                  <a:lnTo>
                    <a:pt x="271" y="148"/>
                  </a:lnTo>
                  <a:cubicBezTo>
                    <a:pt x="275" y="155"/>
                    <a:pt x="272" y="163"/>
                    <a:pt x="265" y="167"/>
                  </a:cubicBezTo>
                  <a:lnTo>
                    <a:pt x="243" y="180"/>
                  </a:lnTo>
                  <a:lnTo>
                    <a:pt x="169" y="53"/>
                  </a:lnTo>
                  <a:lnTo>
                    <a:pt x="192" y="40"/>
                  </a:lnTo>
                  <a:close/>
                  <a:moveTo>
                    <a:pt x="545" y="784"/>
                  </a:moveTo>
                  <a:cubicBezTo>
                    <a:pt x="515" y="801"/>
                    <a:pt x="481" y="811"/>
                    <a:pt x="447" y="811"/>
                  </a:cubicBezTo>
                  <a:cubicBezTo>
                    <a:pt x="376" y="811"/>
                    <a:pt x="309" y="772"/>
                    <a:pt x="275" y="711"/>
                  </a:cubicBezTo>
                  <a:lnTo>
                    <a:pt x="61" y="344"/>
                  </a:lnTo>
                  <a:cubicBezTo>
                    <a:pt x="35" y="299"/>
                    <a:pt x="28" y="244"/>
                    <a:pt x="41" y="193"/>
                  </a:cubicBezTo>
                  <a:cubicBezTo>
                    <a:pt x="55" y="143"/>
                    <a:pt x="88" y="99"/>
                    <a:pt x="133" y="73"/>
                  </a:cubicBezTo>
                  <a:lnTo>
                    <a:pt x="145" y="67"/>
                  </a:lnTo>
                  <a:lnTo>
                    <a:pt x="219" y="193"/>
                  </a:lnTo>
                  <a:lnTo>
                    <a:pt x="196" y="207"/>
                  </a:lnTo>
                  <a:cubicBezTo>
                    <a:pt x="164" y="225"/>
                    <a:pt x="153" y="265"/>
                    <a:pt x="172" y="297"/>
                  </a:cubicBezTo>
                  <a:lnTo>
                    <a:pt x="371" y="641"/>
                  </a:lnTo>
                  <a:cubicBezTo>
                    <a:pt x="383" y="661"/>
                    <a:pt x="404" y="675"/>
                    <a:pt x="428" y="675"/>
                  </a:cubicBezTo>
                  <a:cubicBezTo>
                    <a:pt x="440" y="675"/>
                    <a:pt x="451" y="672"/>
                    <a:pt x="461" y="665"/>
                  </a:cubicBezTo>
                  <a:lnTo>
                    <a:pt x="484" y="652"/>
                  </a:lnTo>
                  <a:lnTo>
                    <a:pt x="556" y="777"/>
                  </a:lnTo>
                  <a:lnTo>
                    <a:pt x="545" y="784"/>
                  </a:lnTo>
                  <a:close/>
                  <a:moveTo>
                    <a:pt x="603" y="751"/>
                  </a:moveTo>
                  <a:lnTo>
                    <a:pt x="580" y="764"/>
                  </a:lnTo>
                  <a:lnTo>
                    <a:pt x="507" y="637"/>
                  </a:lnTo>
                  <a:lnTo>
                    <a:pt x="529" y="624"/>
                  </a:lnTo>
                  <a:cubicBezTo>
                    <a:pt x="536" y="620"/>
                    <a:pt x="544" y="623"/>
                    <a:pt x="548" y="629"/>
                  </a:cubicBezTo>
                  <a:lnTo>
                    <a:pt x="608" y="732"/>
                  </a:lnTo>
                  <a:cubicBezTo>
                    <a:pt x="611" y="739"/>
                    <a:pt x="608" y="748"/>
                    <a:pt x="603" y="75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grpSp>
        <p:nvGrpSpPr>
          <p:cNvPr id="193" name="Google Shape;193;p17"/>
          <p:cNvGrpSpPr/>
          <p:nvPr/>
        </p:nvGrpSpPr>
        <p:grpSpPr>
          <a:xfrm>
            <a:off x="1289784" y="4615056"/>
            <a:ext cx="779463" cy="662760"/>
            <a:chOff x="2826334" y="4764688"/>
            <a:chExt cx="662760" cy="662760"/>
          </a:xfrm>
        </p:grpSpPr>
        <p:sp>
          <p:nvSpPr>
            <p:cNvPr id="194" name="Google Shape;194;p17"/>
            <p:cNvSpPr/>
            <p:nvPr/>
          </p:nvSpPr>
          <p:spPr>
            <a:xfrm>
              <a:off x="2826334" y="4764688"/>
              <a:ext cx="662760" cy="662760"/>
            </a:xfrm>
            <a:prstGeom prst="rect">
              <a:avLst/>
            </a:prstGeom>
            <a:solidFill>
              <a:srgbClr val="54B8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95" name="Google Shape;195;p17"/>
            <p:cNvSpPr/>
            <p:nvPr/>
          </p:nvSpPr>
          <p:spPr>
            <a:xfrm>
              <a:off x="2975463" y="4913817"/>
              <a:ext cx="364503" cy="364503"/>
            </a:xfrm>
            <a:custGeom>
              <a:avLst/>
              <a:gdLst/>
              <a:ahLst/>
              <a:cxnLst/>
              <a:rect l="l" t="t" r="r" b="b"/>
              <a:pathLst>
                <a:path w="826" h="825" extrusionOk="0">
                  <a:moveTo>
                    <a:pt x="760" y="293"/>
                  </a:moveTo>
                  <a:lnTo>
                    <a:pt x="720" y="293"/>
                  </a:lnTo>
                  <a:lnTo>
                    <a:pt x="720" y="320"/>
                  </a:lnTo>
                  <a:lnTo>
                    <a:pt x="760" y="320"/>
                  </a:lnTo>
                  <a:cubicBezTo>
                    <a:pt x="765" y="320"/>
                    <a:pt x="769" y="321"/>
                    <a:pt x="773" y="322"/>
                  </a:cubicBezTo>
                  <a:lnTo>
                    <a:pt x="706" y="378"/>
                  </a:lnTo>
                  <a:lnTo>
                    <a:pt x="706" y="154"/>
                  </a:lnTo>
                  <a:lnTo>
                    <a:pt x="552" y="0"/>
                  </a:lnTo>
                  <a:lnTo>
                    <a:pt x="120" y="0"/>
                  </a:lnTo>
                  <a:lnTo>
                    <a:pt x="120" y="376"/>
                  </a:lnTo>
                  <a:lnTo>
                    <a:pt x="54" y="321"/>
                  </a:lnTo>
                  <a:cubicBezTo>
                    <a:pt x="58" y="320"/>
                    <a:pt x="62" y="318"/>
                    <a:pt x="66" y="318"/>
                  </a:cubicBezTo>
                  <a:lnTo>
                    <a:pt x="106" y="318"/>
                  </a:lnTo>
                  <a:lnTo>
                    <a:pt x="106" y="292"/>
                  </a:lnTo>
                  <a:lnTo>
                    <a:pt x="66" y="292"/>
                  </a:lnTo>
                  <a:cubicBezTo>
                    <a:pt x="29" y="292"/>
                    <a:pt x="0" y="321"/>
                    <a:pt x="0" y="358"/>
                  </a:cubicBezTo>
                  <a:lnTo>
                    <a:pt x="0" y="758"/>
                  </a:lnTo>
                  <a:cubicBezTo>
                    <a:pt x="0" y="796"/>
                    <a:pt x="29" y="825"/>
                    <a:pt x="66" y="825"/>
                  </a:cubicBezTo>
                  <a:lnTo>
                    <a:pt x="760" y="825"/>
                  </a:lnTo>
                  <a:cubicBezTo>
                    <a:pt x="797" y="825"/>
                    <a:pt x="826" y="796"/>
                    <a:pt x="826" y="758"/>
                  </a:cubicBezTo>
                  <a:lnTo>
                    <a:pt x="826" y="358"/>
                  </a:lnTo>
                  <a:cubicBezTo>
                    <a:pt x="826" y="322"/>
                    <a:pt x="797" y="293"/>
                    <a:pt x="760" y="293"/>
                  </a:cubicBezTo>
                  <a:close/>
                  <a:moveTo>
                    <a:pt x="560" y="45"/>
                  </a:moveTo>
                  <a:lnTo>
                    <a:pt x="661" y="146"/>
                  </a:lnTo>
                  <a:lnTo>
                    <a:pt x="560" y="146"/>
                  </a:lnTo>
                  <a:lnTo>
                    <a:pt x="560" y="45"/>
                  </a:lnTo>
                  <a:close/>
                  <a:moveTo>
                    <a:pt x="146" y="26"/>
                  </a:moveTo>
                  <a:lnTo>
                    <a:pt x="533" y="26"/>
                  </a:lnTo>
                  <a:lnTo>
                    <a:pt x="533" y="173"/>
                  </a:lnTo>
                  <a:lnTo>
                    <a:pt x="680" y="173"/>
                  </a:lnTo>
                  <a:lnTo>
                    <a:pt x="680" y="400"/>
                  </a:lnTo>
                  <a:lnTo>
                    <a:pt x="413" y="622"/>
                  </a:lnTo>
                  <a:lnTo>
                    <a:pt x="146" y="398"/>
                  </a:lnTo>
                  <a:lnTo>
                    <a:pt x="146" y="26"/>
                  </a:lnTo>
                  <a:close/>
                  <a:moveTo>
                    <a:pt x="26" y="760"/>
                  </a:moveTo>
                  <a:lnTo>
                    <a:pt x="26" y="360"/>
                  </a:lnTo>
                  <a:cubicBezTo>
                    <a:pt x="26" y="352"/>
                    <a:pt x="29" y="345"/>
                    <a:pt x="33" y="338"/>
                  </a:cubicBezTo>
                  <a:lnTo>
                    <a:pt x="270" y="537"/>
                  </a:lnTo>
                  <a:lnTo>
                    <a:pt x="30" y="777"/>
                  </a:lnTo>
                  <a:cubicBezTo>
                    <a:pt x="28" y="772"/>
                    <a:pt x="26" y="765"/>
                    <a:pt x="26" y="760"/>
                  </a:cubicBezTo>
                  <a:close/>
                  <a:moveTo>
                    <a:pt x="760" y="800"/>
                  </a:moveTo>
                  <a:lnTo>
                    <a:pt x="66" y="800"/>
                  </a:lnTo>
                  <a:cubicBezTo>
                    <a:pt x="60" y="800"/>
                    <a:pt x="54" y="798"/>
                    <a:pt x="49" y="796"/>
                  </a:cubicBezTo>
                  <a:lnTo>
                    <a:pt x="290" y="554"/>
                  </a:lnTo>
                  <a:lnTo>
                    <a:pt x="413" y="657"/>
                  </a:lnTo>
                  <a:lnTo>
                    <a:pt x="536" y="554"/>
                  </a:lnTo>
                  <a:lnTo>
                    <a:pt x="777" y="796"/>
                  </a:lnTo>
                  <a:cubicBezTo>
                    <a:pt x="772" y="798"/>
                    <a:pt x="766" y="800"/>
                    <a:pt x="760" y="800"/>
                  </a:cubicBezTo>
                  <a:close/>
                  <a:moveTo>
                    <a:pt x="800" y="760"/>
                  </a:moveTo>
                  <a:cubicBezTo>
                    <a:pt x="800" y="766"/>
                    <a:pt x="798" y="772"/>
                    <a:pt x="796" y="777"/>
                  </a:cubicBezTo>
                  <a:lnTo>
                    <a:pt x="557" y="537"/>
                  </a:lnTo>
                  <a:lnTo>
                    <a:pt x="794" y="340"/>
                  </a:lnTo>
                  <a:cubicBezTo>
                    <a:pt x="798" y="345"/>
                    <a:pt x="800" y="353"/>
                    <a:pt x="800" y="360"/>
                  </a:cubicBezTo>
                  <a:lnTo>
                    <a:pt x="800" y="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sp>
        <p:nvSpPr>
          <p:cNvPr id="196" name="Google Shape;196;p17"/>
          <p:cNvSpPr/>
          <p:nvPr/>
        </p:nvSpPr>
        <p:spPr>
          <a:xfrm>
            <a:off x="7859407" y="4640928"/>
            <a:ext cx="401723"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nvGrpSpPr>
          <p:cNvPr id="197" name="Google Shape;197;p17"/>
          <p:cNvGrpSpPr/>
          <p:nvPr/>
        </p:nvGrpSpPr>
        <p:grpSpPr>
          <a:xfrm>
            <a:off x="1279632" y="5383697"/>
            <a:ext cx="779463" cy="662760"/>
            <a:chOff x="5866221" y="4674698"/>
            <a:chExt cx="662760" cy="662760"/>
          </a:xfrm>
        </p:grpSpPr>
        <p:sp>
          <p:nvSpPr>
            <p:cNvPr id="198" name="Google Shape;198;p17"/>
            <p:cNvSpPr/>
            <p:nvPr/>
          </p:nvSpPr>
          <p:spPr>
            <a:xfrm>
              <a:off x="5866221" y="4674698"/>
              <a:ext cx="662760" cy="662760"/>
            </a:xfrm>
            <a:prstGeom prst="rect">
              <a:avLst/>
            </a:prstGeom>
            <a:solidFill>
              <a:srgbClr val="878B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99" name="Google Shape;199;p17"/>
            <p:cNvSpPr/>
            <p:nvPr/>
          </p:nvSpPr>
          <p:spPr>
            <a:xfrm>
              <a:off x="6094858" y="4841231"/>
              <a:ext cx="205355" cy="205354"/>
            </a:xfrm>
            <a:custGeom>
              <a:avLst/>
              <a:gdLst/>
              <a:ahLst/>
              <a:cxnLst/>
              <a:rect l="l" t="t" r="r" b="b"/>
              <a:pathLst>
                <a:path w="3269" h="3270" extrusionOk="0">
                  <a:moveTo>
                    <a:pt x="3269" y="1635"/>
                  </a:moveTo>
                  <a:cubicBezTo>
                    <a:pt x="3269" y="734"/>
                    <a:pt x="2536" y="0"/>
                    <a:pt x="1634" y="0"/>
                  </a:cubicBezTo>
                  <a:cubicBezTo>
                    <a:pt x="733" y="0"/>
                    <a:pt x="0" y="734"/>
                    <a:pt x="0" y="1635"/>
                  </a:cubicBezTo>
                  <a:cubicBezTo>
                    <a:pt x="0" y="2536"/>
                    <a:pt x="733" y="3270"/>
                    <a:pt x="1634" y="3270"/>
                  </a:cubicBezTo>
                  <a:cubicBezTo>
                    <a:pt x="2536" y="3270"/>
                    <a:pt x="3269" y="2538"/>
                    <a:pt x="3269" y="1635"/>
                  </a:cubicBezTo>
                  <a:close/>
                  <a:moveTo>
                    <a:pt x="217" y="1635"/>
                  </a:moveTo>
                  <a:cubicBezTo>
                    <a:pt x="217" y="854"/>
                    <a:pt x="853" y="218"/>
                    <a:pt x="1634" y="218"/>
                  </a:cubicBezTo>
                  <a:cubicBezTo>
                    <a:pt x="2416" y="218"/>
                    <a:pt x="3052" y="854"/>
                    <a:pt x="3052" y="1635"/>
                  </a:cubicBezTo>
                  <a:cubicBezTo>
                    <a:pt x="3052" y="2416"/>
                    <a:pt x="2416" y="3052"/>
                    <a:pt x="1634" y="3052"/>
                  </a:cubicBezTo>
                  <a:cubicBezTo>
                    <a:pt x="853" y="3052"/>
                    <a:pt x="217" y="2416"/>
                    <a:pt x="217" y="163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00" name="Google Shape;200;p17"/>
            <p:cNvSpPr/>
            <p:nvPr/>
          </p:nvSpPr>
          <p:spPr>
            <a:xfrm>
              <a:off x="6046955" y="4793328"/>
              <a:ext cx="301292" cy="425498"/>
            </a:xfrm>
            <a:custGeom>
              <a:avLst/>
              <a:gdLst/>
              <a:ahLst/>
              <a:cxnLst/>
              <a:rect l="l" t="t" r="r" b="b"/>
              <a:pathLst>
                <a:path w="4796" h="6773" extrusionOk="0">
                  <a:moveTo>
                    <a:pt x="3312" y="5342"/>
                  </a:moveTo>
                  <a:cubicBezTo>
                    <a:pt x="3976" y="4445"/>
                    <a:pt x="4796" y="3181"/>
                    <a:pt x="4796" y="2397"/>
                  </a:cubicBezTo>
                  <a:cubicBezTo>
                    <a:pt x="4795" y="1076"/>
                    <a:pt x="3720" y="0"/>
                    <a:pt x="2397" y="0"/>
                  </a:cubicBezTo>
                  <a:cubicBezTo>
                    <a:pt x="1075" y="0"/>
                    <a:pt x="0" y="1076"/>
                    <a:pt x="0" y="2397"/>
                  </a:cubicBezTo>
                  <a:cubicBezTo>
                    <a:pt x="0" y="3178"/>
                    <a:pt x="815" y="4438"/>
                    <a:pt x="1479" y="5336"/>
                  </a:cubicBezTo>
                  <a:cubicBezTo>
                    <a:pt x="940" y="5470"/>
                    <a:pt x="623" y="5716"/>
                    <a:pt x="623" y="6002"/>
                  </a:cubicBezTo>
                  <a:cubicBezTo>
                    <a:pt x="623" y="6442"/>
                    <a:pt x="1379" y="6773"/>
                    <a:pt x="2383" y="6773"/>
                  </a:cubicBezTo>
                  <a:cubicBezTo>
                    <a:pt x="3387" y="6773"/>
                    <a:pt x="4143" y="6441"/>
                    <a:pt x="4143" y="6002"/>
                  </a:cubicBezTo>
                  <a:cubicBezTo>
                    <a:pt x="4141" y="5720"/>
                    <a:pt x="3835" y="5480"/>
                    <a:pt x="3312" y="5342"/>
                  </a:cubicBezTo>
                  <a:close/>
                  <a:moveTo>
                    <a:pt x="2397" y="217"/>
                  </a:moveTo>
                  <a:cubicBezTo>
                    <a:pt x="3599" y="217"/>
                    <a:pt x="4577" y="1194"/>
                    <a:pt x="4577" y="2397"/>
                  </a:cubicBezTo>
                  <a:cubicBezTo>
                    <a:pt x="4577" y="3473"/>
                    <a:pt x="2805" y="5662"/>
                    <a:pt x="2397" y="6152"/>
                  </a:cubicBezTo>
                  <a:cubicBezTo>
                    <a:pt x="1989" y="5664"/>
                    <a:pt x="217" y="3474"/>
                    <a:pt x="217" y="2397"/>
                  </a:cubicBezTo>
                  <a:cubicBezTo>
                    <a:pt x="217" y="1196"/>
                    <a:pt x="1196" y="217"/>
                    <a:pt x="2397" y="217"/>
                  </a:cubicBezTo>
                  <a:close/>
                  <a:moveTo>
                    <a:pt x="2381" y="6556"/>
                  </a:moveTo>
                  <a:cubicBezTo>
                    <a:pt x="1473" y="6556"/>
                    <a:pt x="840" y="6265"/>
                    <a:pt x="840" y="6002"/>
                  </a:cubicBezTo>
                  <a:cubicBezTo>
                    <a:pt x="840" y="5821"/>
                    <a:pt x="1160" y="5628"/>
                    <a:pt x="1621" y="5526"/>
                  </a:cubicBezTo>
                  <a:cubicBezTo>
                    <a:pt x="1988" y="6010"/>
                    <a:pt x="2283" y="6354"/>
                    <a:pt x="2315" y="6392"/>
                  </a:cubicBezTo>
                  <a:lnTo>
                    <a:pt x="2397" y="6488"/>
                  </a:lnTo>
                  <a:lnTo>
                    <a:pt x="2480" y="6392"/>
                  </a:lnTo>
                  <a:cubicBezTo>
                    <a:pt x="2513" y="6353"/>
                    <a:pt x="2804" y="6013"/>
                    <a:pt x="3169" y="5532"/>
                  </a:cubicBezTo>
                  <a:cubicBezTo>
                    <a:pt x="3616" y="5634"/>
                    <a:pt x="3923" y="5822"/>
                    <a:pt x="3923" y="6001"/>
                  </a:cubicBezTo>
                  <a:cubicBezTo>
                    <a:pt x="3923" y="6264"/>
                    <a:pt x="3291" y="6556"/>
                    <a:pt x="2381" y="655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grpSp>
      <p:pic>
        <p:nvPicPr>
          <p:cNvPr id="201" name="Google Shape;201;p17"/>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202" name="Google Shape;202;p17"/>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203" name="Google Shape;203;p17"/>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204" name="Google Shape;204;p17"/>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2">
  <p:cSld name="Cover2">
    <p:spTree>
      <p:nvGrpSpPr>
        <p:cNvPr id="1"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10458275" y="-14025"/>
            <a:ext cx="1783424" cy="2410875"/>
          </a:xfrm>
          <a:prstGeom prst="rect">
            <a:avLst/>
          </a:prstGeom>
          <a:noFill/>
          <a:ln>
            <a:noFill/>
          </a:ln>
        </p:spPr>
      </p:pic>
      <p:pic>
        <p:nvPicPr>
          <p:cNvPr id="21" name="Google Shape;21;p3"/>
          <p:cNvPicPr preferRelativeResize="0"/>
          <p:nvPr/>
        </p:nvPicPr>
        <p:blipFill rotWithShape="1">
          <a:blip r:embed="rId3">
            <a:alphaModFix/>
          </a:blip>
          <a:srcRect/>
          <a:stretch/>
        </p:blipFill>
        <p:spPr>
          <a:xfrm>
            <a:off x="6096000" y="3039214"/>
            <a:ext cx="6096000" cy="4170394"/>
          </a:xfrm>
          <a:prstGeom prst="rect">
            <a:avLst/>
          </a:prstGeom>
          <a:noFill/>
          <a:ln>
            <a:noFill/>
          </a:ln>
        </p:spPr>
      </p:pic>
      <p:pic>
        <p:nvPicPr>
          <p:cNvPr id="22" name="Google Shape;22;p3"/>
          <p:cNvPicPr preferRelativeResize="0"/>
          <p:nvPr/>
        </p:nvPicPr>
        <p:blipFill rotWithShape="1">
          <a:blip r:embed="rId4">
            <a:alphaModFix/>
          </a:blip>
          <a:srcRect/>
          <a:stretch/>
        </p:blipFill>
        <p:spPr>
          <a:xfrm>
            <a:off x="-22034" y="3039214"/>
            <a:ext cx="6118034" cy="4065943"/>
          </a:xfrm>
          <a:prstGeom prst="rect">
            <a:avLst/>
          </a:prstGeom>
          <a:noFill/>
          <a:ln>
            <a:noFill/>
          </a:ln>
        </p:spPr>
      </p:pic>
      <p:sp>
        <p:nvSpPr>
          <p:cNvPr id="23" name="Google Shape;23;p3"/>
          <p:cNvSpPr txBox="1">
            <a:spLocks noGrp="1"/>
          </p:cNvSpPr>
          <p:nvPr>
            <p:ph type="body" idx="1"/>
          </p:nvPr>
        </p:nvSpPr>
        <p:spPr>
          <a:xfrm>
            <a:off x="1" y="2027625"/>
            <a:ext cx="12192000" cy="789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4B848"/>
              </a:buClr>
              <a:buSzPts val="4400"/>
              <a:buNone/>
              <a:defRPr sz="4400" b="1">
                <a:solidFill>
                  <a:srgbClr val="54B848"/>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3"/>
          <p:cNvPicPr preferRelativeResize="0"/>
          <p:nvPr/>
        </p:nvPicPr>
        <p:blipFill>
          <a:blip r:embed="rId5">
            <a:alphaModFix/>
          </a:blip>
          <a:stretch>
            <a:fillRect/>
          </a:stretch>
        </p:blipFill>
        <p:spPr>
          <a:xfrm>
            <a:off x="2623781" y="364100"/>
            <a:ext cx="2145935" cy="1534001"/>
          </a:xfrm>
          <a:prstGeom prst="rect">
            <a:avLst/>
          </a:prstGeom>
          <a:noFill/>
          <a:ln>
            <a:noFill/>
          </a:ln>
        </p:spPr>
      </p:pic>
      <p:cxnSp>
        <p:nvCxnSpPr>
          <p:cNvPr id="25" name="Google Shape;25;p3"/>
          <p:cNvCxnSpPr/>
          <p:nvPr/>
        </p:nvCxnSpPr>
        <p:spPr>
          <a:xfrm>
            <a:off x="5067550" y="428975"/>
            <a:ext cx="0" cy="1233300"/>
          </a:xfrm>
          <a:prstGeom prst="straightConnector1">
            <a:avLst/>
          </a:prstGeom>
          <a:noFill/>
          <a:ln w="28575" cap="flat" cmpd="sng">
            <a:solidFill>
              <a:schemeClr val="accent4"/>
            </a:solidFill>
            <a:prstDash val="solid"/>
            <a:round/>
            <a:headEnd type="none" w="med" len="med"/>
            <a:tailEnd type="none" w="med" len="med"/>
          </a:ln>
        </p:spPr>
      </p:cxnSp>
      <p:pic>
        <p:nvPicPr>
          <p:cNvPr id="26" name="Google Shape;26;p3"/>
          <p:cNvPicPr preferRelativeResize="0"/>
          <p:nvPr/>
        </p:nvPicPr>
        <p:blipFill>
          <a:blip r:embed="rId6">
            <a:alphaModFix/>
          </a:blip>
          <a:stretch>
            <a:fillRect/>
          </a:stretch>
        </p:blipFill>
        <p:spPr>
          <a:xfrm>
            <a:off x="5501950" y="430025"/>
            <a:ext cx="3830126" cy="12767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rts Tables Infographic with Summary">
  <p:cSld name="Charts Tables Infographic with Summary">
    <p:spTree>
      <p:nvGrpSpPr>
        <p:cNvPr id="1"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1831725" y="397463"/>
            <a:ext cx="2129598" cy="524120"/>
          </a:xfrm>
          <a:prstGeom prst="rect">
            <a:avLst/>
          </a:prstGeom>
          <a:noFill/>
          <a:ln>
            <a:noFill/>
          </a:ln>
        </p:spPr>
      </p:pic>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4"/>
          <p:cNvSpPr txBox="1">
            <a:spLocks noGrp="1"/>
          </p:cNvSpPr>
          <p:nvPr>
            <p:ph type="body" idx="1"/>
          </p:nvPr>
        </p:nvSpPr>
        <p:spPr>
          <a:xfrm>
            <a:off x="599018" y="5254658"/>
            <a:ext cx="11222567" cy="3651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FC000"/>
              </a:buClr>
              <a:buSzPts val="2800"/>
              <a:buNone/>
              <a:defRPr b="1">
                <a:solidFill>
                  <a:srgbClr val="FFC00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2"/>
          </p:nvPr>
        </p:nvSpPr>
        <p:spPr>
          <a:xfrm>
            <a:off x="599018" y="5714921"/>
            <a:ext cx="11222567" cy="650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622F"/>
              </a:buClr>
              <a:buSzPts val="1400"/>
              <a:buNone/>
              <a:defRPr sz="1400" b="0">
                <a:solidFill>
                  <a:srgbClr val="00622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
          <p:cNvSpPr txBox="1">
            <a:spLocks noGrp="1"/>
          </p:cNvSpPr>
          <p:nvPr>
            <p:ph type="body" idx="3"/>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35" name="Google Shape;35;p4"/>
          <p:cNvPicPr preferRelativeResize="0"/>
          <p:nvPr/>
        </p:nvPicPr>
        <p:blipFill>
          <a:blip r:embed="rId3">
            <a:alphaModFix/>
          </a:blip>
          <a:stretch>
            <a:fillRect/>
          </a:stretch>
        </p:blipFill>
        <p:spPr>
          <a:xfrm>
            <a:off x="310900" y="268175"/>
            <a:ext cx="1162266" cy="782625"/>
          </a:xfrm>
          <a:prstGeom prst="rect">
            <a:avLst/>
          </a:prstGeom>
          <a:noFill/>
          <a:ln>
            <a:noFill/>
          </a:ln>
        </p:spPr>
      </p:pic>
      <p:cxnSp>
        <p:nvCxnSpPr>
          <p:cNvPr id="36" name="Google Shape;36;p4"/>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37" name="Google Shape;37;p4"/>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fo Summary Slide">
  <p:cSld name="Info Summary Slide">
    <p:spTree>
      <p:nvGrpSpPr>
        <p:cNvPr id="1" name="Shape 38"/>
        <p:cNvGrpSpPr/>
        <p:nvPr/>
      </p:nvGrpSpPr>
      <p:grpSpPr>
        <a:xfrm>
          <a:off x="0" y="0"/>
          <a:ext cx="0" cy="0"/>
          <a:chOff x="0" y="0"/>
          <a:chExt cx="0" cy="0"/>
        </a:xfrm>
      </p:grpSpPr>
      <p:sp>
        <p:nvSpPr>
          <p:cNvPr id="39" name="Google Shape;3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2" name="Google Shape;42;p5"/>
          <p:cNvSpPr txBox="1">
            <a:spLocks noGrp="1"/>
          </p:cNvSpPr>
          <p:nvPr>
            <p:ph type="body" idx="1"/>
          </p:nvPr>
        </p:nvSpPr>
        <p:spPr>
          <a:xfrm>
            <a:off x="468433" y="1788460"/>
            <a:ext cx="11300052" cy="4567890"/>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txBox="1">
            <a:spLocks noGrp="1"/>
          </p:cNvSpPr>
          <p:nvPr>
            <p:ph type="body" idx="2"/>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44" name="Google Shape;44;p5"/>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45" name="Google Shape;45;p5"/>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46" name="Google Shape;46;p5"/>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47" name="Google Shape;47;p5"/>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fo or Image Slide">
  <p:cSld name="Info or Image Slide">
    <p:spTree>
      <p:nvGrpSpPr>
        <p:cNvPr id="1" name="Shape 48"/>
        <p:cNvGrpSpPr/>
        <p:nvPr/>
      </p:nvGrpSpPr>
      <p:grpSpPr>
        <a:xfrm>
          <a:off x="0" y="0"/>
          <a:ext cx="0" cy="0"/>
          <a:chOff x="0" y="0"/>
          <a:chExt cx="0" cy="0"/>
        </a:xfrm>
      </p:grpSpPr>
      <p:sp>
        <p:nvSpPr>
          <p:cNvPr id="49" name="Google Shape;4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6"/>
          <p:cNvSpPr txBox="1">
            <a:spLocks noGrp="1"/>
          </p:cNvSpPr>
          <p:nvPr>
            <p:ph type="body" idx="1"/>
          </p:nvPr>
        </p:nvSpPr>
        <p:spPr>
          <a:xfrm>
            <a:off x="626481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3" name="Google Shape;53;p6"/>
          <p:cNvSpPr txBox="1">
            <a:spLocks noGrp="1"/>
          </p:cNvSpPr>
          <p:nvPr>
            <p:ph type="body" idx="2"/>
          </p:nvPr>
        </p:nvSpPr>
        <p:spPr>
          <a:xfrm>
            <a:off x="600221" y="1887705"/>
            <a:ext cx="5317588" cy="423845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6600"/>
              </a:buClr>
              <a:buSzPts val="2800"/>
              <a:buFont typeface="Arial"/>
              <a:buChar char="•"/>
              <a:defRPr sz="28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55600" algn="l">
              <a:lnSpc>
                <a:spcPct val="90000"/>
              </a:lnSpc>
              <a:spcBef>
                <a:spcPts val="500"/>
              </a:spcBef>
              <a:spcAft>
                <a:spcPts val="0"/>
              </a:spcAft>
              <a:buClr>
                <a:srgbClr val="006600"/>
              </a:buClr>
              <a:buSzPts val="2000"/>
              <a:buFont typeface="Arial"/>
              <a:buChar char="•"/>
              <a:defRPr sz="2000">
                <a:latin typeface="Calibri"/>
                <a:ea typeface="Calibri"/>
                <a:cs typeface="Calibri"/>
                <a:sym typeface="Calibri"/>
              </a:defRPr>
            </a:lvl3pPr>
            <a:lvl4pPr marL="1828800" lvl="3"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4pPr>
            <a:lvl5pPr marL="2286000" lvl="4" indent="-342900" algn="l">
              <a:lnSpc>
                <a:spcPct val="90000"/>
              </a:lnSpc>
              <a:spcBef>
                <a:spcPts val="500"/>
              </a:spcBef>
              <a:spcAft>
                <a:spcPts val="0"/>
              </a:spcAft>
              <a:buClr>
                <a:srgbClr val="006600"/>
              </a:buClr>
              <a:buSzPts val="1800"/>
              <a:buFont typeface="Arial"/>
              <a:buChar char="•"/>
              <a:defRPr sz="18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4" name="Google Shape;54;p6"/>
          <p:cNvSpPr txBox="1">
            <a:spLocks noGrp="1"/>
          </p:cNvSpPr>
          <p:nvPr>
            <p:ph type="body" idx="3"/>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55" name="Google Shape;55;p6"/>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56" name="Google Shape;56;p6"/>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57" name="Google Shape;57;p6"/>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58" name="Google Shape;58;p6"/>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 or Image Slide 2">
  <p:cSld name="Info or Image Slide 2">
    <p:spTree>
      <p:nvGrpSpPr>
        <p:cNvPr id="1" name="Shape 59"/>
        <p:cNvGrpSpPr/>
        <p:nvPr/>
      </p:nvGrpSpPr>
      <p:grpSpPr>
        <a:xfrm>
          <a:off x="0" y="0"/>
          <a:ext cx="0" cy="0"/>
          <a:chOff x="0" y="0"/>
          <a:chExt cx="0" cy="0"/>
        </a:xfrm>
      </p:grpSpPr>
      <p:sp>
        <p:nvSpPr>
          <p:cNvPr id="60" name="Google Shape;60;p7"/>
          <p:cNvSpPr/>
          <p:nvPr/>
        </p:nvSpPr>
        <p:spPr>
          <a:xfrm>
            <a:off x="-14345" y="5498432"/>
            <a:ext cx="12206345" cy="1359568"/>
          </a:xfrm>
          <a:prstGeom prst="rect">
            <a:avLst/>
          </a:prstGeom>
          <a:solidFill>
            <a:srgbClr val="00523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7"/>
          <p:cNvSpPr txBox="1">
            <a:spLocks noGrp="1"/>
          </p:cNvSpPr>
          <p:nvPr>
            <p:ph type="body" idx="1"/>
          </p:nvPr>
        </p:nvSpPr>
        <p:spPr>
          <a:xfrm>
            <a:off x="391575" y="1788450"/>
            <a:ext cx="11376900" cy="3495600"/>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txBox="1">
            <a:spLocks noGrp="1"/>
          </p:cNvSpPr>
          <p:nvPr>
            <p:ph type="body" idx="2"/>
          </p:nvPr>
        </p:nvSpPr>
        <p:spPr>
          <a:xfrm>
            <a:off x="391585" y="5607051"/>
            <a:ext cx="11432116" cy="612775"/>
          </a:xfrm>
          <a:prstGeom prst="rect">
            <a:avLst/>
          </a:prstGeom>
          <a:noFill/>
          <a:ln>
            <a:noFill/>
          </a:ln>
        </p:spPr>
        <p:txBody>
          <a:bodyPr spcFirstLastPara="1" wrap="square" lIns="91425" tIns="45700" rIns="91425" bIns="45700" anchor="t" anchorCtr="0">
            <a:noAutofit/>
          </a:bodyPr>
          <a:lstStyle>
            <a:lvl1pPr marL="457200" lvl="0" indent="-393700" algn="l">
              <a:lnSpc>
                <a:spcPct val="90000"/>
              </a:lnSpc>
              <a:spcBef>
                <a:spcPts val="1000"/>
              </a:spcBef>
              <a:spcAft>
                <a:spcPts val="0"/>
              </a:spcAft>
              <a:buClr>
                <a:schemeClr val="lt1"/>
              </a:buClr>
              <a:buSzPts val="2600"/>
              <a:buChar char="•"/>
              <a:defRPr sz="26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2600"/>
              <a:buNone/>
              <a:defRPr sz="260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7"/>
          <p:cNvSpPr txBox="1">
            <a:spLocks noGrp="1"/>
          </p:cNvSpPr>
          <p:nvPr>
            <p:ph type="body" idx="3"/>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67" name="Google Shape;67;p7"/>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68" name="Google Shape;68;p7"/>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69" name="Google Shape;69;p7"/>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70" name="Google Shape;70;p7"/>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fo or Image Slide 2 1">
  <p:cSld name="Info or Image Slide 2_1">
    <p:spTree>
      <p:nvGrpSpPr>
        <p:cNvPr id="1" name="Shape 71"/>
        <p:cNvGrpSpPr/>
        <p:nvPr/>
      </p:nvGrpSpPr>
      <p:grpSpPr>
        <a:xfrm>
          <a:off x="0" y="0"/>
          <a:ext cx="0" cy="0"/>
          <a:chOff x="0" y="0"/>
          <a:chExt cx="0" cy="0"/>
        </a:xfrm>
      </p:grpSpPr>
      <p:sp>
        <p:nvSpPr>
          <p:cNvPr id="72" name="Google Shape;72;p8"/>
          <p:cNvSpPr txBox="1">
            <a:spLocks noGrp="1"/>
          </p:cNvSpPr>
          <p:nvPr>
            <p:ph type="body" idx="1"/>
          </p:nvPr>
        </p:nvSpPr>
        <p:spPr>
          <a:xfrm>
            <a:off x="391575" y="1864650"/>
            <a:ext cx="11376900" cy="4033200"/>
          </a:xfrm>
          <a:prstGeom prst="rect">
            <a:avLst/>
          </a:prstGeom>
          <a:noFill/>
          <a:ln>
            <a:noFill/>
          </a:ln>
        </p:spPr>
        <p:txBody>
          <a:bodyPr spcFirstLastPara="1" wrap="square" lIns="91425" tIns="45700" rIns="91425" bIns="45700" anchor="t" anchorCtr="0">
            <a:normAutofit/>
          </a:bodyPr>
          <a:lstStyle>
            <a:lvl1pPr marL="457200" lvl="0" indent="-360680" algn="l" rtl="0">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rtl="0">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 name="Google Shape;73;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6" name="Google Shape;76;p8"/>
          <p:cNvSpPr txBox="1">
            <a:spLocks noGrp="1"/>
          </p:cNvSpPr>
          <p:nvPr>
            <p:ph type="body" idx="2"/>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77" name="Google Shape;77;p8"/>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78" name="Google Shape;78;p8"/>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79" name="Google Shape;79;p8"/>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80" name="Google Shape;80;p8"/>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fo or Image Slide 3">
  <p:cSld name="Info or Image Slide 3">
    <p:spTree>
      <p:nvGrpSpPr>
        <p:cNvPr id="1" name="Shape 81"/>
        <p:cNvGrpSpPr/>
        <p:nvPr/>
      </p:nvGrpSpPr>
      <p:grpSpPr>
        <a:xfrm>
          <a:off x="0" y="0"/>
          <a:ext cx="0" cy="0"/>
          <a:chOff x="0" y="0"/>
          <a:chExt cx="0" cy="0"/>
        </a:xfrm>
      </p:grpSpPr>
      <p:sp>
        <p:nvSpPr>
          <p:cNvPr id="82" name="Google Shape;82;p9"/>
          <p:cNvSpPr>
            <a:spLocks noGrp="1"/>
          </p:cNvSpPr>
          <p:nvPr>
            <p:ph type="pic" idx="2"/>
          </p:nvPr>
        </p:nvSpPr>
        <p:spPr>
          <a:xfrm>
            <a:off x="-14816" y="4592037"/>
            <a:ext cx="3062811" cy="1667142"/>
          </a:xfrm>
          <a:prstGeom prst="rect">
            <a:avLst/>
          </a:prstGeom>
          <a:noFill/>
          <a:ln>
            <a:noFill/>
          </a:ln>
        </p:spPr>
      </p:sp>
      <p:sp>
        <p:nvSpPr>
          <p:cNvPr id="83" name="Google Shape;83;p9"/>
          <p:cNvSpPr>
            <a:spLocks noGrp="1"/>
          </p:cNvSpPr>
          <p:nvPr>
            <p:ph type="pic" idx="3"/>
          </p:nvPr>
        </p:nvSpPr>
        <p:spPr>
          <a:xfrm>
            <a:off x="3033185" y="4592037"/>
            <a:ext cx="3062811" cy="1667142"/>
          </a:xfrm>
          <a:prstGeom prst="rect">
            <a:avLst/>
          </a:prstGeom>
          <a:noFill/>
          <a:ln>
            <a:noFill/>
          </a:ln>
        </p:spPr>
      </p:sp>
      <p:sp>
        <p:nvSpPr>
          <p:cNvPr id="84" name="Google Shape;84;p9"/>
          <p:cNvSpPr>
            <a:spLocks noGrp="1"/>
          </p:cNvSpPr>
          <p:nvPr>
            <p:ph type="pic" idx="4"/>
          </p:nvPr>
        </p:nvSpPr>
        <p:spPr>
          <a:xfrm>
            <a:off x="6081189" y="4592037"/>
            <a:ext cx="3062811" cy="1667142"/>
          </a:xfrm>
          <a:prstGeom prst="rect">
            <a:avLst/>
          </a:prstGeom>
          <a:noFill/>
          <a:ln>
            <a:noFill/>
          </a:ln>
        </p:spPr>
      </p:sp>
      <p:sp>
        <p:nvSpPr>
          <p:cNvPr id="85" name="Google Shape;85;p9"/>
          <p:cNvSpPr>
            <a:spLocks noGrp="1"/>
          </p:cNvSpPr>
          <p:nvPr>
            <p:ph type="pic" idx="5"/>
          </p:nvPr>
        </p:nvSpPr>
        <p:spPr>
          <a:xfrm>
            <a:off x="9129199" y="4592037"/>
            <a:ext cx="3062811" cy="1667142"/>
          </a:xfrm>
          <a:prstGeom prst="rect">
            <a:avLst/>
          </a:prstGeom>
          <a:noFill/>
          <a:ln>
            <a:noFill/>
          </a:ln>
        </p:spPr>
      </p:sp>
      <p:sp>
        <p:nvSpPr>
          <p:cNvPr id="86" name="Google Shape;86;p9"/>
          <p:cNvSpPr/>
          <p:nvPr/>
        </p:nvSpPr>
        <p:spPr>
          <a:xfrm>
            <a:off x="-14816" y="6267691"/>
            <a:ext cx="12206816" cy="590308"/>
          </a:xfrm>
          <a:prstGeom prst="rect">
            <a:avLst/>
          </a:prstGeom>
          <a:solidFill>
            <a:srgbClr val="00523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0" name="Google Shape;90;p9"/>
          <p:cNvSpPr txBox="1">
            <a:spLocks noGrp="1"/>
          </p:cNvSpPr>
          <p:nvPr>
            <p:ph type="body" idx="1"/>
          </p:nvPr>
        </p:nvSpPr>
        <p:spPr>
          <a:xfrm>
            <a:off x="373275" y="1847450"/>
            <a:ext cx="11395200" cy="2459100"/>
          </a:xfrm>
          <a:prstGeom prst="rect">
            <a:avLst/>
          </a:prstGeom>
          <a:noFill/>
          <a:ln>
            <a:noFill/>
          </a:ln>
        </p:spPr>
        <p:txBody>
          <a:bodyPr spcFirstLastPara="1" wrap="square" lIns="91425" tIns="45700" rIns="91425" bIns="45700" anchor="t" anchorCtr="0">
            <a:normAutofit/>
          </a:bodyPr>
          <a:lstStyle>
            <a:lvl1pPr marL="457200" lvl="0" indent="-360680" algn="l">
              <a:lnSpc>
                <a:spcPct val="90000"/>
              </a:lnSpc>
              <a:spcBef>
                <a:spcPts val="1000"/>
              </a:spcBef>
              <a:spcAft>
                <a:spcPts val="0"/>
              </a:spcAft>
              <a:buClr>
                <a:srgbClr val="006600"/>
              </a:buClr>
              <a:buSzPts val="2080"/>
              <a:buFont typeface="Arial"/>
              <a:buChar char="•"/>
              <a:defRPr sz="2600">
                <a:latin typeface="Calibri"/>
                <a:ea typeface="Calibri"/>
                <a:cs typeface="Calibri"/>
                <a:sym typeface="Calibri"/>
              </a:defRPr>
            </a:lvl1pPr>
            <a:lvl2pPr marL="914400" lvl="1"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2pPr>
            <a:lvl3pPr marL="1371600" lvl="2"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3pPr>
            <a:lvl4pPr marL="1828800" lvl="3"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4pPr>
            <a:lvl5pPr marL="2286000" lvl="4" indent="-393700" algn="l">
              <a:lnSpc>
                <a:spcPct val="90000"/>
              </a:lnSpc>
              <a:spcBef>
                <a:spcPts val="500"/>
              </a:spcBef>
              <a:spcAft>
                <a:spcPts val="0"/>
              </a:spcAft>
              <a:buClr>
                <a:srgbClr val="006600"/>
              </a:buClr>
              <a:buSzPts val="2600"/>
              <a:buFont typeface="Arial"/>
              <a:buChar char="•"/>
              <a:defRPr sz="26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9"/>
          <p:cNvSpPr txBox="1">
            <a:spLocks noGrp="1"/>
          </p:cNvSpPr>
          <p:nvPr>
            <p:ph type="body" idx="6"/>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pic>
        <p:nvPicPr>
          <p:cNvPr id="92" name="Google Shape;92;p9"/>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93" name="Google Shape;93;p9"/>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94" name="Google Shape;94;p9"/>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95" name="Google Shape;95;p9"/>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fo or Image Slide 4">
  <p:cSld name="Info or Image Slide 4">
    <p:spTree>
      <p:nvGrpSpPr>
        <p:cNvPr id="1" name="Shape 96"/>
        <p:cNvGrpSpPr/>
        <p:nvPr/>
      </p:nvGrpSpPr>
      <p:grpSpPr>
        <a:xfrm>
          <a:off x="0" y="0"/>
          <a:ext cx="0" cy="0"/>
          <a:chOff x="0" y="0"/>
          <a:chExt cx="0" cy="0"/>
        </a:xfrm>
      </p:grpSpPr>
      <p:sp>
        <p:nvSpPr>
          <p:cNvPr id="97" name="Google Shape;97;p10"/>
          <p:cNvSpPr txBox="1">
            <a:spLocks noGrp="1"/>
          </p:cNvSpPr>
          <p:nvPr>
            <p:ph type="body" idx="1"/>
          </p:nvPr>
        </p:nvSpPr>
        <p:spPr>
          <a:xfrm>
            <a:off x="270975" y="1126575"/>
            <a:ext cx="10420500" cy="65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4B848"/>
              </a:buClr>
              <a:buSzPts val="4000"/>
              <a:buNone/>
              <a:defRPr sz="4000" b="1">
                <a:solidFill>
                  <a:srgbClr val="54B848"/>
                </a:solidFill>
              </a:defRPr>
            </a:lvl1pPr>
            <a:lvl2pPr marL="914400" lvl="1" indent="-342900" algn="l" rtl="0">
              <a:lnSpc>
                <a:spcPct val="90000"/>
              </a:lnSpc>
              <a:spcBef>
                <a:spcPts val="500"/>
              </a:spcBef>
              <a:spcAft>
                <a:spcPts val="0"/>
              </a:spcAft>
              <a:buClr>
                <a:schemeClr val="dk1"/>
              </a:buClr>
              <a:buSzPts val="1800"/>
              <a:buChar char="•"/>
              <a:defRPr b="1"/>
            </a:lvl2pPr>
            <a:lvl3pPr marL="1371600" lvl="2" indent="-342900" algn="l" rtl="0">
              <a:lnSpc>
                <a:spcPct val="90000"/>
              </a:lnSpc>
              <a:spcBef>
                <a:spcPts val="500"/>
              </a:spcBef>
              <a:spcAft>
                <a:spcPts val="0"/>
              </a:spcAft>
              <a:buClr>
                <a:schemeClr val="dk1"/>
              </a:buClr>
              <a:buSzPts val="1800"/>
              <a:buChar char="•"/>
              <a:defRPr b="1"/>
            </a:lvl3pPr>
            <a:lvl4pPr marL="1828800" lvl="3" indent="-342900" algn="l" rtl="0">
              <a:lnSpc>
                <a:spcPct val="90000"/>
              </a:lnSpc>
              <a:spcBef>
                <a:spcPts val="500"/>
              </a:spcBef>
              <a:spcAft>
                <a:spcPts val="0"/>
              </a:spcAft>
              <a:buClr>
                <a:schemeClr val="dk1"/>
              </a:buClr>
              <a:buSzPts val="1800"/>
              <a:buChar char="•"/>
              <a:defRPr b="1"/>
            </a:lvl4pPr>
            <a:lvl5pPr marL="2286000" lvl="4" indent="-342900" algn="l" rtl="0">
              <a:lnSpc>
                <a:spcPct val="90000"/>
              </a:lnSpc>
              <a:spcBef>
                <a:spcPts val="500"/>
              </a:spcBef>
              <a:spcAft>
                <a:spcPts val="0"/>
              </a:spcAft>
              <a:buClr>
                <a:schemeClr val="dk1"/>
              </a:buClr>
              <a:buSzPts val="1800"/>
              <a:buChar char="•"/>
              <a:defRPr b="1"/>
            </a:lvl5pPr>
            <a:lvl6pPr marL="2743200" lvl="5" indent="-342900" algn="l" rtl="0">
              <a:lnSpc>
                <a:spcPct val="90000"/>
              </a:lnSpc>
              <a:spcBef>
                <a:spcPts val="500"/>
              </a:spcBef>
              <a:spcAft>
                <a:spcPts val="0"/>
              </a:spcAft>
              <a:buClr>
                <a:schemeClr val="dk1"/>
              </a:buClr>
              <a:buSzPts val="1800"/>
              <a:buChar char="•"/>
              <a:defRPr b="1"/>
            </a:lvl6pPr>
            <a:lvl7pPr marL="3200400" lvl="6" indent="-342900" algn="l" rtl="0">
              <a:lnSpc>
                <a:spcPct val="90000"/>
              </a:lnSpc>
              <a:spcBef>
                <a:spcPts val="500"/>
              </a:spcBef>
              <a:spcAft>
                <a:spcPts val="0"/>
              </a:spcAft>
              <a:buClr>
                <a:schemeClr val="dk1"/>
              </a:buClr>
              <a:buSzPts val="1800"/>
              <a:buChar char="•"/>
              <a:defRPr b="1"/>
            </a:lvl7pPr>
            <a:lvl8pPr marL="3657600" lvl="7" indent="-342900" algn="l" rtl="0">
              <a:lnSpc>
                <a:spcPct val="90000"/>
              </a:lnSpc>
              <a:spcBef>
                <a:spcPts val="500"/>
              </a:spcBef>
              <a:spcAft>
                <a:spcPts val="0"/>
              </a:spcAft>
              <a:buClr>
                <a:schemeClr val="dk1"/>
              </a:buClr>
              <a:buSzPts val="1800"/>
              <a:buChar char="•"/>
              <a:defRPr b="1"/>
            </a:lvl8pPr>
            <a:lvl9pPr marL="4114800" lvl="8" indent="-342900" algn="l" rtl="0">
              <a:lnSpc>
                <a:spcPct val="90000"/>
              </a:lnSpc>
              <a:spcBef>
                <a:spcPts val="500"/>
              </a:spcBef>
              <a:spcAft>
                <a:spcPts val="0"/>
              </a:spcAft>
              <a:buClr>
                <a:schemeClr val="dk1"/>
              </a:buClr>
              <a:buSzPts val="1800"/>
              <a:buChar char="•"/>
              <a:defRPr b="1"/>
            </a:lvl9pPr>
          </a:lstStyle>
          <a:p>
            <a:endParaRPr/>
          </a:p>
        </p:txBody>
      </p:sp>
      <p:sp>
        <p:nvSpPr>
          <p:cNvPr id="98" name="Google Shape;9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10"/>
          <p:cNvSpPr txBox="1">
            <a:spLocks noGrp="1"/>
          </p:cNvSpPr>
          <p:nvPr>
            <p:ph type="body" idx="2"/>
          </p:nvPr>
        </p:nvSpPr>
        <p:spPr>
          <a:xfrm>
            <a:off x="310900" y="1930750"/>
            <a:ext cx="6667500" cy="44403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Clr>
                <a:srgbClr val="006600"/>
              </a:buClr>
              <a:buSzPts val="1920"/>
              <a:buFont typeface="Arial"/>
              <a:buChar char="•"/>
              <a:defRPr sz="2400">
                <a:latin typeface="Calibri"/>
                <a:ea typeface="Calibri"/>
                <a:cs typeface="Calibri"/>
                <a:sym typeface="Calibri"/>
              </a:defRPr>
            </a:lvl1pPr>
            <a:lvl2pPr marL="914400" lvl="1"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2pPr>
            <a:lvl3pPr marL="1371600" lvl="2"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3pPr>
            <a:lvl4pPr marL="1828800" lvl="3"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4pPr>
            <a:lvl5pPr marL="2286000" lvl="4" indent="-381000" algn="l">
              <a:lnSpc>
                <a:spcPct val="90000"/>
              </a:lnSpc>
              <a:spcBef>
                <a:spcPts val="500"/>
              </a:spcBef>
              <a:spcAft>
                <a:spcPts val="0"/>
              </a:spcAft>
              <a:buClr>
                <a:srgbClr val="006600"/>
              </a:buClr>
              <a:buSzPts val="2400"/>
              <a:buFont typeface="Arial"/>
              <a:buChar char="•"/>
              <a:defRPr sz="24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0"/>
          <p:cNvSpPr>
            <a:spLocks noGrp="1"/>
          </p:cNvSpPr>
          <p:nvPr>
            <p:ph type="pic" idx="3"/>
          </p:nvPr>
        </p:nvSpPr>
        <p:spPr>
          <a:xfrm>
            <a:off x="7475622" y="1951386"/>
            <a:ext cx="4106700" cy="1900800"/>
          </a:xfrm>
          <a:prstGeom prst="rect">
            <a:avLst/>
          </a:prstGeom>
          <a:noFill/>
          <a:ln>
            <a:noFill/>
          </a:ln>
        </p:spPr>
      </p:sp>
      <p:sp>
        <p:nvSpPr>
          <p:cNvPr id="103" name="Google Shape;103;p10"/>
          <p:cNvSpPr>
            <a:spLocks noGrp="1"/>
          </p:cNvSpPr>
          <p:nvPr>
            <p:ph type="pic" idx="4"/>
          </p:nvPr>
        </p:nvSpPr>
        <p:spPr>
          <a:xfrm>
            <a:off x="7475622" y="4153869"/>
            <a:ext cx="4106777" cy="1900738"/>
          </a:xfrm>
          <a:prstGeom prst="rect">
            <a:avLst/>
          </a:prstGeom>
          <a:noFill/>
          <a:ln>
            <a:noFill/>
          </a:ln>
        </p:spPr>
      </p:sp>
      <p:pic>
        <p:nvPicPr>
          <p:cNvPr id="104" name="Google Shape;104;p10"/>
          <p:cNvPicPr preferRelativeResize="0"/>
          <p:nvPr/>
        </p:nvPicPr>
        <p:blipFill>
          <a:blip r:embed="rId2">
            <a:alphaModFix/>
          </a:blip>
          <a:stretch>
            <a:fillRect/>
          </a:stretch>
        </p:blipFill>
        <p:spPr>
          <a:xfrm>
            <a:off x="310900" y="268175"/>
            <a:ext cx="1162266" cy="782625"/>
          </a:xfrm>
          <a:prstGeom prst="rect">
            <a:avLst/>
          </a:prstGeom>
          <a:noFill/>
          <a:ln>
            <a:noFill/>
          </a:ln>
        </p:spPr>
      </p:pic>
      <p:cxnSp>
        <p:nvCxnSpPr>
          <p:cNvPr id="105" name="Google Shape;105;p10"/>
          <p:cNvCxnSpPr/>
          <p:nvPr/>
        </p:nvCxnSpPr>
        <p:spPr>
          <a:xfrm>
            <a:off x="1620950" y="460483"/>
            <a:ext cx="0" cy="398100"/>
          </a:xfrm>
          <a:prstGeom prst="straightConnector1">
            <a:avLst/>
          </a:prstGeom>
          <a:noFill/>
          <a:ln w="28575" cap="flat" cmpd="sng">
            <a:solidFill>
              <a:schemeClr val="accent4"/>
            </a:solidFill>
            <a:prstDash val="solid"/>
            <a:round/>
            <a:headEnd type="none" w="med" len="med"/>
            <a:tailEnd type="none" w="med" len="med"/>
          </a:ln>
        </p:spPr>
      </p:cxnSp>
      <p:pic>
        <p:nvPicPr>
          <p:cNvPr id="106" name="Google Shape;106;p10"/>
          <p:cNvPicPr preferRelativeResize="0"/>
          <p:nvPr/>
        </p:nvPicPr>
        <p:blipFill>
          <a:blip r:embed="rId3">
            <a:alphaModFix/>
          </a:blip>
          <a:stretch>
            <a:fillRect/>
          </a:stretch>
        </p:blipFill>
        <p:spPr>
          <a:xfrm>
            <a:off x="1831725" y="397463"/>
            <a:ext cx="2129598" cy="524120"/>
          </a:xfrm>
          <a:prstGeom prst="rect">
            <a:avLst/>
          </a:prstGeom>
          <a:noFill/>
          <a:ln>
            <a:noFill/>
          </a:ln>
        </p:spPr>
      </p:pic>
      <p:pic>
        <p:nvPicPr>
          <p:cNvPr id="107" name="Google Shape;107;p10"/>
          <p:cNvPicPr preferRelativeResize="0"/>
          <p:nvPr/>
        </p:nvPicPr>
        <p:blipFill>
          <a:blip r:embed="rId4">
            <a:alphaModFix/>
          </a:blip>
          <a:stretch>
            <a:fillRect/>
          </a:stretch>
        </p:blipFill>
        <p:spPr>
          <a:xfrm>
            <a:off x="10573841" y="-14025"/>
            <a:ext cx="1667860" cy="22546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jxX0tAQ7wHWWCNKdoYEuBO73juoww0hH/view"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Mv_MbL9sWTZi8_VydeprpMV8WjZRbrd4/view"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https://youtu.be/ZilFhTquOBo?si=pG7nDPQk911DUIEA"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youtu.be/Zl87ugrZSfo" TargetMode="External"/><Relationship Id="rId7" Type="http://schemas.openxmlformats.org/officeDocument/2006/relationships/hyperlink" Target="https://www.youtube.com/watch?v=6o7qODwjEz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businessinsider.com/how-to-setup-a-twitter-account" TargetMode="External"/><Relationship Id="rId5" Type="http://schemas.openxmlformats.org/officeDocument/2006/relationships/hyperlink" Target="https://www.youtube.com/watch?v=gJh1QvV9fVE" TargetMode="External"/><Relationship Id="rId4" Type="http://schemas.openxmlformats.org/officeDocument/2006/relationships/hyperlink" Target="https://www.youtube.com/watch?v=81nhmYRTYZ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8"/>
          <p:cNvSpPr txBox="1">
            <a:spLocks noGrp="1"/>
          </p:cNvSpPr>
          <p:nvPr>
            <p:ph type="body" idx="1"/>
          </p:nvPr>
        </p:nvSpPr>
        <p:spPr>
          <a:xfrm>
            <a:off x="1" y="5761050"/>
            <a:ext cx="12192000" cy="7890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ts val="0"/>
              </a:spcBef>
              <a:spcAft>
                <a:spcPts val="0"/>
              </a:spcAft>
              <a:buClr>
                <a:srgbClr val="FFC000"/>
              </a:buClr>
              <a:buSzPct val="100000"/>
              <a:buNone/>
            </a:pPr>
            <a:r>
              <a:rPr lang="en-GB"/>
              <a:t>Elevate Your Nonprofit’s Digital Impact: Strategies for Social Media and Content Marketing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7"/>
          <p:cNvSpPr txBox="1">
            <a:spLocks noGrp="1"/>
          </p:cNvSpPr>
          <p:nvPr>
            <p:ph type="body" idx="1"/>
          </p:nvPr>
        </p:nvSpPr>
        <p:spPr>
          <a:xfrm>
            <a:off x="337425" y="1777275"/>
            <a:ext cx="4482900" cy="5331000"/>
          </a:xfrm>
          <a:prstGeom prst="rect">
            <a:avLst/>
          </a:prstGeom>
          <a:noFill/>
          <a:ln>
            <a:noFill/>
          </a:ln>
        </p:spPr>
        <p:txBody>
          <a:bodyPr spcFirstLastPara="1" wrap="square" lIns="91425" tIns="45700" rIns="91425" bIns="45700" anchor="t" anchorCtr="0">
            <a:noAutofit/>
          </a:bodyPr>
          <a:lstStyle/>
          <a:p>
            <a:pPr marL="132080" lvl="0" indent="0" algn="l" rtl="0">
              <a:lnSpc>
                <a:spcPct val="150000"/>
              </a:lnSpc>
              <a:spcBef>
                <a:spcPts val="0"/>
              </a:spcBef>
              <a:spcAft>
                <a:spcPts val="0"/>
              </a:spcAft>
              <a:buClr>
                <a:srgbClr val="006600"/>
              </a:buClr>
              <a:buSzPts val="832"/>
              <a:buFont typeface="Arial"/>
              <a:buNone/>
            </a:pPr>
            <a:r>
              <a:rPr lang="en-GB" sz="1140"/>
              <a:t>Our mission is something pretty much no one can argue with; when people learn about the urgent need and our efficient work to alleviate hunger and prevent food waste, many of them can’t help but want to get involved. We should treat our audience as active participants in our mission, not passive recipients of our message.</a:t>
            </a:r>
            <a:endParaRPr sz="1140"/>
          </a:p>
          <a:p>
            <a:pPr marL="132080" lvl="0" indent="0" algn="l" rtl="0">
              <a:lnSpc>
                <a:spcPct val="150000"/>
              </a:lnSpc>
              <a:spcBef>
                <a:spcPts val="0"/>
              </a:spcBef>
              <a:spcAft>
                <a:spcPts val="0"/>
              </a:spcAft>
              <a:buClr>
                <a:srgbClr val="006600"/>
              </a:buClr>
              <a:buSzPts val="832"/>
              <a:buFont typeface="Arial"/>
              <a:buNone/>
            </a:pPr>
            <a:endParaRPr sz="1140"/>
          </a:p>
          <a:p>
            <a:pPr marL="132080" lvl="0" indent="0" algn="l" rtl="0">
              <a:lnSpc>
                <a:spcPct val="150000"/>
              </a:lnSpc>
              <a:spcBef>
                <a:spcPts val="0"/>
              </a:spcBef>
              <a:spcAft>
                <a:spcPts val="0"/>
              </a:spcAft>
              <a:buClr>
                <a:srgbClr val="006600"/>
              </a:buClr>
              <a:buSzPts val="832"/>
              <a:buFont typeface="Arial"/>
              <a:buNone/>
            </a:pPr>
            <a:r>
              <a:rPr lang="en-GB" sz="1140"/>
              <a:t>By cultivating and maintaining relationships with influential members of our community, we improve our opportunities to increase awareness, credibility, audience size and, ultimately, conversions.</a:t>
            </a:r>
            <a:endParaRPr sz="1140"/>
          </a:p>
          <a:p>
            <a:pPr marL="132080" lvl="0" indent="0" algn="l" rtl="0">
              <a:lnSpc>
                <a:spcPct val="150000"/>
              </a:lnSpc>
              <a:spcBef>
                <a:spcPts val="0"/>
              </a:spcBef>
              <a:spcAft>
                <a:spcPts val="0"/>
              </a:spcAft>
              <a:buClr>
                <a:srgbClr val="006600"/>
              </a:buClr>
              <a:buSzPts val="832"/>
              <a:buFont typeface="Arial"/>
              <a:buNone/>
            </a:pPr>
            <a:r>
              <a:rPr lang="en-GB" sz="1140"/>
              <a:t>Create social media toolkits and messaging points for:</a:t>
            </a:r>
            <a:endParaRPr sz="1140"/>
          </a:p>
          <a:p>
            <a:pPr marL="457200" lvl="0" indent="-300990" algn="l" rtl="0">
              <a:lnSpc>
                <a:spcPct val="150000"/>
              </a:lnSpc>
              <a:spcBef>
                <a:spcPts val="0"/>
              </a:spcBef>
              <a:spcAft>
                <a:spcPts val="0"/>
              </a:spcAft>
              <a:buSzPts val="1140"/>
              <a:buChar char="•"/>
            </a:pPr>
            <a:r>
              <a:rPr lang="en-GB" sz="1140"/>
              <a:t> VIPs and Influencers for events.</a:t>
            </a:r>
            <a:endParaRPr sz="1140"/>
          </a:p>
          <a:p>
            <a:pPr marL="457200" lvl="0" indent="-300990" algn="l" rtl="0">
              <a:lnSpc>
                <a:spcPct val="150000"/>
              </a:lnSpc>
              <a:spcBef>
                <a:spcPts val="0"/>
              </a:spcBef>
              <a:spcAft>
                <a:spcPts val="0"/>
              </a:spcAft>
              <a:buSzPts val="1140"/>
              <a:buChar char="•"/>
            </a:pPr>
            <a:r>
              <a:rPr lang="en-GB" sz="1140"/>
              <a:t>Campaigns such as #GivingTuesday.</a:t>
            </a:r>
            <a:endParaRPr sz="1140"/>
          </a:p>
          <a:p>
            <a:pPr marL="457200" lvl="0" indent="-300990" algn="l" rtl="0">
              <a:lnSpc>
                <a:spcPct val="150000"/>
              </a:lnSpc>
              <a:spcBef>
                <a:spcPts val="0"/>
              </a:spcBef>
              <a:spcAft>
                <a:spcPts val="0"/>
              </a:spcAft>
              <a:buSzPts val="1140"/>
              <a:buChar char="•"/>
            </a:pPr>
            <a:r>
              <a:rPr lang="en-GB" sz="1140"/>
              <a:t>For volunteers and staff. </a:t>
            </a:r>
            <a:endParaRPr sz="1140"/>
          </a:p>
          <a:p>
            <a:pPr marL="914400" lvl="1" indent="-300990" algn="l" rtl="0">
              <a:lnSpc>
                <a:spcPct val="150000"/>
              </a:lnSpc>
              <a:spcBef>
                <a:spcPts val="0"/>
              </a:spcBef>
              <a:spcAft>
                <a:spcPts val="0"/>
              </a:spcAft>
              <a:buSzPts val="1140"/>
              <a:buChar char="•"/>
            </a:pPr>
            <a:r>
              <a:rPr lang="en-GB" sz="1140"/>
              <a:t>Let’s face it! If your story isn’t interesting to you, it won’t be interesting to anyone else. Employee and volunteer advocacy will help you build your brand and credibility.</a:t>
            </a:r>
            <a:endParaRPr sz="1140"/>
          </a:p>
        </p:txBody>
      </p:sp>
      <p:sp>
        <p:nvSpPr>
          <p:cNvPr id="266" name="Google Shape;266;p27"/>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Another Way for UGC</a:t>
            </a:r>
            <a:endParaRPr/>
          </a:p>
        </p:txBody>
      </p:sp>
      <p:pic>
        <p:nvPicPr>
          <p:cNvPr id="267" name="Google Shape;267;p27"/>
          <p:cNvPicPr preferRelativeResize="0"/>
          <p:nvPr/>
        </p:nvPicPr>
        <p:blipFill>
          <a:blip r:embed="rId3">
            <a:alphaModFix/>
          </a:blip>
          <a:stretch>
            <a:fillRect/>
          </a:stretch>
        </p:blipFill>
        <p:spPr>
          <a:xfrm>
            <a:off x="4972725" y="1929675"/>
            <a:ext cx="7066875" cy="3756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8"/>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Partner Agency Content-Generated Examples</a:t>
            </a:r>
            <a:endParaRPr/>
          </a:p>
        </p:txBody>
      </p:sp>
      <p:pic>
        <p:nvPicPr>
          <p:cNvPr id="273" name="Google Shape;273;p28" title="2FAA746F-F24C-4A6D-A462-769CDF9F95CD.mov">
            <a:hlinkClick r:id="rId3"/>
          </p:cNvPr>
          <p:cNvPicPr preferRelativeResize="0"/>
          <p:nvPr/>
        </p:nvPicPr>
        <p:blipFill>
          <a:blip r:embed="rId4">
            <a:alphaModFix/>
          </a:blip>
          <a:stretch>
            <a:fillRect/>
          </a:stretch>
        </p:blipFill>
        <p:spPr>
          <a:xfrm>
            <a:off x="3257725" y="1915400"/>
            <a:ext cx="5676550" cy="425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9"/>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Partner Agency Content-Generated Examples</a:t>
            </a:r>
            <a:endParaRPr/>
          </a:p>
        </p:txBody>
      </p:sp>
      <p:pic>
        <p:nvPicPr>
          <p:cNvPr id="279" name="Google Shape;279;p29" title="IMG-7940.mov">
            <a:hlinkClick r:id="rId3"/>
          </p:cNvPr>
          <p:cNvPicPr preferRelativeResize="0"/>
          <p:nvPr/>
        </p:nvPicPr>
        <p:blipFill>
          <a:blip r:embed="rId4">
            <a:alphaModFix/>
          </a:blip>
          <a:stretch>
            <a:fillRect/>
          </a:stretch>
        </p:blipFill>
        <p:spPr>
          <a:xfrm>
            <a:off x="3257725" y="1915425"/>
            <a:ext cx="5676550" cy="42574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0"/>
          <p:cNvSpPr txBox="1">
            <a:spLocks noGrp="1"/>
          </p:cNvSpPr>
          <p:nvPr>
            <p:ph type="body" idx="1"/>
          </p:nvPr>
        </p:nvSpPr>
        <p:spPr>
          <a:xfrm>
            <a:off x="391575" y="1864650"/>
            <a:ext cx="3990900" cy="4033200"/>
          </a:xfrm>
          <a:prstGeom prst="rect">
            <a:avLst/>
          </a:prstGeom>
          <a:noFill/>
          <a:ln>
            <a:noFill/>
          </a:ln>
        </p:spPr>
        <p:txBody>
          <a:bodyPr spcFirstLastPara="1" wrap="square" lIns="91425" tIns="45700" rIns="91425" bIns="45700" anchor="t" anchorCtr="0">
            <a:normAutofit fontScale="85000" lnSpcReduction="20000"/>
          </a:bodyPr>
          <a:lstStyle/>
          <a:p>
            <a:pPr marL="132080" lvl="0" indent="0" algn="l" rtl="0">
              <a:lnSpc>
                <a:spcPct val="150000"/>
              </a:lnSpc>
              <a:spcBef>
                <a:spcPts val="0"/>
              </a:spcBef>
              <a:spcAft>
                <a:spcPts val="0"/>
              </a:spcAft>
              <a:buClr>
                <a:srgbClr val="006600"/>
              </a:buClr>
              <a:buSzPct val="79999"/>
              <a:buFont typeface="Arial"/>
              <a:buNone/>
            </a:pPr>
            <a:r>
              <a:rPr lang="en-GB" b="1"/>
              <a:t>Curated Content: </a:t>
            </a:r>
            <a:r>
              <a:rPr lang="en-GB"/>
              <a:t>These are opportunities to show our expertise and that we are paying attention to topics that are of interest to our audience; these include articles and other content we share from reliable third parties.</a:t>
            </a:r>
            <a:endParaRPr/>
          </a:p>
          <a:p>
            <a:pPr marL="132080" lvl="0" indent="0" algn="l" rtl="0">
              <a:lnSpc>
                <a:spcPct val="150000"/>
              </a:lnSpc>
              <a:spcBef>
                <a:spcPts val="0"/>
              </a:spcBef>
              <a:spcAft>
                <a:spcPts val="0"/>
              </a:spcAft>
              <a:buClr>
                <a:srgbClr val="006600"/>
              </a:buClr>
              <a:buSzPct val="79999"/>
              <a:buFont typeface="Arial"/>
              <a:buNone/>
            </a:pPr>
            <a:endParaRPr/>
          </a:p>
        </p:txBody>
      </p:sp>
      <p:sp>
        <p:nvSpPr>
          <p:cNvPr id="285" name="Google Shape;285;p30"/>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What</a:t>
            </a:r>
            <a:endParaRPr/>
          </a:p>
        </p:txBody>
      </p:sp>
      <p:pic>
        <p:nvPicPr>
          <p:cNvPr id="286" name="Google Shape;286;p30"/>
          <p:cNvPicPr preferRelativeResize="0"/>
          <p:nvPr/>
        </p:nvPicPr>
        <p:blipFill>
          <a:blip r:embed="rId3">
            <a:alphaModFix/>
          </a:blip>
          <a:stretch>
            <a:fillRect/>
          </a:stretch>
        </p:blipFill>
        <p:spPr>
          <a:xfrm>
            <a:off x="5077925" y="1619350"/>
            <a:ext cx="5872329" cy="3815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1"/>
          <p:cNvSpPr txBox="1">
            <a:spLocks noGrp="1"/>
          </p:cNvSpPr>
          <p:nvPr>
            <p:ph type="body" idx="1"/>
          </p:nvPr>
        </p:nvSpPr>
        <p:spPr>
          <a:xfrm>
            <a:off x="391575" y="1864650"/>
            <a:ext cx="4192500" cy="4836900"/>
          </a:xfrm>
          <a:prstGeom prst="rect">
            <a:avLst/>
          </a:prstGeom>
          <a:noFill/>
          <a:ln>
            <a:noFill/>
          </a:ln>
        </p:spPr>
        <p:txBody>
          <a:bodyPr spcFirstLastPara="1" wrap="square" lIns="91425" tIns="45700" rIns="91425" bIns="45700" anchor="t" anchorCtr="0">
            <a:noAutofit/>
          </a:bodyPr>
          <a:lstStyle/>
          <a:p>
            <a:pPr marL="132080" lvl="0" indent="0" algn="l" rtl="0">
              <a:lnSpc>
                <a:spcPct val="150000"/>
              </a:lnSpc>
              <a:spcBef>
                <a:spcPts val="0"/>
              </a:spcBef>
              <a:spcAft>
                <a:spcPts val="0"/>
              </a:spcAft>
              <a:buClr>
                <a:srgbClr val="006600"/>
              </a:buClr>
              <a:buSzPts val="988"/>
              <a:buFont typeface="Arial"/>
              <a:buNone/>
            </a:pPr>
            <a:r>
              <a:rPr lang="en-GB" sz="1535"/>
              <a:t>Original Content: Just like it sounds, this is content we’ve created and which we own.</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r>
              <a:rPr lang="en-GB" sz="1535"/>
              <a:t>Video: It’s best to upload video natively to social rather than sharing a link to YouTube.</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r>
              <a:rPr lang="en-GB" sz="1535"/>
              <a:t>Blog: Post a teaser, photo and link that make the reader want to learn more. This will drive traffic back to your site and improve chances of a conversion.</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r>
              <a:rPr lang="en-GB" sz="1535"/>
              <a:t>Photos: Grab attention and cut down on wordiness with photos! </a:t>
            </a:r>
            <a:endParaRPr sz="1535"/>
          </a:p>
        </p:txBody>
      </p:sp>
      <p:sp>
        <p:nvSpPr>
          <p:cNvPr id="292" name="Google Shape;292;p31"/>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What</a:t>
            </a:r>
            <a:endParaRPr/>
          </a:p>
        </p:txBody>
      </p:sp>
      <p:pic>
        <p:nvPicPr>
          <p:cNvPr id="293" name="Google Shape;293;p31"/>
          <p:cNvPicPr preferRelativeResize="0"/>
          <p:nvPr/>
        </p:nvPicPr>
        <p:blipFill>
          <a:blip r:embed="rId3">
            <a:alphaModFix/>
          </a:blip>
          <a:stretch>
            <a:fillRect/>
          </a:stretch>
        </p:blipFill>
        <p:spPr>
          <a:xfrm>
            <a:off x="4503750" y="1587787"/>
            <a:ext cx="3419006" cy="4775925"/>
          </a:xfrm>
          <a:prstGeom prst="rect">
            <a:avLst/>
          </a:prstGeom>
          <a:noFill/>
          <a:ln>
            <a:noFill/>
          </a:ln>
        </p:spPr>
      </p:pic>
      <p:sp>
        <p:nvSpPr>
          <p:cNvPr id="294" name="Google Shape;294;p31"/>
          <p:cNvSpPr txBox="1">
            <a:spLocks noGrp="1"/>
          </p:cNvSpPr>
          <p:nvPr>
            <p:ph type="body" idx="1"/>
          </p:nvPr>
        </p:nvSpPr>
        <p:spPr>
          <a:xfrm>
            <a:off x="7999500" y="1557300"/>
            <a:ext cx="4192500" cy="4836900"/>
          </a:xfrm>
          <a:prstGeom prst="rect">
            <a:avLst/>
          </a:prstGeom>
          <a:noFill/>
          <a:ln>
            <a:noFill/>
          </a:ln>
        </p:spPr>
        <p:txBody>
          <a:bodyPr spcFirstLastPara="1" wrap="square" lIns="91425" tIns="45700" rIns="91425" bIns="45700" anchor="t" anchorCtr="0">
            <a:noAutofit/>
          </a:bodyPr>
          <a:lstStyle/>
          <a:p>
            <a:pPr marL="132080" lvl="0" indent="0" algn="l" rtl="0">
              <a:lnSpc>
                <a:spcPct val="150000"/>
              </a:lnSpc>
              <a:spcBef>
                <a:spcPts val="0"/>
              </a:spcBef>
              <a:spcAft>
                <a:spcPts val="0"/>
              </a:spcAft>
              <a:buClr>
                <a:srgbClr val="006600"/>
              </a:buClr>
              <a:buSzPts val="988"/>
              <a:buFont typeface="Arial"/>
              <a:buNone/>
            </a:pPr>
            <a:r>
              <a:rPr lang="en-GB" sz="1535"/>
              <a:t>When in doubt, keep your posts as brief as possible.</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r>
              <a:rPr lang="en-GB" sz="1535"/>
              <a:t>Remember: there’s a good chance you’re dealing with scrollers and mobile users. </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r>
              <a:rPr lang="en-GB" sz="1535"/>
              <a:t>Treating your posts like novels creates more opportunities for readers to lose interest and likewise miss your CTA. So, using photos and videos is a good way to engage a distracted audience.</a:t>
            </a:r>
            <a:endParaRPr sz="1535"/>
          </a:p>
          <a:p>
            <a:pPr marL="132080" lvl="0" indent="0" algn="l" rtl="0">
              <a:lnSpc>
                <a:spcPct val="150000"/>
              </a:lnSpc>
              <a:spcBef>
                <a:spcPts val="0"/>
              </a:spcBef>
              <a:spcAft>
                <a:spcPts val="0"/>
              </a:spcAft>
              <a:buClr>
                <a:srgbClr val="006600"/>
              </a:buClr>
              <a:buSzPts val="988"/>
              <a:buFont typeface="Arial"/>
              <a:buNone/>
            </a:pPr>
            <a:endParaRPr sz="1535"/>
          </a:p>
          <a:p>
            <a:pPr marL="132080" lvl="0" indent="0" algn="l" rtl="0">
              <a:lnSpc>
                <a:spcPct val="150000"/>
              </a:lnSpc>
              <a:spcBef>
                <a:spcPts val="0"/>
              </a:spcBef>
              <a:spcAft>
                <a:spcPts val="0"/>
              </a:spcAft>
              <a:buClr>
                <a:srgbClr val="006600"/>
              </a:buClr>
              <a:buSzPts val="988"/>
              <a:buFont typeface="Arial"/>
              <a:buNone/>
            </a:pPr>
            <a:endParaRPr sz="1535"/>
          </a:p>
          <a:p>
            <a:pPr marL="0" lvl="0" indent="0" algn="l" rtl="0">
              <a:lnSpc>
                <a:spcPct val="150000"/>
              </a:lnSpc>
              <a:spcBef>
                <a:spcPts val="0"/>
              </a:spcBef>
              <a:spcAft>
                <a:spcPts val="0"/>
              </a:spcAft>
              <a:buClr>
                <a:srgbClr val="006600"/>
              </a:buClr>
              <a:buSzPts val="988"/>
              <a:buFont typeface="Arial"/>
              <a:buNone/>
            </a:pPr>
            <a:endParaRPr sz="1535"/>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body" idx="1"/>
          </p:nvPr>
        </p:nvSpPr>
        <p:spPr>
          <a:xfrm>
            <a:off x="373275" y="1847450"/>
            <a:ext cx="2395500" cy="2459100"/>
          </a:xfrm>
          <a:prstGeom prst="rect">
            <a:avLst/>
          </a:prstGeom>
          <a:noFill/>
          <a:ln>
            <a:noFill/>
          </a:ln>
        </p:spPr>
        <p:txBody>
          <a:bodyPr spcFirstLastPara="1" wrap="square" lIns="91425" tIns="45700" rIns="91425" bIns="45700" anchor="t" anchorCtr="0">
            <a:normAutofit fontScale="70000" lnSpcReduction="20000"/>
          </a:bodyPr>
          <a:lstStyle/>
          <a:p>
            <a:pPr marL="342900" lvl="0" indent="-210820" algn="l" rtl="0">
              <a:lnSpc>
                <a:spcPct val="90000"/>
              </a:lnSpc>
              <a:spcBef>
                <a:spcPts val="0"/>
              </a:spcBef>
              <a:spcAft>
                <a:spcPts val="0"/>
              </a:spcAft>
              <a:buClr>
                <a:srgbClr val="006600"/>
              </a:buClr>
              <a:buSzPct val="79999"/>
              <a:buFont typeface="Arial"/>
              <a:buNone/>
            </a:pPr>
            <a:r>
              <a:rPr lang="en-GB"/>
              <a:t>Micro Content: These are shorter posts which might include a stat and a CTA or a even just quick “thank you.” These help to keep audiences primed and engaged.</a:t>
            </a:r>
            <a:endParaRPr/>
          </a:p>
          <a:p>
            <a:pPr marL="342900" lvl="0" indent="-210820" algn="l" rtl="0">
              <a:lnSpc>
                <a:spcPct val="90000"/>
              </a:lnSpc>
              <a:spcBef>
                <a:spcPts val="0"/>
              </a:spcBef>
              <a:spcAft>
                <a:spcPts val="0"/>
              </a:spcAft>
              <a:buClr>
                <a:srgbClr val="006600"/>
              </a:buClr>
              <a:buSzPct val="79999"/>
              <a:buFont typeface="Arial"/>
              <a:buNone/>
            </a:pPr>
            <a:endParaRPr/>
          </a:p>
          <a:p>
            <a:pPr marL="342900" lvl="0" indent="-210820" algn="l" rtl="0">
              <a:lnSpc>
                <a:spcPct val="90000"/>
              </a:lnSpc>
              <a:spcBef>
                <a:spcPts val="0"/>
              </a:spcBef>
              <a:spcAft>
                <a:spcPts val="0"/>
              </a:spcAft>
              <a:buClr>
                <a:srgbClr val="006600"/>
              </a:buClr>
              <a:buSzPct val="79999"/>
              <a:buFont typeface="Arial"/>
              <a:buNone/>
            </a:pPr>
            <a:endParaRPr/>
          </a:p>
        </p:txBody>
      </p:sp>
      <p:sp>
        <p:nvSpPr>
          <p:cNvPr id="300" name="Google Shape;300;p32"/>
          <p:cNvSpPr txBox="1">
            <a:spLocks noGrp="1"/>
          </p:cNvSpPr>
          <p:nvPr>
            <p:ph type="body" idx="6"/>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What</a:t>
            </a:r>
            <a:endParaRPr/>
          </a:p>
        </p:txBody>
      </p:sp>
      <p:pic>
        <p:nvPicPr>
          <p:cNvPr id="301" name="Google Shape;301;p32"/>
          <p:cNvPicPr preferRelativeResize="0"/>
          <p:nvPr/>
        </p:nvPicPr>
        <p:blipFill>
          <a:blip r:embed="rId3">
            <a:alphaModFix/>
          </a:blip>
          <a:stretch>
            <a:fillRect/>
          </a:stretch>
        </p:blipFill>
        <p:spPr>
          <a:xfrm>
            <a:off x="2843600" y="1262500"/>
            <a:ext cx="9013101" cy="4775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3"/>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Instagram Post Timing</a:t>
            </a:r>
            <a:endParaRPr/>
          </a:p>
        </p:txBody>
      </p:sp>
      <p:pic>
        <p:nvPicPr>
          <p:cNvPr id="307" name="Google Shape;307;p33"/>
          <p:cNvPicPr preferRelativeResize="0"/>
          <p:nvPr/>
        </p:nvPicPr>
        <p:blipFill>
          <a:blip r:embed="rId3">
            <a:alphaModFix/>
          </a:blip>
          <a:stretch>
            <a:fillRect/>
          </a:stretch>
        </p:blipFill>
        <p:spPr>
          <a:xfrm>
            <a:off x="2417700" y="1852100"/>
            <a:ext cx="8340861" cy="4775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4"/>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Facebook Post Timing</a:t>
            </a:r>
            <a:endParaRPr/>
          </a:p>
        </p:txBody>
      </p:sp>
      <p:pic>
        <p:nvPicPr>
          <p:cNvPr id="313" name="Google Shape;313;p34"/>
          <p:cNvPicPr preferRelativeResize="0"/>
          <p:nvPr/>
        </p:nvPicPr>
        <p:blipFill>
          <a:blip r:embed="rId3">
            <a:alphaModFix/>
          </a:blip>
          <a:stretch>
            <a:fillRect/>
          </a:stretch>
        </p:blipFill>
        <p:spPr>
          <a:xfrm>
            <a:off x="2247025" y="1777275"/>
            <a:ext cx="8924841" cy="47759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Twitter/X Post Timing</a:t>
            </a:r>
            <a:endParaRPr/>
          </a:p>
        </p:txBody>
      </p:sp>
      <p:pic>
        <p:nvPicPr>
          <p:cNvPr id="319" name="Google Shape;319;p35"/>
          <p:cNvPicPr preferRelativeResize="0"/>
          <p:nvPr/>
        </p:nvPicPr>
        <p:blipFill>
          <a:blip r:embed="rId3">
            <a:alphaModFix/>
          </a:blip>
          <a:stretch>
            <a:fillRect/>
          </a:stretch>
        </p:blipFill>
        <p:spPr>
          <a:xfrm>
            <a:off x="2309125" y="1852100"/>
            <a:ext cx="8604668" cy="47759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6"/>
          <p:cNvSpPr txBox="1">
            <a:spLocks noGrp="1"/>
          </p:cNvSpPr>
          <p:nvPr>
            <p:ph type="body" idx="2"/>
          </p:nvPr>
        </p:nvSpPr>
        <p:spPr>
          <a:xfrm>
            <a:off x="5072515" y="1879408"/>
            <a:ext cx="6510000" cy="4567800"/>
          </a:xfrm>
          <a:prstGeom prst="rect">
            <a:avLst/>
          </a:prstGeom>
          <a:noFill/>
          <a:ln>
            <a:noFill/>
          </a:ln>
        </p:spPr>
        <p:txBody>
          <a:bodyPr spcFirstLastPara="1" wrap="square" lIns="91425" tIns="45700" rIns="91425" bIns="45700" anchor="t" anchorCtr="0">
            <a:normAutofit lnSpcReduction="20000"/>
          </a:bodyPr>
          <a:lstStyle/>
          <a:p>
            <a:pPr marL="342900" lvl="0" indent="-220980" algn="l" rtl="0">
              <a:lnSpc>
                <a:spcPct val="90000"/>
              </a:lnSpc>
              <a:spcBef>
                <a:spcPts val="0"/>
              </a:spcBef>
              <a:spcAft>
                <a:spcPts val="0"/>
              </a:spcAft>
              <a:buClr>
                <a:srgbClr val="006600"/>
              </a:buClr>
              <a:buSzPts val="1920"/>
              <a:buFont typeface="Arial"/>
              <a:buNone/>
            </a:pPr>
            <a:r>
              <a:rPr lang="en-GB"/>
              <a:t>Before posting, ask yourself: </a:t>
            </a:r>
            <a:endParaRPr/>
          </a:p>
          <a:p>
            <a:pPr marL="457200" lvl="0" indent="-350520" algn="l" rtl="0">
              <a:lnSpc>
                <a:spcPct val="90000"/>
              </a:lnSpc>
              <a:spcBef>
                <a:spcPts val="0"/>
              </a:spcBef>
              <a:spcAft>
                <a:spcPts val="0"/>
              </a:spcAft>
              <a:buSzPts val="1920"/>
              <a:buChar char="•"/>
            </a:pPr>
            <a:r>
              <a:rPr lang="en-GB"/>
              <a:t>Who am I trying to reach?</a:t>
            </a:r>
            <a:endParaRPr/>
          </a:p>
          <a:p>
            <a:pPr marL="457200" lvl="0" indent="-350520" algn="l" rtl="0">
              <a:lnSpc>
                <a:spcPct val="90000"/>
              </a:lnSpc>
              <a:spcBef>
                <a:spcPts val="0"/>
              </a:spcBef>
              <a:spcAft>
                <a:spcPts val="0"/>
              </a:spcAft>
              <a:buSzPts val="1920"/>
              <a:buChar char="•"/>
            </a:pPr>
            <a:r>
              <a:rPr lang="en-GB"/>
              <a:t>What do I want them to do or learn? </a:t>
            </a:r>
            <a:endParaRPr/>
          </a:p>
          <a:p>
            <a:pPr marL="457200" lvl="0" indent="-350520" algn="l" rtl="0">
              <a:lnSpc>
                <a:spcPct val="90000"/>
              </a:lnSpc>
              <a:spcBef>
                <a:spcPts val="0"/>
              </a:spcBef>
              <a:spcAft>
                <a:spcPts val="0"/>
              </a:spcAft>
              <a:buSzPts val="1920"/>
              <a:buChar char="•"/>
            </a:pPr>
            <a:r>
              <a:rPr lang="en-GB"/>
              <a:t>Am I demonstrating value? </a:t>
            </a:r>
            <a:endParaRPr/>
          </a:p>
          <a:p>
            <a:pPr marL="457200" lvl="0" indent="-350520" algn="l" rtl="0">
              <a:lnSpc>
                <a:spcPct val="90000"/>
              </a:lnSpc>
              <a:spcBef>
                <a:spcPts val="0"/>
              </a:spcBef>
              <a:spcAft>
                <a:spcPts val="0"/>
              </a:spcAft>
              <a:buSzPts val="1920"/>
              <a:buChar char="•"/>
            </a:pPr>
            <a:r>
              <a:rPr lang="en-GB"/>
              <a:t>How will I know if I have been successful? </a:t>
            </a:r>
            <a:endParaRPr/>
          </a:p>
          <a:p>
            <a:pPr marL="457200" lvl="0" indent="-350520" algn="l" rtl="0">
              <a:lnSpc>
                <a:spcPct val="90000"/>
              </a:lnSpc>
              <a:spcBef>
                <a:spcPts val="0"/>
              </a:spcBef>
              <a:spcAft>
                <a:spcPts val="0"/>
              </a:spcAft>
              <a:buSzPts val="1920"/>
              <a:buChar char="•"/>
            </a:pPr>
            <a:r>
              <a:rPr lang="en-GB"/>
              <a:t>Would I share this if I didn’t work at this organization, or in this space?</a:t>
            </a:r>
            <a:endParaRPr/>
          </a:p>
          <a:p>
            <a:pPr marL="342900" lvl="0" indent="-220980" algn="l" rtl="0">
              <a:lnSpc>
                <a:spcPct val="90000"/>
              </a:lnSpc>
              <a:spcBef>
                <a:spcPts val="0"/>
              </a:spcBef>
              <a:spcAft>
                <a:spcPts val="0"/>
              </a:spcAft>
              <a:buClr>
                <a:srgbClr val="006600"/>
              </a:buClr>
              <a:buSzPts val="1920"/>
              <a:buFont typeface="Arial"/>
              <a:buNone/>
            </a:pPr>
            <a:endParaRPr/>
          </a:p>
          <a:p>
            <a:pPr marL="342900" lvl="0" indent="-220980" algn="l" rtl="0">
              <a:lnSpc>
                <a:spcPct val="90000"/>
              </a:lnSpc>
              <a:spcBef>
                <a:spcPts val="0"/>
              </a:spcBef>
              <a:spcAft>
                <a:spcPts val="0"/>
              </a:spcAft>
              <a:buClr>
                <a:srgbClr val="006600"/>
              </a:buClr>
              <a:buSzPts val="1920"/>
              <a:buFont typeface="Arial"/>
              <a:buNone/>
            </a:pPr>
            <a:r>
              <a:rPr lang="en-GB"/>
              <a:t>Successful posts:</a:t>
            </a:r>
            <a:endParaRPr/>
          </a:p>
          <a:p>
            <a:pPr marL="457200" lvl="0" indent="-350520" algn="l" rtl="0">
              <a:lnSpc>
                <a:spcPct val="90000"/>
              </a:lnSpc>
              <a:spcBef>
                <a:spcPts val="0"/>
              </a:spcBef>
              <a:spcAft>
                <a:spcPts val="0"/>
              </a:spcAft>
              <a:buSzPts val="1920"/>
              <a:buChar char="•"/>
            </a:pPr>
            <a:r>
              <a:rPr lang="en-GB"/>
              <a:t>Are Relevant</a:t>
            </a:r>
            <a:endParaRPr/>
          </a:p>
          <a:p>
            <a:pPr marL="457200" lvl="0" indent="-350520" algn="l" rtl="0">
              <a:lnSpc>
                <a:spcPct val="90000"/>
              </a:lnSpc>
              <a:spcBef>
                <a:spcPts val="0"/>
              </a:spcBef>
              <a:spcAft>
                <a:spcPts val="0"/>
              </a:spcAft>
              <a:buSzPts val="1920"/>
              <a:buChar char="•"/>
            </a:pPr>
            <a:r>
              <a:rPr lang="en-GB"/>
              <a:t>Spark Emotion</a:t>
            </a:r>
            <a:endParaRPr/>
          </a:p>
          <a:p>
            <a:pPr marL="457200" lvl="0" indent="-350520" algn="l" rtl="0">
              <a:lnSpc>
                <a:spcPct val="90000"/>
              </a:lnSpc>
              <a:spcBef>
                <a:spcPts val="0"/>
              </a:spcBef>
              <a:spcAft>
                <a:spcPts val="0"/>
              </a:spcAft>
              <a:buSzPts val="1920"/>
              <a:buChar char="•"/>
            </a:pPr>
            <a:r>
              <a:rPr lang="en-GB"/>
              <a:t>Are Trustworthy</a:t>
            </a:r>
            <a:endParaRPr/>
          </a:p>
          <a:p>
            <a:pPr marL="457200" lvl="0" indent="-350520" algn="l" rtl="0">
              <a:lnSpc>
                <a:spcPct val="90000"/>
              </a:lnSpc>
              <a:spcBef>
                <a:spcPts val="0"/>
              </a:spcBef>
              <a:spcAft>
                <a:spcPts val="0"/>
              </a:spcAft>
              <a:buSzPts val="1920"/>
              <a:buChar char="•"/>
            </a:pPr>
            <a:r>
              <a:rPr lang="en-GB"/>
              <a:t>Demonstrate Empathy</a:t>
            </a:r>
            <a:endParaRPr/>
          </a:p>
          <a:p>
            <a:pPr marL="457200" lvl="0" indent="-350520" algn="l" rtl="0">
              <a:lnSpc>
                <a:spcPct val="90000"/>
              </a:lnSpc>
              <a:spcBef>
                <a:spcPts val="0"/>
              </a:spcBef>
              <a:spcAft>
                <a:spcPts val="0"/>
              </a:spcAft>
              <a:buSzPts val="1920"/>
              <a:buChar char="•"/>
            </a:pPr>
            <a:r>
              <a:rPr lang="en-GB"/>
              <a:t>Authoritative/Educational</a:t>
            </a:r>
            <a:endParaRPr/>
          </a:p>
          <a:p>
            <a:pPr marL="457200" lvl="0" indent="-350520" algn="l" rtl="0">
              <a:lnSpc>
                <a:spcPct val="90000"/>
              </a:lnSpc>
              <a:spcBef>
                <a:spcPts val="0"/>
              </a:spcBef>
              <a:spcAft>
                <a:spcPts val="0"/>
              </a:spcAft>
              <a:buSzPts val="1920"/>
              <a:buChar char="•"/>
            </a:pPr>
            <a:r>
              <a:rPr lang="en-GB"/>
              <a:t>Authentic</a:t>
            </a:r>
            <a:endParaRPr/>
          </a:p>
          <a:p>
            <a:pPr marL="457200" lvl="0" indent="-350520" algn="l" rtl="0">
              <a:lnSpc>
                <a:spcPct val="90000"/>
              </a:lnSpc>
              <a:spcBef>
                <a:spcPts val="0"/>
              </a:spcBef>
              <a:spcAft>
                <a:spcPts val="0"/>
              </a:spcAft>
              <a:buSzPts val="1920"/>
              <a:buChar char="•"/>
            </a:pPr>
            <a:r>
              <a:rPr lang="en-GB"/>
              <a:t>Share worthy/Interesting</a:t>
            </a:r>
            <a:endParaRPr/>
          </a:p>
          <a:p>
            <a:pPr marL="342900" lvl="0" indent="-220980" algn="l" rtl="0">
              <a:lnSpc>
                <a:spcPct val="90000"/>
              </a:lnSpc>
              <a:spcBef>
                <a:spcPts val="0"/>
              </a:spcBef>
              <a:spcAft>
                <a:spcPts val="0"/>
              </a:spcAft>
              <a:buClr>
                <a:srgbClr val="006600"/>
              </a:buClr>
              <a:buSzPts val="1920"/>
              <a:buFont typeface="Arial"/>
              <a:buNone/>
            </a:pPr>
            <a:endParaRPr/>
          </a:p>
        </p:txBody>
      </p:sp>
      <p:sp>
        <p:nvSpPr>
          <p:cNvPr id="325" name="Google Shape;325;p36"/>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Why Post This?</a:t>
            </a:r>
            <a:endParaRPr/>
          </a:p>
        </p:txBody>
      </p:sp>
      <p:pic>
        <p:nvPicPr>
          <p:cNvPr id="326" name="Google Shape;326;p36"/>
          <p:cNvPicPr preferRelativeResize="0"/>
          <p:nvPr/>
        </p:nvPicPr>
        <p:blipFill>
          <a:blip r:embed="rId3">
            <a:alphaModFix/>
          </a:blip>
          <a:stretch>
            <a:fillRect/>
          </a:stretch>
        </p:blipFill>
        <p:spPr>
          <a:xfrm>
            <a:off x="400650" y="1775337"/>
            <a:ext cx="4467801" cy="4775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9"/>
          <p:cNvSpPr txBox="1">
            <a:spLocks noGrp="1"/>
          </p:cNvSpPr>
          <p:nvPr>
            <p:ph type="body" idx="1"/>
          </p:nvPr>
        </p:nvSpPr>
        <p:spPr>
          <a:xfrm>
            <a:off x="360100" y="2232150"/>
            <a:ext cx="3783600" cy="3979500"/>
          </a:xfrm>
          <a:prstGeom prst="rect">
            <a:avLst/>
          </a:prstGeom>
          <a:noFill/>
          <a:ln>
            <a:noFill/>
          </a:ln>
        </p:spPr>
        <p:txBody>
          <a:bodyPr spcFirstLastPara="1" wrap="square" lIns="91425" tIns="45700" rIns="91425" bIns="45700" anchor="t" anchorCtr="0">
            <a:normAutofit/>
          </a:bodyPr>
          <a:lstStyle/>
          <a:p>
            <a:pPr marL="132080" lvl="0" indent="0" algn="l" rtl="0">
              <a:lnSpc>
                <a:spcPct val="150000"/>
              </a:lnSpc>
              <a:spcBef>
                <a:spcPts val="0"/>
              </a:spcBef>
              <a:spcAft>
                <a:spcPts val="0"/>
              </a:spcAft>
              <a:buClr>
                <a:srgbClr val="006600"/>
              </a:buClr>
              <a:buSzPts val="2080"/>
              <a:buFont typeface="Arial"/>
              <a:buNone/>
            </a:pPr>
            <a:r>
              <a:rPr lang="en-GB"/>
              <a:t>Olivia Cervantes</a:t>
            </a:r>
            <a:endParaRPr/>
          </a:p>
          <a:p>
            <a:pPr marL="132080" lvl="0" indent="0" algn="l" rtl="0">
              <a:lnSpc>
                <a:spcPct val="150000"/>
              </a:lnSpc>
              <a:spcBef>
                <a:spcPts val="0"/>
              </a:spcBef>
              <a:spcAft>
                <a:spcPts val="0"/>
              </a:spcAft>
              <a:buClr>
                <a:srgbClr val="006600"/>
              </a:buClr>
              <a:buSzPts val="2080"/>
              <a:buFont typeface="Arial"/>
              <a:buNone/>
            </a:pPr>
            <a:r>
              <a:rPr lang="en-GB"/>
              <a:t>Marketing Content Manager, LARFB</a:t>
            </a:r>
            <a:endParaRPr/>
          </a:p>
        </p:txBody>
      </p:sp>
      <p:sp>
        <p:nvSpPr>
          <p:cNvPr id="215" name="Google Shape;215;p19"/>
          <p:cNvSpPr txBox="1">
            <a:spLocks noGrp="1"/>
          </p:cNvSpPr>
          <p:nvPr>
            <p:ph type="body" idx="2"/>
          </p:nvPr>
        </p:nvSpPr>
        <p:spPr>
          <a:xfrm>
            <a:off x="270975" y="1126575"/>
            <a:ext cx="10420500" cy="11967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018"/>
              <a:buNone/>
            </a:pPr>
            <a:r>
              <a:rPr lang="en-GB" sz="3500"/>
              <a:t>Introductions</a:t>
            </a:r>
            <a:endParaRPr sz="3500"/>
          </a:p>
        </p:txBody>
      </p:sp>
      <p:sp>
        <p:nvSpPr>
          <p:cNvPr id="216" name="Google Shape;216;p19"/>
          <p:cNvSpPr txBox="1">
            <a:spLocks noGrp="1"/>
          </p:cNvSpPr>
          <p:nvPr>
            <p:ph type="body" idx="1"/>
          </p:nvPr>
        </p:nvSpPr>
        <p:spPr>
          <a:xfrm>
            <a:off x="4932450" y="2232150"/>
            <a:ext cx="3783600" cy="3979500"/>
          </a:xfrm>
          <a:prstGeom prst="rect">
            <a:avLst/>
          </a:prstGeom>
          <a:noFill/>
          <a:ln>
            <a:noFill/>
          </a:ln>
        </p:spPr>
        <p:txBody>
          <a:bodyPr spcFirstLastPara="1" wrap="square" lIns="91425" tIns="45700" rIns="91425" bIns="45700" anchor="t" anchorCtr="0">
            <a:normAutofit/>
          </a:bodyPr>
          <a:lstStyle/>
          <a:p>
            <a:pPr marL="132080" lvl="0" indent="0" algn="l" rtl="0">
              <a:lnSpc>
                <a:spcPct val="150000"/>
              </a:lnSpc>
              <a:spcBef>
                <a:spcPts val="0"/>
              </a:spcBef>
              <a:spcAft>
                <a:spcPts val="0"/>
              </a:spcAft>
              <a:buClr>
                <a:srgbClr val="006600"/>
              </a:buClr>
              <a:buSzPts val="2080"/>
              <a:buFont typeface="Arial"/>
              <a:buNone/>
            </a:pPr>
            <a:r>
              <a:rPr lang="en-GB"/>
              <a:t>Victoria Lasavath </a:t>
            </a:r>
            <a:endParaRPr/>
          </a:p>
          <a:p>
            <a:pPr marL="132080" lvl="0" indent="0" algn="l" rtl="0">
              <a:lnSpc>
                <a:spcPct val="150000"/>
              </a:lnSpc>
              <a:spcBef>
                <a:spcPts val="0"/>
              </a:spcBef>
              <a:spcAft>
                <a:spcPts val="0"/>
              </a:spcAft>
              <a:buClr>
                <a:srgbClr val="006600"/>
              </a:buClr>
              <a:buSzPts val="2080"/>
              <a:buFont typeface="Arial"/>
              <a:buNone/>
            </a:pPr>
            <a:r>
              <a:rPr lang="en-GB"/>
              <a:t>Marketing and Communications Manager, LARFB</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7"/>
          <p:cNvSpPr txBox="1">
            <a:spLocks noGrp="1"/>
          </p:cNvSpPr>
          <p:nvPr>
            <p:ph type="body" idx="2"/>
          </p:nvPr>
        </p:nvSpPr>
        <p:spPr>
          <a:xfrm>
            <a:off x="310900" y="1905000"/>
            <a:ext cx="4381800" cy="3369000"/>
          </a:xfrm>
          <a:prstGeom prst="rect">
            <a:avLst/>
          </a:prstGeom>
          <a:noFill/>
          <a:ln>
            <a:noFill/>
          </a:ln>
        </p:spPr>
        <p:txBody>
          <a:bodyPr spcFirstLastPara="1" wrap="square" lIns="91425" tIns="45700" rIns="91425" bIns="45700" anchor="t" anchorCtr="0">
            <a:normAutofit/>
          </a:bodyPr>
          <a:lstStyle/>
          <a:p>
            <a:pPr marL="342900" lvl="0" indent="-220980" algn="l" rtl="0">
              <a:lnSpc>
                <a:spcPct val="90000"/>
              </a:lnSpc>
              <a:spcBef>
                <a:spcPts val="0"/>
              </a:spcBef>
              <a:spcAft>
                <a:spcPts val="0"/>
              </a:spcAft>
              <a:buClr>
                <a:srgbClr val="006600"/>
              </a:buClr>
              <a:buSzPts val="1920"/>
              <a:buFont typeface="Arial"/>
              <a:buNone/>
            </a:pPr>
            <a:r>
              <a:rPr lang="en-GB"/>
              <a:t>Respecting the privacy of clients</a:t>
            </a:r>
            <a:endParaRPr/>
          </a:p>
          <a:p>
            <a:pPr marL="457200" lvl="0" indent="-350520" algn="l" rtl="0">
              <a:lnSpc>
                <a:spcPct val="90000"/>
              </a:lnSpc>
              <a:spcBef>
                <a:spcPts val="0"/>
              </a:spcBef>
              <a:spcAft>
                <a:spcPts val="0"/>
              </a:spcAft>
              <a:buSzPts val="1920"/>
              <a:buChar char="•"/>
            </a:pPr>
            <a:r>
              <a:rPr lang="en-GB"/>
              <a:t>Image releases </a:t>
            </a:r>
            <a:endParaRPr/>
          </a:p>
          <a:p>
            <a:pPr marL="457200" lvl="0" indent="-350520" algn="l" rtl="0">
              <a:lnSpc>
                <a:spcPct val="90000"/>
              </a:lnSpc>
              <a:spcBef>
                <a:spcPts val="0"/>
              </a:spcBef>
              <a:spcAft>
                <a:spcPts val="0"/>
              </a:spcAft>
              <a:buSzPts val="1920"/>
              <a:buChar char="•"/>
            </a:pPr>
            <a:r>
              <a:rPr lang="en-GB"/>
              <a:t>Getting consent</a:t>
            </a:r>
            <a:endParaRPr/>
          </a:p>
          <a:p>
            <a:pPr marL="457200" lvl="0" indent="-350520" algn="l" rtl="0">
              <a:lnSpc>
                <a:spcPct val="90000"/>
              </a:lnSpc>
              <a:spcBef>
                <a:spcPts val="0"/>
              </a:spcBef>
              <a:spcAft>
                <a:spcPts val="0"/>
              </a:spcAft>
              <a:buSzPts val="1920"/>
              <a:buChar char="•"/>
            </a:pPr>
            <a:r>
              <a:rPr lang="en-GB"/>
              <a:t>Try to avoid license plates or remember to block if using</a:t>
            </a:r>
            <a:endParaRPr/>
          </a:p>
          <a:p>
            <a:pPr marL="342900" lvl="0" indent="-220980" algn="l" rtl="0">
              <a:lnSpc>
                <a:spcPct val="90000"/>
              </a:lnSpc>
              <a:spcBef>
                <a:spcPts val="0"/>
              </a:spcBef>
              <a:spcAft>
                <a:spcPts val="0"/>
              </a:spcAft>
              <a:buClr>
                <a:srgbClr val="006600"/>
              </a:buClr>
              <a:buSzPts val="1920"/>
              <a:buFont typeface="Arial"/>
              <a:buNone/>
            </a:pPr>
            <a:endParaRPr/>
          </a:p>
          <a:p>
            <a:pPr marL="342900" lvl="0" indent="-220980" algn="l" rtl="0">
              <a:lnSpc>
                <a:spcPct val="90000"/>
              </a:lnSpc>
              <a:spcBef>
                <a:spcPts val="0"/>
              </a:spcBef>
              <a:spcAft>
                <a:spcPts val="0"/>
              </a:spcAft>
              <a:buClr>
                <a:srgbClr val="006600"/>
              </a:buClr>
              <a:buSzPts val="1920"/>
              <a:buFont typeface="Arial"/>
              <a:buNone/>
            </a:pPr>
            <a:endParaRPr/>
          </a:p>
          <a:p>
            <a:pPr marL="342900" lvl="0" indent="-220980" algn="l" rtl="0">
              <a:lnSpc>
                <a:spcPct val="90000"/>
              </a:lnSpc>
              <a:spcBef>
                <a:spcPts val="0"/>
              </a:spcBef>
              <a:spcAft>
                <a:spcPts val="0"/>
              </a:spcAft>
              <a:buClr>
                <a:srgbClr val="006600"/>
              </a:buClr>
              <a:buSzPts val="1920"/>
              <a:buFont typeface="Arial"/>
              <a:buNone/>
            </a:pPr>
            <a:endParaRPr/>
          </a:p>
        </p:txBody>
      </p:sp>
      <p:sp>
        <p:nvSpPr>
          <p:cNvPr id="332" name="Google Shape;332;p37"/>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Privacy</a:t>
            </a:r>
            <a:endParaRPr/>
          </a:p>
        </p:txBody>
      </p:sp>
      <p:pic>
        <p:nvPicPr>
          <p:cNvPr id="333" name="Google Shape;333;p37"/>
          <p:cNvPicPr preferRelativeResize="0"/>
          <p:nvPr/>
        </p:nvPicPr>
        <p:blipFill>
          <a:blip r:embed="rId3">
            <a:alphaModFix/>
          </a:blip>
          <a:stretch>
            <a:fillRect/>
          </a:stretch>
        </p:blipFill>
        <p:spPr>
          <a:xfrm>
            <a:off x="6058832" y="1311724"/>
            <a:ext cx="4381800" cy="45555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8"/>
          <p:cNvSpPr txBox="1">
            <a:spLocks noGrp="1"/>
          </p:cNvSpPr>
          <p:nvPr>
            <p:ph type="body" idx="2"/>
          </p:nvPr>
        </p:nvSpPr>
        <p:spPr>
          <a:xfrm>
            <a:off x="310900" y="1905000"/>
            <a:ext cx="4381800" cy="3369000"/>
          </a:xfrm>
          <a:prstGeom prst="rect">
            <a:avLst/>
          </a:prstGeom>
          <a:noFill/>
          <a:ln>
            <a:noFill/>
          </a:ln>
        </p:spPr>
        <p:txBody>
          <a:bodyPr spcFirstLastPara="1" wrap="square" lIns="91425" tIns="45700" rIns="91425" bIns="45700" anchor="t" anchorCtr="0">
            <a:normAutofit fontScale="70000" lnSpcReduction="20000"/>
          </a:bodyPr>
          <a:lstStyle/>
          <a:p>
            <a:pPr marL="457200" lvl="0" indent="-313944" algn="l" rtl="0">
              <a:lnSpc>
                <a:spcPct val="90000"/>
              </a:lnSpc>
              <a:spcBef>
                <a:spcPts val="0"/>
              </a:spcBef>
              <a:spcAft>
                <a:spcPts val="0"/>
              </a:spcAft>
              <a:buSzPct val="80000"/>
              <a:buChar char="•"/>
            </a:pPr>
            <a:r>
              <a:rPr lang="en-GB"/>
              <a:t>QR Codes: the rise and familiarity of using these is something to consider and to think about if it fits your demographic</a:t>
            </a:r>
            <a:endParaRPr/>
          </a:p>
          <a:p>
            <a:pPr marL="457200" lvl="0" indent="-313944" algn="l" rtl="0">
              <a:lnSpc>
                <a:spcPct val="90000"/>
              </a:lnSpc>
              <a:spcBef>
                <a:spcPts val="0"/>
              </a:spcBef>
              <a:spcAft>
                <a:spcPts val="0"/>
              </a:spcAft>
              <a:buSzPct val="80000"/>
              <a:buChar char="•"/>
            </a:pPr>
            <a:r>
              <a:rPr lang="en-GB"/>
              <a:t>User experience moved from more mobile to more desktop and now, it is shifting to more mobile – something to think about as you are creating content</a:t>
            </a:r>
            <a:endParaRPr/>
          </a:p>
          <a:p>
            <a:pPr marL="0" lvl="0" indent="0" algn="l" rtl="0">
              <a:lnSpc>
                <a:spcPct val="90000"/>
              </a:lnSpc>
              <a:spcBef>
                <a:spcPts val="0"/>
              </a:spcBef>
              <a:spcAft>
                <a:spcPts val="0"/>
              </a:spcAft>
              <a:buNone/>
            </a:pPr>
            <a:endParaRPr/>
          </a:p>
          <a:p>
            <a:pPr marL="342900" lvl="0" indent="-220980" algn="l" rtl="0">
              <a:lnSpc>
                <a:spcPct val="90000"/>
              </a:lnSpc>
              <a:spcBef>
                <a:spcPts val="0"/>
              </a:spcBef>
              <a:spcAft>
                <a:spcPts val="0"/>
              </a:spcAft>
              <a:buClr>
                <a:srgbClr val="006600"/>
              </a:buClr>
              <a:buSzPct val="80000"/>
              <a:buFont typeface="Arial"/>
              <a:buNone/>
            </a:pPr>
            <a:r>
              <a:rPr lang="en-GB"/>
              <a:t>Algorithms</a:t>
            </a:r>
            <a:endParaRPr/>
          </a:p>
          <a:p>
            <a:pPr marL="457200" lvl="0" indent="-313944" algn="l" rtl="0">
              <a:lnSpc>
                <a:spcPct val="90000"/>
              </a:lnSpc>
              <a:spcBef>
                <a:spcPts val="0"/>
              </a:spcBef>
              <a:spcAft>
                <a:spcPts val="0"/>
              </a:spcAft>
              <a:buSzPct val="80000"/>
              <a:buChar char="•"/>
            </a:pPr>
            <a:r>
              <a:rPr lang="en-GB"/>
              <a:t>Relevance </a:t>
            </a:r>
            <a:endParaRPr/>
          </a:p>
          <a:p>
            <a:pPr marL="457200" lvl="0" indent="-313944" algn="l" rtl="0">
              <a:lnSpc>
                <a:spcPct val="90000"/>
              </a:lnSpc>
              <a:spcBef>
                <a:spcPts val="0"/>
              </a:spcBef>
              <a:spcAft>
                <a:spcPts val="0"/>
              </a:spcAft>
              <a:buSzPct val="80000"/>
              <a:buChar char="•"/>
            </a:pPr>
            <a:r>
              <a:rPr lang="en-GB"/>
              <a:t>Recency </a:t>
            </a:r>
            <a:endParaRPr/>
          </a:p>
          <a:p>
            <a:pPr marL="457200" lvl="0" indent="-313944" algn="l" rtl="0">
              <a:lnSpc>
                <a:spcPct val="90000"/>
              </a:lnSpc>
              <a:spcBef>
                <a:spcPts val="0"/>
              </a:spcBef>
              <a:spcAft>
                <a:spcPts val="0"/>
              </a:spcAft>
              <a:buSzPct val="80000"/>
              <a:buChar char="•"/>
            </a:pPr>
            <a:r>
              <a:rPr lang="en-GB"/>
              <a:t>Resonance (how engaging)</a:t>
            </a:r>
            <a:endParaRPr/>
          </a:p>
          <a:p>
            <a:pPr marL="457200" lvl="0" indent="-313944" algn="l" rtl="0">
              <a:lnSpc>
                <a:spcPct val="90000"/>
              </a:lnSpc>
              <a:spcBef>
                <a:spcPts val="0"/>
              </a:spcBef>
              <a:spcAft>
                <a:spcPts val="0"/>
              </a:spcAft>
              <a:buSzPct val="80000"/>
              <a:buChar char="•"/>
            </a:pPr>
            <a:r>
              <a:rPr lang="en-GB"/>
              <a:t>Authenticity is key</a:t>
            </a:r>
            <a:endParaRPr/>
          </a:p>
          <a:p>
            <a:pPr marL="457200" lvl="0" indent="-313944" algn="l" rtl="0">
              <a:lnSpc>
                <a:spcPct val="90000"/>
              </a:lnSpc>
              <a:spcBef>
                <a:spcPts val="0"/>
              </a:spcBef>
              <a:spcAft>
                <a:spcPts val="0"/>
              </a:spcAft>
              <a:buSzPct val="80000"/>
              <a:buChar char="•"/>
            </a:pPr>
            <a:r>
              <a:rPr lang="en-GB"/>
              <a:t>Boosted/sponsored ads help gain visibility (platforms will offer promotions)</a:t>
            </a:r>
            <a:endParaRPr/>
          </a:p>
          <a:p>
            <a:pPr marL="342900" lvl="0" indent="-220980" algn="l" rtl="0">
              <a:lnSpc>
                <a:spcPct val="90000"/>
              </a:lnSpc>
              <a:spcBef>
                <a:spcPts val="0"/>
              </a:spcBef>
              <a:spcAft>
                <a:spcPts val="0"/>
              </a:spcAft>
              <a:buClr>
                <a:srgbClr val="006600"/>
              </a:buClr>
              <a:buSzPct val="80000"/>
              <a:buFont typeface="Arial"/>
              <a:buNone/>
            </a:pPr>
            <a:endParaRPr/>
          </a:p>
          <a:p>
            <a:pPr marL="342900" lvl="0" indent="-220980" algn="l" rtl="0">
              <a:lnSpc>
                <a:spcPct val="90000"/>
              </a:lnSpc>
              <a:spcBef>
                <a:spcPts val="0"/>
              </a:spcBef>
              <a:spcAft>
                <a:spcPts val="0"/>
              </a:spcAft>
              <a:buClr>
                <a:srgbClr val="006600"/>
              </a:buClr>
              <a:buSzPct val="80000"/>
              <a:buFont typeface="Arial"/>
              <a:buNone/>
            </a:pPr>
            <a:endParaRPr/>
          </a:p>
          <a:p>
            <a:pPr marL="342900" lvl="0" indent="-220980" algn="l" rtl="0">
              <a:lnSpc>
                <a:spcPct val="90000"/>
              </a:lnSpc>
              <a:spcBef>
                <a:spcPts val="0"/>
              </a:spcBef>
              <a:spcAft>
                <a:spcPts val="0"/>
              </a:spcAft>
              <a:buClr>
                <a:srgbClr val="006600"/>
              </a:buClr>
              <a:buSzPct val="80000"/>
              <a:buFont typeface="Arial"/>
              <a:buNone/>
            </a:pPr>
            <a:endParaRPr/>
          </a:p>
        </p:txBody>
      </p:sp>
      <p:sp>
        <p:nvSpPr>
          <p:cNvPr id="339" name="Google Shape;339;p38"/>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Keeping Up With Social Media</a:t>
            </a:r>
            <a:endParaRPr/>
          </a:p>
        </p:txBody>
      </p:sp>
      <p:pic>
        <p:nvPicPr>
          <p:cNvPr id="340" name="Google Shape;340;p38"/>
          <p:cNvPicPr preferRelativeResize="0"/>
          <p:nvPr/>
        </p:nvPicPr>
        <p:blipFill>
          <a:blip r:embed="rId3">
            <a:alphaModFix/>
          </a:blip>
          <a:stretch>
            <a:fillRect/>
          </a:stretch>
        </p:blipFill>
        <p:spPr>
          <a:xfrm>
            <a:off x="4845100" y="1929675"/>
            <a:ext cx="7194501" cy="33667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9"/>
          <p:cNvSpPr txBox="1">
            <a:spLocks noGrp="1"/>
          </p:cNvSpPr>
          <p:nvPr>
            <p:ph type="body" idx="2"/>
          </p:nvPr>
        </p:nvSpPr>
        <p:spPr>
          <a:xfrm>
            <a:off x="310900" y="1905000"/>
            <a:ext cx="10380600" cy="3601800"/>
          </a:xfrm>
          <a:prstGeom prst="rect">
            <a:avLst/>
          </a:prstGeom>
          <a:noFill/>
          <a:ln>
            <a:noFill/>
          </a:ln>
        </p:spPr>
        <p:txBody>
          <a:bodyPr spcFirstLastPara="1" wrap="square" lIns="91425" tIns="45700" rIns="91425" bIns="45700" anchor="t" anchorCtr="0">
            <a:normAutofit/>
          </a:bodyPr>
          <a:lstStyle/>
          <a:p>
            <a:pPr marL="457200" lvl="0" indent="-382270" algn="l" rtl="0">
              <a:lnSpc>
                <a:spcPct val="90000"/>
              </a:lnSpc>
              <a:spcBef>
                <a:spcPts val="0"/>
              </a:spcBef>
              <a:spcAft>
                <a:spcPts val="0"/>
              </a:spcAft>
              <a:buSzPts val="2420"/>
              <a:buChar char="•"/>
            </a:pPr>
            <a:r>
              <a:rPr lang="en-GB" sz="2900"/>
              <a:t>What is social media engagement?</a:t>
            </a:r>
            <a:endParaRPr sz="2900"/>
          </a:p>
          <a:p>
            <a:pPr marL="457200" lvl="0" indent="-382270" algn="l" rtl="0">
              <a:lnSpc>
                <a:spcPct val="90000"/>
              </a:lnSpc>
              <a:spcBef>
                <a:spcPts val="0"/>
              </a:spcBef>
              <a:spcAft>
                <a:spcPts val="0"/>
              </a:spcAft>
              <a:buSzPts val="2420"/>
              <a:buChar char="•"/>
            </a:pPr>
            <a:r>
              <a:rPr lang="en-GB" sz="2900"/>
              <a:t>How to increase engagement?</a:t>
            </a:r>
            <a:endParaRPr sz="2900"/>
          </a:p>
          <a:p>
            <a:pPr marL="0" lvl="0" indent="0" algn="l" rtl="0">
              <a:lnSpc>
                <a:spcPct val="90000"/>
              </a:lnSpc>
              <a:spcBef>
                <a:spcPts val="0"/>
              </a:spcBef>
              <a:spcAft>
                <a:spcPts val="0"/>
              </a:spcAft>
              <a:buNone/>
            </a:pPr>
            <a:endParaRPr sz="2900"/>
          </a:p>
          <a:p>
            <a:pPr marL="342900" lvl="0" indent="-220980" algn="l" rtl="0">
              <a:lnSpc>
                <a:spcPct val="90000"/>
              </a:lnSpc>
              <a:spcBef>
                <a:spcPts val="0"/>
              </a:spcBef>
              <a:spcAft>
                <a:spcPts val="0"/>
              </a:spcAft>
              <a:buClr>
                <a:srgbClr val="006600"/>
              </a:buClr>
              <a:buSzPts val="1920"/>
              <a:buFont typeface="Arial"/>
              <a:buNone/>
            </a:pPr>
            <a:endParaRPr sz="2900"/>
          </a:p>
          <a:p>
            <a:pPr marL="342900" lvl="0" indent="-220980" algn="l" rtl="0">
              <a:lnSpc>
                <a:spcPct val="90000"/>
              </a:lnSpc>
              <a:spcBef>
                <a:spcPts val="0"/>
              </a:spcBef>
              <a:spcAft>
                <a:spcPts val="0"/>
              </a:spcAft>
              <a:buClr>
                <a:srgbClr val="006600"/>
              </a:buClr>
              <a:buSzPts val="1920"/>
              <a:buFont typeface="Arial"/>
              <a:buNone/>
            </a:pPr>
            <a:endParaRPr sz="2900"/>
          </a:p>
          <a:p>
            <a:pPr marL="342900" lvl="0" indent="-220980" algn="l" rtl="0">
              <a:lnSpc>
                <a:spcPct val="90000"/>
              </a:lnSpc>
              <a:spcBef>
                <a:spcPts val="0"/>
              </a:spcBef>
              <a:spcAft>
                <a:spcPts val="0"/>
              </a:spcAft>
              <a:buClr>
                <a:srgbClr val="006600"/>
              </a:buClr>
              <a:buSzPts val="1920"/>
              <a:buFont typeface="Arial"/>
              <a:buNone/>
            </a:pPr>
            <a:endParaRPr sz="2900"/>
          </a:p>
        </p:txBody>
      </p:sp>
      <p:sp>
        <p:nvSpPr>
          <p:cNvPr id="346" name="Google Shape;346;p39"/>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Engagement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0"/>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Social Media’s Role in Marketing Strategy</a:t>
            </a:r>
            <a:endParaRPr/>
          </a:p>
        </p:txBody>
      </p:sp>
      <p:pic>
        <p:nvPicPr>
          <p:cNvPr id="352" name="Google Shape;352;p40"/>
          <p:cNvPicPr preferRelativeResize="0"/>
          <p:nvPr/>
        </p:nvPicPr>
        <p:blipFill>
          <a:blip r:embed="rId3">
            <a:alphaModFix/>
          </a:blip>
          <a:stretch>
            <a:fillRect/>
          </a:stretch>
        </p:blipFill>
        <p:spPr>
          <a:xfrm>
            <a:off x="2667000" y="2395150"/>
            <a:ext cx="8526926" cy="4275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1"/>
          <p:cNvPicPr preferRelativeResize="0"/>
          <p:nvPr/>
        </p:nvPicPr>
        <p:blipFill>
          <a:blip r:embed="rId3">
            <a:alphaModFix/>
          </a:blip>
          <a:stretch>
            <a:fillRect/>
          </a:stretch>
        </p:blipFill>
        <p:spPr>
          <a:xfrm>
            <a:off x="2247050" y="1190950"/>
            <a:ext cx="8248674" cy="54991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2"/>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Inbound Marketing</a:t>
            </a:r>
            <a:endParaRPr/>
          </a:p>
        </p:txBody>
      </p:sp>
      <p:pic>
        <p:nvPicPr>
          <p:cNvPr id="363" name="Google Shape;363;p42"/>
          <p:cNvPicPr preferRelativeResize="0"/>
          <p:nvPr/>
        </p:nvPicPr>
        <p:blipFill>
          <a:blip r:embed="rId3">
            <a:alphaModFix/>
          </a:blip>
          <a:stretch>
            <a:fillRect/>
          </a:stretch>
        </p:blipFill>
        <p:spPr>
          <a:xfrm>
            <a:off x="5300725" y="1466950"/>
            <a:ext cx="5212553" cy="5080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3"/>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How Can People Find Me?</a:t>
            </a:r>
            <a:endParaRPr/>
          </a:p>
        </p:txBody>
      </p:sp>
      <p:sp>
        <p:nvSpPr>
          <p:cNvPr id="369" name="Google Shape;369;p43"/>
          <p:cNvSpPr txBox="1"/>
          <p:nvPr/>
        </p:nvSpPr>
        <p:spPr>
          <a:xfrm>
            <a:off x="332825" y="1969125"/>
            <a:ext cx="4934100" cy="43134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Create or update your Google My Business Profile.</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Keep the profile up-to-date.</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70" name="Google Shape;370;p43"/>
          <p:cNvPicPr preferRelativeResize="0"/>
          <p:nvPr/>
        </p:nvPicPr>
        <p:blipFill>
          <a:blip r:embed="rId3">
            <a:alphaModFix/>
          </a:blip>
          <a:stretch>
            <a:fillRect/>
          </a:stretch>
        </p:blipFill>
        <p:spPr>
          <a:xfrm>
            <a:off x="5419325" y="1929675"/>
            <a:ext cx="6620274" cy="43315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4"/>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Content Marketing</a:t>
            </a:r>
            <a:endParaRPr/>
          </a:p>
        </p:txBody>
      </p:sp>
      <p:pic>
        <p:nvPicPr>
          <p:cNvPr id="376" name="Google Shape;376;p44"/>
          <p:cNvPicPr preferRelativeResize="0"/>
          <p:nvPr/>
        </p:nvPicPr>
        <p:blipFill>
          <a:blip r:embed="rId3">
            <a:alphaModFix/>
          </a:blip>
          <a:stretch>
            <a:fillRect/>
          </a:stretch>
        </p:blipFill>
        <p:spPr>
          <a:xfrm>
            <a:off x="4180878" y="1777275"/>
            <a:ext cx="7509547" cy="5001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5"/>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Content Marketing</a:t>
            </a:r>
            <a:endParaRPr/>
          </a:p>
        </p:txBody>
      </p:sp>
      <p:pic>
        <p:nvPicPr>
          <p:cNvPr id="382" name="Google Shape;382;p45"/>
          <p:cNvPicPr preferRelativeResize="0"/>
          <p:nvPr/>
        </p:nvPicPr>
        <p:blipFill>
          <a:blip r:embed="rId3">
            <a:alphaModFix/>
          </a:blip>
          <a:stretch>
            <a:fillRect/>
          </a:stretch>
        </p:blipFill>
        <p:spPr>
          <a:xfrm>
            <a:off x="3729300" y="1777275"/>
            <a:ext cx="6962180" cy="4775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Content Marketing</a:t>
            </a:r>
            <a:endParaRPr/>
          </a:p>
        </p:txBody>
      </p:sp>
      <p:sp>
        <p:nvSpPr>
          <p:cNvPr id="388" name="Google Shape;388;p46"/>
          <p:cNvSpPr txBox="1"/>
          <p:nvPr/>
        </p:nvSpPr>
        <p:spPr>
          <a:xfrm>
            <a:off x="301800" y="1876050"/>
            <a:ext cx="4484100" cy="49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Creating Content</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Social Media - Facebook, Instagram, X, YouTube</a:t>
            </a: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Blog Posts</a:t>
            </a:r>
            <a:br>
              <a:rPr lang="en-GB"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Videos</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89" name="Google Shape;389;p46"/>
          <p:cNvPicPr preferRelativeResize="0"/>
          <p:nvPr/>
        </p:nvPicPr>
        <p:blipFill>
          <a:blip r:embed="rId3">
            <a:alphaModFix/>
          </a:blip>
          <a:stretch>
            <a:fillRect/>
          </a:stretch>
        </p:blipFill>
        <p:spPr>
          <a:xfrm>
            <a:off x="4938300" y="1929675"/>
            <a:ext cx="5359815" cy="4775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0"/>
          <p:cNvSpPr txBox="1">
            <a:spLocks noGrp="1"/>
          </p:cNvSpPr>
          <p:nvPr>
            <p:ph type="body" idx="1"/>
          </p:nvPr>
        </p:nvSpPr>
        <p:spPr>
          <a:xfrm>
            <a:off x="391575" y="1864650"/>
            <a:ext cx="11376900" cy="4033200"/>
          </a:xfrm>
          <a:prstGeom prst="rect">
            <a:avLst/>
          </a:prstGeom>
          <a:noFill/>
          <a:ln>
            <a:noFill/>
          </a:ln>
        </p:spPr>
        <p:txBody>
          <a:bodyPr spcFirstLastPara="1" wrap="square" lIns="91425" tIns="45700" rIns="91425" bIns="45700" anchor="t" anchorCtr="0">
            <a:normAutofit fontScale="62500" lnSpcReduction="10000"/>
          </a:bodyPr>
          <a:lstStyle/>
          <a:p>
            <a:pPr marL="132080" lvl="0" indent="0" algn="l" rtl="0">
              <a:lnSpc>
                <a:spcPct val="150000"/>
              </a:lnSpc>
              <a:spcBef>
                <a:spcPts val="0"/>
              </a:spcBef>
              <a:spcAft>
                <a:spcPts val="0"/>
              </a:spcAft>
              <a:buClr>
                <a:srgbClr val="006600"/>
              </a:buClr>
              <a:buSzPct val="50790"/>
              <a:buFont typeface="Arial"/>
              <a:buNone/>
            </a:pPr>
            <a:r>
              <a:rPr lang="en-GB" sz="4095"/>
              <a:t>Today, we will cover:</a:t>
            </a:r>
            <a:endParaRPr sz="4095"/>
          </a:p>
          <a:p>
            <a:pPr marL="457200" lvl="0" indent="-370491" algn="l" rtl="0">
              <a:lnSpc>
                <a:spcPct val="150000"/>
              </a:lnSpc>
              <a:spcBef>
                <a:spcPts val="0"/>
              </a:spcBef>
              <a:spcAft>
                <a:spcPts val="0"/>
              </a:spcAft>
              <a:buSzPct val="87302"/>
              <a:buChar char="•"/>
            </a:pPr>
            <a:r>
              <a:rPr lang="en-GB" sz="4095"/>
              <a:t>Getting started (and becoming an expert) on social media.</a:t>
            </a:r>
            <a:endParaRPr sz="4095"/>
          </a:p>
          <a:p>
            <a:pPr marL="457200" lvl="0" indent="-370491" algn="l" rtl="0">
              <a:lnSpc>
                <a:spcPct val="150000"/>
              </a:lnSpc>
              <a:spcBef>
                <a:spcPts val="0"/>
              </a:spcBef>
              <a:spcAft>
                <a:spcPts val="0"/>
              </a:spcAft>
              <a:buSzPct val="87302"/>
              <a:buChar char="•"/>
            </a:pPr>
            <a:r>
              <a:rPr lang="en-GB" sz="4095"/>
              <a:t>What, where and why post on social media.</a:t>
            </a:r>
            <a:endParaRPr sz="4095"/>
          </a:p>
          <a:p>
            <a:pPr marL="457200" lvl="0" indent="-370491" algn="l" rtl="0">
              <a:lnSpc>
                <a:spcPct val="150000"/>
              </a:lnSpc>
              <a:spcBef>
                <a:spcPts val="0"/>
              </a:spcBef>
              <a:spcAft>
                <a:spcPts val="0"/>
              </a:spcAft>
              <a:buSzPct val="87302"/>
              <a:buChar char="•"/>
            </a:pPr>
            <a:r>
              <a:rPr lang="en-GB" sz="4095"/>
              <a:t>The role of social media in modern marketing.</a:t>
            </a:r>
            <a:endParaRPr sz="4095"/>
          </a:p>
          <a:p>
            <a:pPr marL="457200" lvl="0" indent="-370491" algn="l" rtl="0">
              <a:lnSpc>
                <a:spcPct val="150000"/>
              </a:lnSpc>
              <a:spcBef>
                <a:spcPts val="0"/>
              </a:spcBef>
              <a:spcAft>
                <a:spcPts val="0"/>
              </a:spcAft>
              <a:buSzPct val="87302"/>
              <a:buChar char="•"/>
            </a:pPr>
            <a:r>
              <a:rPr lang="en-GB" sz="4095"/>
              <a:t>Content marketing synchronization</a:t>
            </a:r>
            <a:endParaRPr sz="4095"/>
          </a:p>
          <a:p>
            <a:pPr marL="457200" lvl="0" indent="-370491" algn="l" rtl="0">
              <a:lnSpc>
                <a:spcPct val="150000"/>
              </a:lnSpc>
              <a:spcBef>
                <a:spcPts val="0"/>
              </a:spcBef>
              <a:spcAft>
                <a:spcPts val="0"/>
              </a:spcAft>
              <a:buSzPct val="87302"/>
              <a:buChar char="•"/>
            </a:pPr>
            <a:r>
              <a:rPr lang="en-GB" sz="4095"/>
              <a:t>Questions and answers.</a:t>
            </a:r>
            <a:endParaRPr sz="4095"/>
          </a:p>
          <a:p>
            <a:pPr marL="132080" lvl="0" indent="0" algn="l" rtl="0">
              <a:lnSpc>
                <a:spcPct val="150000"/>
              </a:lnSpc>
              <a:spcBef>
                <a:spcPts val="0"/>
              </a:spcBef>
              <a:spcAft>
                <a:spcPts val="0"/>
              </a:spcAft>
              <a:buClr>
                <a:srgbClr val="006600"/>
              </a:buClr>
              <a:buSzPct val="79999"/>
              <a:buFont typeface="Arial"/>
              <a:buNone/>
            </a:pPr>
            <a:endParaRPr/>
          </a:p>
          <a:p>
            <a:pPr marL="132080" lvl="0" indent="0" algn="l" rtl="0">
              <a:lnSpc>
                <a:spcPct val="150000"/>
              </a:lnSpc>
              <a:spcBef>
                <a:spcPts val="0"/>
              </a:spcBef>
              <a:spcAft>
                <a:spcPts val="0"/>
              </a:spcAft>
              <a:buClr>
                <a:srgbClr val="006600"/>
              </a:buClr>
              <a:buSzPct val="79999"/>
              <a:buFont typeface="Arial"/>
              <a:buNone/>
            </a:pPr>
            <a:endParaRPr/>
          </a:p>
        </p:txBody>
      </p:sp>
      <p:sp>
        <p:nvSpPr>
          <p:cNvPr id="222" name="Google Shape;222;p20"/>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Why Create Content?</a:t>
            </a:r>
            <a:endParaRPr/>
          </a:p>
        </p:txBody>
      </p:sp>
      <p:sp>
        <p:nvSpPr>
          <p:cNvPr id="395" name="Google Shape;395;p47"/>
          <p:cNvSpPr txBox="1"/>
          <p:nvPr/>
        </p:nvSpPr>
        <p:spPr>
          <a:xfrm>
            <a:off x="301800" y="1876050"/>
            <a:ext cx="4484100" cy="49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GB" sz="2800">
                <a:solidFill>
                  <a:schemeClr val="dk1"/>
                </a:solidFill>
                <a:latin typeface="Calibri"/>
                <a:ea typeface="Calibri"/>
                <a:cs typeface="Calibri"/>
                <a:sym typeface="Calibri"/>
              </a:rPr>
              <a:t>Why Create Content?</a:t>
            </a:r>
            <a:endParaRPr sz="2800">
              <a:solidFill>
                <a:schemeClr val="dk1"/>
              </a:solidFill>
              <a:latin typeface="Calibri"/>
              <a:ea typeface="Calibri"/>
              <a:cs typeface="Calibri"/>
              <a:sym typeface="Calibri"/>
            </a:endParaRPr>
          </a:p>
          <a:p>
            <a:pPr marL="45720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Tell someone’s story</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Impact</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Exposure</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Boost support for your </a:t>
            </a:r>
            <a:br>
              <a:rPr lang="en-GB" sz="2800">
                <a:solidFill>
                  <a:schemeClr val="dk1"/>
                </a:solidFill>
                <a:latin typeface="Calibri"/>
                <a:ea typeface="Calibri"/>
                <a:cs typeface="Calibri"/>
                <a:sym typeface="Calibri"/>
              </a:rPr>
            </a:br>
            <a:r>
              <a:rPr lang="en-GB" sz="2800">
                <a:solidFill>
                  <a:schemeClr val="dk1"/>
                </a:solidFill>
                <a:latin typeface="Calibri"/>
                <a:ea typeface="Calibri"/>
                <a:cs typeface="Calibri"/>
                <a:sym typeface="Calibri"/>
              </a:rPr>
              <a:t>organization and/or cause.</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GB" sz="2800">
                <a:solidFill>
                  <a:schemeClr val="dk1"/>
                </a:solidFill>
                <a:latin typeface="Calibri"/>
                <a:ea typeface="Calibri"/>
                <a:cs typeface="Calibri"/>
                <a:sym typeface="Calibri"/>
              </a:rPr>
              <a:t>Search engine optimization</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96" name="Google Shape;396;p47"/>
          <p:cNvPicPr preferRelativeResize="0"/>
          <p:nvPr/>
        </p:nvPicPr>
        <p:blipFill>
          <a:blip r:embed="rId3">
            <a:alphaModFix/>
          </a:blip>
          <a:stretch>
            <a:fillRect/>
          </a:stretch>
        </p:blipFill>
        <p:spPr>
          <a:xfrm>
            <a:off x="4938300" y="1929675"/>
            <a:ext cx="7101299" cy="46665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Google Grants</a:t>
            </a:r>
            <a:endParaRPr/>
          </a:p>
        </p:txBody>
      </p:sp>
      <p:pic>
        <p:nvPicPr>
          <p:cNvPr id="402" name="Google Shape;402;p48"/>
          <p:cNvPicPr preferRelativeResize="0"/>
          <p:nvPr/>
        </p:nvPicPr>
        <p:blipFill>
          <a:blip r:embed="rId3">
            <a:alphaModFix/>
          </a:blip>
          <a:stretch>
            <a:fillRect/>
          </a:stretch>
        </p:blipFill>
        <p:spPr>
          <a:xfrm>
            <a:off x="152400" y="1929675"/>
            <a:ext cx="7124952" cy="4775924"/>
          </a:xfrm>
          <a:prstGeom prst="rect">
            <a:avLst/>
          </a:prstGeom>
          <a:noFill/>
          <a:ln>
            <a:noFill/>
          </a:ln>
        </p:spPr>
      </p:pic>
      <p:sp>
        <p:nvSpPr>
          <p:cNvPr id="403" name="Google Shape;403;p48"/>
          <p:cNvSpPr txBox="1"/>
          <p:nvPr/>
        </p:nvSpPr>
        <p:spPr>
          <a:xfrm>
            <a:off x="7516675" y="1953625"/>
            <a:ext cx="4235700" cy="49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a:solidFill>
                  <a:schemeClr val="dk1"/>
                </a:solidFill>
                <a:latin typeface="Calibri"/>
                <a:ea typeface="Calibri"/>
                <a:cs typeface="Calibri"/>
                <a:sym typeface="Calibri"/>
              </a:rPr>
              <a:t>Connect Content to Google Grants</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Up to $10K a month in free ads</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Free YouTube tutorial: </a:t>
            </a:r>
            <a:r>
              <a:rPr lang="en-GB" sz="2600" u="sng">
                <a:solidFill>
                  <a:schemeClr val="hlink"/>
                </a:solidFill>
                <a:latin typeface="Calibri"/>
                <a:ea typeface="Calibri"/>
                <a:cs typeface="Calibri"/>
                <a:sym typeface="Calibri"/>
                <a:hlinkClick r:id="rId4"/>
              </a:rPr>
              <a:t>https://youtu.be/ZilFhTquOBo?si=pG7nDPQk911DUIEA </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u="sng">
                <a:solidFill>
                  <a:schemeClr val="hlink"/>
                </a:solidFill>
                <a:latin typeface="Calibri"/>
                <a:ea typeface="Calibri"/>
                <a:cs typeface="Calibri"/>
                <a:sym typeface="Calibri"/>
                <a:hlinkClick r:id="rId4"/>
              </a:rPr>
              <a:t>https://www.google.com/grants/ </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9"/>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Social Media Marketing</a:t>
            </a:r>
            <a:endParaRPr/>
          </a:p>
        </p:txBody>
      </p:sp>
      <p:sp>
        <p:nvSpPr>
          <p:cNvPr id="409" name="Google Shape;409;p49"/>
          <p:cNvSpPr txBox="1"/>
          <p:nvPr/>
        </p:nvSpPr>
        <p:spPr>
          <a:xfrm>
            <a:off x="705225" y="1953625"/>
            <a:ext cx="11047200" cy="49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a:solidFill>
                  <a:schemeClr val="dk1"/>
                </a:solidFill>
                <a:latin typeface="Calibri"/>
                <a:ea typeface="Calibri"/>
                <a:cs typeface="Calibri"/>
                <a:sym typeface="Calibri"/>
              </a:rPr>
              <a:t>Social media can be used to syndicate content. </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Organic Social Media Marketing.</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Video</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Photos</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Blog posts</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Paid Social Media Marketing</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Boosted posts</a:t>
            </a:r>
            <a:endParaRPr sz="2600">
              <a:solidFill>
                <a:schemeClr val="dk1"/>
              </a:solidFill>
              <a:latin typeface="Calibri"/>
              <a:ea typeface="Calibri"/>
              <a:cs typeface="Calibri"/>
              <a:sym typeface="Calibri"/>
            </a:endParaRPr>
          </a:p>
          <a:p>
            <a:pPr marL="914400" lvl="1"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Social media advertising</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GB" sz="2600">
                <a:solidFill>
                  <a:schemeClr val="dk1"/>
                </a:solidFill>
                <a:latin typeface="Calibri"/>
                <a:ea typeface="Calibri"/>
                <a:cs typeface="Calibri"/>
                <a:sym typeface="Calibri"/>
              </a:rPr>
              <a:t>Influencer Marketing</a:t>
            </a:r>
            <a:endParaRPr sz="2600">
              <a:solidFill>
                <a:schemeClr val="dk1"/>
              </a:solidFill>
              <a:latin typeface="Calibri"/>
              <a:ea typeface="Calibri"/>
              <a:cs typeface="Calibri"/>
              <a:sym typeface="Calibri"/>
            </a:endParaRPr>
          </a:p>
          <a:p>
            <a:pPr marL="45720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GB" sz="2600">
                <a:solidFill>
                  <a:schemeClr val="dk1"/>
                </a:solidFill>
                <a:latin typeface="Calibri"/>
                <a:ea typeface="Calibri"/>
                <a:cs typeface="Calibri"/>
                <a:sym typeface="Calibri"/>
              </a:rPr>
              <a:t>Much of this content can also help you with e-newsletters. </a:t>
            </a:r>
            <a:endParaRPr sz="2600">
              <a:solidFill>
                <a:schemeClr val="dk1"/>
              </a:solidFill>
              <a:latin typeface="Calibri"/>
              <a:ea typeface="Calibri"/>
              <a:cs typeface="Calibri"/>
              <a:sym typeface="Calibri"/>
            </a:endParaRPr>
          </a:p>
          <a:p>
            <a:pPr marL="45720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0"/>
          <p:cNvSpPr txBox="1">
            <a:spLocks noGrp="1"/>
          </p:cNvSpPr>
          <p:nvPr>
            <p:ph type="body" idx="1"/>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Q &amp; A</a:t>
            </a:r>
            <a:endParaRPr/>
          </a:p>
        </p:txBody>
      </p:sp>
      <p:pic>
        <p:nvPicPr>
          <p:cNvPr id="415" name="Google Shape;415;p50"/>
          <p:cNvPicPr preferRelativeResize="0"/>
          <p:nvPr/>
        </p:nvPicPr>
        <p:blipFill>
          <a:blip r:embed="rId3">
            <a:alphaModFix/>
          </a:blip>
          <a:stretch>
            <a:fillRect/>
          </a:stretch>
        </p:blipFill>
        <p:spPr>
          <a:xfrm>
            <a:off x="152400" y="1929675"/>
            <a:ext cx="11807146" cy="4775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Getting Started With Social Media</a:t>
            </a:r>
            <a:endParaRPr/>
          </a:p>
        </p:txBody>
      </p:sp>
      <p:pic>
        <p:nvPicPr>
          <p:cNvPr id="228" name="Google Shape;228;p21"/>
          <p:cNvPicPr preferRelativeResize="0"/>
          <p:nvPr/>
        </p:nvPicPr>
        <p:blipFill>
          <a:blip r:embed="rId3">
            <a:alphaModFix/>
          </a:blip>
          <a:stretch>
            <a:fillRect/>
          </a:stretch>
        </p:blipFill>
        <p:spPr>
          <a:xfrm>
            <a:off x="1760925" y="1954950"/>
            <a:ext cx="8930550" cy="4546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2"/>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Which Platforms Make the Most Sense For You?</a:t>
            </a:r>
            <a:endParaRPr/>
          </a:p>
        </p:txBody>
      </p:sp>
      <p:pic>
        <p:nvPicPr>
          <p:cNvPr id="234" name="Google Shape;234;p22"/>
          <p:cNvPicPr preferRelativeResize="0"/>
          <p:nvPr/>
        </p:nvPicPr>
        <p:blipFill>
          <a:blip r:embed="rId3">
            <a:alphaModFix/>
          </a:blip>
          <a:stretch>
            <a:fillRect/>
          </a:stretch>
        </p:blipFill>
        <p:spPr>
          <a:xfrm>
            <a:off x="826463" y="1961125"/>
            <a:ext cx="10539076" cy="43087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3"/>
          <p:cNvSpPr txBox="1">
            <a:spLocks noGrp="1"/>
          </p:cNvSpPr>
          <p:nvPr>
            <p:ph type="body" idx="1"/>
          </p:nvPr>
        </p:nvSpPr>
        <p:spPr>
          <a:xfrm>
            <a:off x="391575" y="1864650"/>
            <a:ext cx="4538700" cy="4993500"/>
          </a:xfrm>
          <a:prstGeom prst="rect">
            <a:avLst/>
          </a:prstGeom>
          <a:noFill/>
          <a:ln>
            <a:noFill/>
          </a:ln>
        </p:spPr>
        <p:txBody>
          <a:bodyPr spcFirstLastPara="1" wrap="square" lIns="91425" tIns="45700" rIns="91425" bIns="45700" anchor="t" anchorCtr="0">
            <a:noAutofit/>
          </a:bodyPr>
          <a:lstStyle/>
          <a:p>
            <a:pPr marL="457200" lvl="0" indent="-320315" algn="l" rtl="0">
              <a:lnSpc>
                <a:spcPct val="150000"/>
              </a:lnSpc>
              <a:spcBef>
                <a:spcPts val="0"/>
              </a:spcBef>
              <a:spcAft>
                <a:spcPts val="0"/>
              </a:spcAft>
              <a:buSzPts val="1444"/>
              <a:buChar char="•"/>
            </a:pPr>
            <a:r>
              <a:rPr lang="en-GB" sz="1444"/>
              <a:t>How to start a Facebook Business Page</a:t>
            </a:r>
            <a:endParaRPr sz="1444"/>
          </a:p>
          <a:p>
            <a:pPr marL="914400" lvl="1" indent="-320315" algn="l" rtl="0">
              <a:lnSpc>
                <a:spcPct val="150000"/>
              </a:lnSpc>
              <a:spcBef>
                <a:spcPts val="0"/>
              </a:spcBef>
              <a:spcAft>
                <a:spcPts val="0"/>
              </a:spcAft>
              <a:buSzPts val="1444"/>
              <a:buChar char="•"/>
            </a:pPr>
            <a:r>
              <a:rPr lang="en-GB" sz="1444" u="sng">
                <a:solidFill>
                  <a:schemeClr val="hlink"/>
                </a:solidFill>
                <a:hlinkClick r:id="rId3"/>
              </a:rPr>
              <a:t>https://youtu.be/Zl87ugrZSfo</a:t>
            </a:r>
            <a:endParaRPr sz="1444"/>
          </a:p>
          <a:p>
            <a:pPr marL="457200" lvl="0" indent="-320315" algn="l" rtl="0">
              <a:lnSpc>
                <a:spcPct val="150000"/>
              </a:lnSpc>
              <a:spcBef>
                <a:spcPts val="0"/>
              </a:spcBef>
              <a:spcAft>
                <a:spcPts val="0"/>
              </a:spcAft>
              <a:buSzPts val="1444"/>
              <a:buChar char="•"/>
            </a:pPr>
            <a:r>
              <a:rPr lang="en-GB" sz="1444"/>
              <a:t>How to make sure you Google Business Profile is Ready</a:t>
            </a:r>
            <a:endParaRPr sz="1444"/>
          </a:p>
          <a:p>
            <a:pPr marL="914400" lvl="1" indent="-320315" algn="l" rtl="0">
              <a:lnSpc>
                <a:spcPct val="150000"/>
              </a:lnSpc>
              <a:spcBef>
                <a:spcPts val="0"/>
              </a:spcBef>
              <a:spcAft>
                <a:spcPts val="0"/>
              </a:spcAft>
              <a:buSzPts val="1444"/>
              <a:buChar char="•"/>
            </a:pPr>
            <a:r>
              <a:rPr lang="en-GB" sz="1444" u="sng">
                <a:solidFill>
                  <a:schemeClr val="hlink"/>
                </a:solidFill>
                <a:hlinkClick r:id="rId4"/>
              </a:rPr>
              <a:t>https://www.youtube.com/watch?v=81nhmYRTYZM</a:t>
            </a:r>
            <a:endParaRPr sz="1444"/>
          </a:p>
          <a:p>
            <a:pPr marL="457200" lvl="0" indent="-320315" algn="l" rtl="0">
              <a:lnSpc>
                <a:spcPct val="150000"/>
              </a:lnSpc>
              <a:spcBef>
                <a:spcPts val="0"/>
              </a:spcBef>
              <a:spcAft>
                <a:spcPts val="0"/>
              </a:spcAft>
              <a:buSzPts val="1444"/>
              <a:buChar char="•"/>
            </a:pPr>
            <a:r>
              <a:rPr lang="en-GB" sz="1444"/>
              <a:t>How to start an Instagram Brand Account</a:t>
            </a:r>
            <a:endParaRPr sz="1444"/>
          </a:p>
          <a:p>
            <a:pPr marL="914400" lvl="1" indent="-320315" algn="l" rtl="0">
              <a:lnSpc>
                <a:spcPct val="150000"/>
              </a:lnSpc>
              <a:spcBef>
                <a:spcPts val="0"/>
              </a:spcBef>
              <a:spcAft>
                <a:spcPts val="0"/>
              </a:spcAft>
              <a:buSzPts val="1444"/>
              <a:buChar char="•"/>
            </a:pPr>
            <a:r>
              <a:rPr lang="en-GB" sz="1444" u="sng">
                <a:solidFill>
                  <a:schemeClr val="hlink"/>
                </a:solidFill>
                <a:hlinkClick r:id="rId5"/>
              </a:rPr>
              <a:t>https://www.youtube.com/watch?v=gJh1QvV9fVE</a:t>
            </a:r>
            <a:endParaRPr sz="1444"/>
          </a:p>
          <a:p>
            <a:pPr marL="457200" lvl="0" indent="-320315" algn="l" rtl="0">
              <a:lnSpc>
                <a:spcPct val="150000"/>
              </a:lnSpc>
              <a:spcBef>
                <a:spcPts val="0"/>
              </a:spcBef>
              <a:spcAft>
                <a:spcPts val="0"/>
              </a:spcAft>
              <a:buSzPts val="1444"/>
              <a:buChar char="•"/>
            </a:pPr>
            <a:r>
              <a:rPr lang="en-GB" sz="1444"/>
              <a:t>How to start a Twitter Account</a:t>
            </a:r>
            <a:endParaRPr sz="1444"/>
          </a:p>
          <a:p>
            <a:pPr marL="914400" lvl="1" indent="-320315" algn="l" rtl="0">
              <a:lnSpc>
                <a:spcPct val="150000"/>
              </a:lnSpc>
              <a:spcBef>
                <a:spcPts val="0"/>
              </a:spcBef>
              <a:spcAft>
                <a:spcPts val="0"/>
              </a:spcAft>
              <a:buSzPts val="1444"/>
              <a:buChar char="•"/>
            </a:pPr>
            <a:r>
              <a:rPr lang="en-GB" sz="1444" u="sng">
                <a:solidFill>
                  <a:schemeClr val="hlink"/>
                </a:solidFill>
                <a:hlinkClick r:id="rId6"/>
              </a:rPr>
              <a:t>https://www.businessinsider.com/how-to-setup-a-twitter-account</a:t>
            </a:r>
            <a:endParaRPr sz="1444"/>
          </a:p>
          <a:p>
            <a:pPr marL="457200" lvl="0" indent="-320315" algn="l" rtl="0">
              <a:lnSpc>
                <a:spcPct val="150000"/>
              </a:lnSpc>
              <a:spcBef>
                <a:spcPts val="0"/>
              </a:spcBef>
              <a:spcAft>
                <a:spcPts val="0"/>
              </a:spcAft>
              <a:buSzPts val="1444"/>
              <a:buChar char="•"/>
            </a:pPr>
            <a:r>
              <a:rPr lang="en-GB" sz="1444"/>
              <a:t>How to start a YouTube Channel</a:t>
            </a:r>
            <a:endParaRPr sz="1444"/>
          </a:p>
          <a:p>
            <a:pPr marL="914400" lvl="1" indent="-320315" algn="l" rtl="0">
              <a:lnSpc>
                <a:spcPct val="150000"/>
              </a:lnSpc>
              <a:spcBef>
                <a:spcPts val="0"/>
              </a:spcBef>
              <a:spcAft>
                <a:spcPts val="0"/>
              </a:spcAft>
              <a:buSzPts val="1444"/>
              <a:buChar char="•"/>
            </a:pPr>
            <a:r>
              <a:rPr lang="en-GB" sz="1444" u="sng">
                <a:solidFill>
                  <a:schemeClr val="hlink"/>
                </a:solidFill>
                <a:hlinkClick r:id="rId7"/>
              </a:rPr>
              <a:t>https://www.youtube.com/watch?v=6o7qODwjEz8</a:t>
            </a:r>
            <a:endParaRPr sz="1444"/>
          </a:p>
          <a:p>
            <a:pPr marL="0" lvl="0" indent="0" algn="l" rtl="0">
              <a:lnSpc>
                <a:spcPct val="150000"/>
              </a:lnSpc>
              <a:spcBef>
                <a:spcPts val="0"/>
              </a:spcBef>
              <a:spcAft>
                <a:spcPts val="0"/>
              </a:spcAft>
              <a:buNone/>
            </a:pPr>
            <a:endParaRPr sz="1145"/>
          </a:p>
        </p:txBody>
      </p:sp>
      <p:sp>
        <p:nvSpPr>
          <p:cNvPr id="240" name="Google Shape;240;p23"/>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Create Your Accounts</a:t>
            </a:r>
            <a:endParaRPr/>
          </a:p>
        </p:txBody>
      </p:sp>
      <p:pic>
        <p:nvPicPr>
          <p:cNvPr id="241" name="Google Shape;241;p23"/>
          <p:cNvPicPr preferRelativeResize="0"/>
          <p:nvPr/>
        </p:nvPicPr>
        <p:blipFill>
          <a:blip r:embed="rId8">
            <a:alphaModFix/>
          </a:blip>
          <a:stretch>
            <a:fillRect/>
          </a:stretch>
        </p:blipFill>
        <p:spPr>
          <a:xfrm>
            <a:off x="5806225" y="2275725"/>
            <a:ext cx="5924550" cy="331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noGrp="1"/>
          </p:cNvSpPr>
          <p:nvPr>
            <p:ph type="body" idx="2"/>
          </p:nvPr>
        </p:nvSpPr>
        <p:spPr>
          <a:xfrm>
            <a:off x="270975" y="1126575"/>
            <a:ext cx="10420500" cy="13554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018"/>
              <a:buNone/>
            </a:pPr>
            <a:r>
              <a:rPr lang="en-GB" sz="3500"/>
              <a:t>Become a Social Media Expert</a:t>
            </a:r>
            <a:endParaRPr sz="3500"/>
          </a:p>
        </p:txBody>
      </p:sp>
      <p:pic>
        <p:nvPicPr>
          <p:cNvPr id="247" name="Google Shape;247;p24"/>
          <p:cNvPicPr preferRelativeResize="0"/>
          <p:nvPr/>
        </p:nvPicPr>
        <p:blipFill>
          <a:blip r:embed="rId3">
            <a:alphaModFix/>
          </a:blip>
          <a:stretch>
            <a:fillRect/>
          </a:stretch>
        </p:blipFill>
        <p:spPr>
          <a:xfrm>
            <a:off x="2676738" y="1879375"/>
            <a:ext cx="6838526" cy="4616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5"/>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fontScale="77500"/>
          </a:bodyPr>
          <a:lstStyle/>
          <a:p>
            <a:pPr marL="0" lvl="0" indent="0" algn="l" rtl="0">
              <a:spcBef>
                <a:spcPts val="1000"/>
              </a:spcBef>
              <a:spcAft>
                <a:spcPts val="0"/>
              </a:spcAft>
              <a:buNone/>
            </a:pPr>
            <a:r>
              <a:rPr lang="en-GB"/>
              <a:t>THE WHAT, WHERE, WHEN &amp; WHY OF SOCIAL MEDIA POSTS</a:t>
            </a:r>
            <a:endParaRPr/>
          </a:p>
        </p:txBody>
      </p:sp>
      <p:pic>
        <p:nvPicPr>
          <p:cNvPr id="253" name="Google Shape;253;p25"/>
          <p:cNvPicPr preferRelativeResize="0"/>
          <p:nvPr/>
        </p:nvPicPr>
        <p:blipFill>
          <a:blip r:embed="rId3">
            <a:alphaModFix/>
          </a:blip>
          <a:stretch>
            <a:fillRect/>
          </a:stretch>
        </p:blipFill>
        <p:spPr>
          <a:xfrm>
            <a:off x="152400" y="1929675"/>
            <a:ext cx="7125982" cy="4775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6"/>
          <p:cNvSpPr txBox="1">
            <a:spLocks noGrp="1"/>
          </p:cNvSpPr>
          <p:nvPr>
            <p:ph type="body" idx="2"/>
          </p:nvPr>
        </p:nvSpPr>
        <p:spPr>
          <a:xfrm>
            <a:off x="270975" y="1126575"/>
            <a:ext cx="10420500" cy="650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GB"/>
              <a:t>What</a:t>
            </a:r>
            <a:endParaRPr/>
          </a:p>
        </p:txBody>
      </p:sp>
      <p:pic>
        <p:nvPicPr>
          <p:cNvPr id="259" name="Google Shape;259;p26"/>
          <p:cNvPicPr preferRelativeResize="0"/>
          <p:nvPr/>
        </p:nvPicPr>
        <p:blipFill>
          <a:blip r:embed="rId3">
            <a:alphaModFix/>
          </a:blip>
          <a:stretch>
            <a:fillRect/>
          </a:stretch>
        </p:blipFill>
        <p:spPr>
          <a:xfrm>
            <a:off x="152400" y="1929675"/>
            <a:ext cx="4392893" cy="4775924"/>
          </a:xfrm>
          <a:prstGeom prst="rect">
            <a:avLst/>
          </a:prstGeom>
          <a:noFill/>
          <a:ln>
            <a:noFill/>
          </a:ln>
        </p:spPr>
      </p:pic>
      <p:sp>
        <p:nvSpPr>
          <p:cNvPr id="260" name="Google Shape;260;p26"/>
          <p:cNvSpPr txBox="1"/>
          <p:nvPr/>
        </p:nvSpPr>
        <p:spPr>
          <a:xfrm>
            <a:off x="5276425" y="1760300"/>
            <a:ext cx="6244500" cy="46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latin typeface="Calibri"/>
                <a:ea typeface="Calibri"/>
                <a:cs typeface="Calibri"/>
                <a:sym typeface="Calibri"/>
              </a:rPr>
              <a:t>Social Media should be just that; social. </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GB" sz="2300">
                <a:solidFill>
                  <a:schemeClr val="dk1"/>
                </a:solidFill>
                <a:latin typeface="Calibri"/>
                <a:ea typeface="Calibri"/>
                <a:cs typeface="Calibri"/>
                <a:sym typeface="Calibri"/>
              </a:rPr>
              <a:t>Posts should demonstrate that you know and care about your audience</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GB" sz="2300">
                <a:solidFill>
                  <a:schemeClr val="dk1"/>
                </a:solidFill>
                <a:latin typeface="Calibri"/>
                <a:ea typeface="Calibri"/>
                <a:cs typeface="Calibri"/>
                <a:sym typeface="Calibri"/>
              </a:rPr>
              <a:t>POST TYPES</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GB" sz="2300">
                <a:solidFill>
                  <a:schemeClr val="dk1"/>
                </a:solidFill>
                <a:latin typeface="Calibri"/>
                <a:ea typeface="Calibri"/>
                <a:cs typeface="Calibri"/>
                <a:sym typeface="Calibri"/>
              </a:rPr>
              <a:t>User Generated Content (UGC)</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GB" sz="2300">
                <a:solidFill>
                  <a:schemeClr val="dk1"/>
                </a:solidFill>
                <a:latin typeface="Calibri"/>
                <a:ea typeface="Calibri"/>
                <a:cs typeface="Calibri"/>
                <a:sym typeface="Calibri"/>
              </a:rPr>
              <a:t>This is any content—text, videos, images, reviews, etc.—created by people, rather than brands. We will often share UGC on our own social media accounts, mainly Instagram.</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GB" sz="2300">
                <a:solidFill>
                  <a:schemeClr val="dk1"/>
                </a:solidFill>
                <a:latin typeface="Calibri"/>
                <a:ea typeface="Calibri"/>
                <a:cs typeface="Calibri"/>
                <a:sym typeface="Calibri"/>
              </a:rPr>
              <a:t>These are opportunities to show appreciation and build credibility.</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1669</Words>
  <Application>Microsoft Office PowerPoint</Application>
  <PresentationFormat>Widescreen</PresentationFormat>
  <Paragraphs>228</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(Betty) Jimenez</dc:creator>
  <cp:lastModifiedBy>Elizabeth (Betty) Jimenez</cp:lastModifiedBy>
  <cp:revision>1</cp:revision>
  <dcterms:modified xsi:type="dcterms:W3CDTF">2024-08-21T20:16:31Z</dcterms:modified>
</cp:coreProperties>
</file>