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1" r:id="rId1"/>
    <p:sldMasterId id="2147483752" r:id="rId2"/>
    <p:sldMasterId id="2147483753" r:id="rId3"/>
  </p:sldMasterIdLst>
  <p:notesMasterIdLst>
    <p:notesMasterId r:id="rId32"/>
  </p:notesMasterIdLst>
  <p:sldIdLst>
    <p:sldId id="268" r:id="rId4"/>
    <p:sldId id="269" r:id="rId5"/>
    <p:sldId id="292" r:id="rId6"/>
    <p:sldId id="288" r:id="rId7"/>
    <p:sldId id="290" r:id="rId8"/>
    <p:sldId id="301" r:id="rId9"/>
    <p:sldId id="299" r:id="rId10"/>
    <p:sldId id="302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97" r:id="rId27"/>
    <p:sldId id="298" r:id="rId28"/>
    <p:sldId id="303" r:id="rId29"/>
    <p:sldId id="285" r:id="rId30"/>
    <p:sldId id="291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Helvetica Neue" panose="020B0604020202020204" charset="0"/>
      <p:regular r:id="rId37"/>
      <p:bold r:id="rId38"/>
      <p:italic r:id="rId39"/>
      <p:boldItalic r:id="rId40"/>
    </p:embeddedFont>
    <p:embeddedFont>
      <p:font typeface="Lato" panose="020B0604020202020204" charset="0"/>
      <p:regular r:id="rId41"/>
      <p:bold r:id="rId42"/>
      <p:italic r:id="rId43"/>
      <p:boldItalic r:id="rId44"/>
    </p:embeddedFont>
    <p:embeddedFont>
      <p:font typeface="Lato Light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07e59667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8" name="Google Shape;728;g2107e59667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g2107e596670_0_247:notes"/>
          <p:cNvSpPr txBox="1">
            <a:spLocks noGrp="1"/>
          </p:cNvSpPr>
          <p:nvPr>
            <p:ph type="sldNum" idx="12"/>
          </p:nvPr>
        </p:nvSpPr>
        <p:spPr>
          <a:xfrm>
            <a:off x="3884617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288edd94fe_0_58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g2288edd94fe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2288edd94f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2288edd94f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2288edd94f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g2288edd94f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2288edd94f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g2288edd94f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2288edd94f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g2288edd94f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2288edd94fe_0_88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g2288edd94fe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2288edd94fe_0_94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g2288edd94fe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2288edd94fe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g2288edd94fe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2288edd94fe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g2288edd94f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2288edd94fe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g2288edd94f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007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2288edd94f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8" name="Google Shape;738;g2288edd94fe_0_9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g2288edd94fe_0_9:notes"/>
          <p:cNvSpPr txBox="1">
            <a:spLocks noGrp="1"/>
          </p:cNvSpPr>
          <p:nvPr>
            <p:ph type="sldNum" idx="12"/>
          </p:nvPr>
        </p:nvSpPr>
        <p:spPr>
          <a:xfrm>
            <a:off x="3884617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2288edd94fe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g2288edd94f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7656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2288edd94fe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g2288edd94f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9122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0f102b25ac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0f102b25ac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0f102b25ac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0f102b25ac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36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07e596670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8" name="Google Shape;728;g2107e596670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g2107e596670_0_247:notes"/>
          <p:cNvSpPr txBox="1">
            <a:spLocks noGrp="1"/>
          </p:cNvSpPr>
          <p:nvPr>
            <p:ph type="sldNum" idx="12"/>
          </p:nvPr>
        </p:nvSpPr>
        <p:spPr>
          <a:xfrm>
            <a:off x="3884617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5300" rIns="90600" bIns="45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3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438001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2288edd94f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g2288edd94f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288edd94f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g2288edd94f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2288edd94f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g2288edd94f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288edd94f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g2288edd94f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2288edd94f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g2288edd94f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2288edd94f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6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g2288edd94f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/>
        </p:nvSpPr>
        <p:spPr>
          <a:xfrm>
            <a:off x="0" y="0"/>
            <a:ext cx="9144000" cy="36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1" name="Google Shape;11;p2"/>
          <p:cNvCxnSpPr/>
          <p:nvPr/>
        </p:nvCxnSpPr>
        <p:spPr>
          <a:xfrm>
            <a:off x="-7425" y="3603475"/>
            <a:ext cx="91593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8" y="4177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22235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38613" y="3745150"/>
            <a:ext cx="3866772" cy="124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3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2443462" y="269168"/>
            <a:ext cx="6384900" cy="44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75" tIns="45575" rIns="45575" bIns="4557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>
                <a:solidFill>
                  <a:srgbClr val="000000"/>
                </a:solidFill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 i="0" u="none" strike="noStrike" cap="none">
                <a:solidFill>
                  <a:srgbClr val="000000"/>
                </a:solidFill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 i="0" u="none" strike="noStrike" cap="none">
                <a:solidFill>
                  <a:srgbClr val="000000"/>
                </a:solidFill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 i="0" u="none" strike="noStrike" cap="none">
                <a:solidFill>
                  <a:srgbClr val="000000"/>
                </a:solidFill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 sz="1800" i="0" u="none" strike="noStrike" cap="none">
                <a:solidFill>
                  <a:srgbClr val="000000"/>
                </a:solidFill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i="0" u="none" strike="noStrike" cap="none">
                <a:solidFill>
                  <a:srgbClr val="000000"/>
                </a:solidFill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i="0" u="none" strike="noStrike" cap="none">
                <a:solidFill>
                  <a:srgbClr val="000000"/>
                </a:solidFill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i="0" u="none" strike="noStrike" cap="none">
                <a:solidFill>
                  <a:srgbClr val="000000"/>
                </a:solidFill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0" y="0"/>
            <a:ext cx="2156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" name="Google Shape;57;p11"/>
          <p:cNvCxnSpPr/>
          <p:nvPr/>
        </p:nvCxnSpPr>
        <p:spPr>
          <a:xfrm rot="10800000">
            <a:off x="2140722" y="0"/>
            <a:ext cx="0" cy="5143500"/>
          </a:xfrm>
          <a:prstGeom prst="straightConnector1">
            <a:avLst/>
          </a:prstGeom>
          <a:noFill/>
          <a:ln w="76200" cap="flat" cmpd="sng">
            <a:solidFill>
              <a:srgbClr val="F7B34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131146" y="1966989"/>
            <a:ext cx="18498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75" tIns="45575" rIns="45575" bIns="45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4">
  <p:cSld name="1_Title &amp; Bullets 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12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3" name="Google Shape;63;p12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5">
  <p:cSld name="1_Title &amp; Bulle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69" name="Google Shape;69;p13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5 1">
  <p:cSld name="1_Title &amp; Bullets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5" name="Google Shape;75;p14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(Full Window Color Fill)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1337369" y="2080042"/>
            <a:ext cx="65484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ED6F2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505517" y="1980793"/>
            <a:ext cx="82296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75" tIns="45575" rIns="45575" bIns="45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3600" b="0" i="0" u="none" strike="noStrike" cap="none">
                <a:solidFill>
                  <a:srgbClr val="ED6F2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0" y="0"/>
            <a:ext cx="4560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Google Shape;86;p17"/>
          <p:cNvCxnSpPr/>
          <p:nvPr/>
        </p:nvCxnSpPr>
        <p:spPr>
          <a:xfrm>
            <a:off x="4526643" y="0"/>
            <a:ext cx="0" cy="51435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4421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24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460750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4832400" y="460750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3" name="Google Shape;93;p18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- NPP">
  <p:cSld name="1_Title &amp; Bullets_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071" y="104722"/>
            <a:ext cx="8397686" cy="74354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448129" y="1009686"/>
            <a:ext cx="8229600" cy="3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040"/>
              <a:buFont typeface="Noto Sans Symbols"/>
              <a:buChar char="➢"/>
              <a:defRPr sz="2400" i="0" u="none" strike="noStrike" cap="none"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–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•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–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»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•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•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•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•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446524" y="251220"/>
            <a:ext cx="82296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800" i="0" u="none" strike="noStrike" cap="none">
                <a:solidFill>
                  <a:srgbClr val="76004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453023" y="4803347"/>
            <a:ext cx="82338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Leah’s Pantry | leahspantry.org							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 (Left Sidebar)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2443462" y="269168"/>
            <a:ext cx="6384900" cy="44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75" tIns="45575" rIns="45575" bIns="45575" anchor="t" anchorCtr="0">
            <a:noAutofit/>
          </a:bodyPr>
          <a:lstStyle>
            <a:lvl1pPr marL="457200" marR="0" lvl="0" indent="-35814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760048"/>
              </a:buClr>
              <a:buSzPts val="2040"/>
              <a:buFont typeface="Noto Sans Symbols"/>
              <a:buChar char="➢"/>
              <a:defRPr sz="2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02" name="Google Shape;102;p20"/>
          <p:cNvGrpSpPr/>
          <p:nvPr/>
        </p:nvGrpSpPr>
        <p:grpSpPr>
          <a:xfrm>
            <a:off x="0" y="0"/>
            <a:ext cx="2156700" cy="5143500"/>
            <a:chOff x="0" y="0"/>
            <a:chExt cx="2156700" cy="5143500"/>
          </a:xfrm>
        </p:grpSpPr>
        <p:sp>
          <p:nvSpPr>
            <p:cNvPr id="103" name="Google Shape;103;p20"/>
            <p:cNvSpPr/>
            <p:nvPr/>
          </p:nvSpPr>
          <p:spPr>
            <a:xfrm>
              <a:off x="0" y="0"/>
              <a:ext cx="2156700" cy="5143500"/>
            </a:xfrm>
            <a:prstGeom prst="rect">
              <a:avLst/>
            </a:prstGeom>
            <a:solidFill>
              <a:srgbClr val="7600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4" name="Google Shape;104;p20"/>
            <p:cNvCxnSpPr/>
            <p:nvPr/>
          </p:nvCxnSpPr>
          <p:spPr>
            <a:xfrm rot="10800000">
              <a:off x="2140722" y="0"/>
              <a:ext cx="0" cy="5143500"/>
            </a:xfrm>
            <a:prstGeom prst="straightConnector1">
              <a:avLst/>
            </a:prstGeom>
            <a:noFill/>
            <a:ln w="76200" cap="flat" cmpd="sng">
              <a:solidFill>
                <a:srgbClr val="DA1E4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131146" y="1966989"/>
            <a:ext cx="18498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75" tIns="45575" rIns="45575" bIns="45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2400" b="0" i="0" u="none" strike="noStrike" cap="none">
                <a:solidFill>
                  <a:srgbClr val="ED6F23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2443462" y="4803347"/>
            <a:ext cx="62433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Leah’s Pantry | leahspantrysf.org					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" name="Google Shape;18;p3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2"/>
          </p:nvPr>
        </p:nvSpPr>
        <p:spPr>
          <a:xfrm>
            <a:off x="0" y="4803350"/>
            <a:ext cx="90381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</a:t>
            </a:r>
            <a:r>
              <a:rPr lang="en-US" sz="1000" b="0" i="0" u="none" strike="noStrike" cap="none"/>
              <a:t>eahs</a:t>
            </a:r>
            <a:r>
              <a:rPr lang="en-US"/>
              <a:t>P</a:t>
            </a:r>
            <a:r>
              <a:rPr lang="en-US" sz="1000" b="0" i="0" u="none" strike="noStrike" cap="none"/>
              <a:t>antry.org</a:t>
            </a:r>
            <a:r>
              <a:rPr lang="en-US"/>
              <a:t> | </a:t>
            </a:r>
            <a:fld id="{00000000-1234-1234-1234-123412341234}" type="slidenum">
              <a:rPr lang="en-US" sz="1000" b="0" i="0" u="none" strike="noStrike" cap="none"/>
              <a:t>‹#›</a:t>
            </a:fld>
            <a:endParaRPr sz="1000" b="0" i="0" u="none" strike="noStrike" cap="non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2_Custom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453023" y="4803347"/>
            <a:ext cx="82338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Leah’s Pantry | leahspantrysf.org							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21"/>
          <p:cNvSpPr/>
          <p:nvPr/>
        </p:nvSpPr>
        <p:spPr>
          <a:xfrm>
            <a:off x="0" y="0"/>
            <a:ext cx="4560900" cy="5143500"/>
          </a:xfrm>
          <a:prstGeom prst="rect">
            <a:avLst/>
          </a:prstGeom>
          <a:solidFill>
            <a:srgbClr val="F7B34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" name="Google Shape;110;p21"/>
          <p:cNvCxnSpPr/>
          <p:nvPr/>
        </p:nvCxnSpPr>
        <p:spPr>
          <a:xfrm>
            <a:off x="4526643" y="0"/>
            <a:ext cx="0" cy="5143500"/>
          </a:xfrm>
          <a:prstGeom prst="straightConnector1">
            <a:avLst/>
          </a:prstGeom>
          <a:noFill/>
          <a:ln w="76200" cap="flat" cmpd="sng">
            <a:solidFill>
              <a:srgbClr val="76004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4421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2400" b="0" i="0" u="none" strike="noStrike" cap="none">
                <a:solidFill>
                  <a:srgbClr val="76004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>
            <a:spLocks noGrp="1"/>
          </p:cNvSpPr>
          <p:nvPr>
            <p:ph type="pic" idx="2"/>
          </p:nvPr>
        </p:nvSpPr>
        <p:spPr>
          <a:xfrm>
            <a:off x="4567686" y="0"/>
            <a:ext cx="45762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75" tIns="45575" rIns="45575" bIns="45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•"/>
              <a:defRPr sz="3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–"/>
              <a:defRPr sz="3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•"/>
              <a:defRPr sz="3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–"/>
              <a:defRPr sz="3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»"/>
              <a:defRPr sz="3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•"/>
              <a:defRPr sz="3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•"/>
              <a:defRPr sz="3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•"/>
              <a:defRPr sz="3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Lato"/>
              <a:buChar char="•"/>
              <a:defRPr sz="32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- NPP 1">
  <p:cSld name="1_Title &amp; Bullets_3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071" y="104722"/>
            <a:ext cx="8397686" cy="74354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448129" y="1009686"/>
            <a:ext cx="8229600" cy="3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040"/>
              <a:buFont typeface="Noto Sans Symbols"/>
              <a:buChar char="➢"/>
              <a:defRPr sz="2400" i="0" u="none" strike="noStrike" cap="none"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–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•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–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»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•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•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•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•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446524" y="251220"/>
            <a:ext cx="82296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800" i="0" u="none" strike="noStrike" cap="none">
                <a:solidFill>
                  <a:srgbClr val="76004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ldNum" idx="12"/>
          </p:nvPr>
        </p:nvSpPr>
        <p:spPr>
          <a:xfrm>
            <a:off x="453023" y="4803347"/>
            <a:ext cx="82338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Leah’s Pantry | leahspantry.org							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3">
  <p:cSld name="Title &amp; Bullets, Carrot Header_3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23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2" name="Google Shape;122;p23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6 1">
  <p:cSld name="Title &amp; Bullets, Carrot Header_4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448129" y="10187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040"/>
              <a:buFont typeface="Noto Sans Symbols"/>
              <a:buChar char="➢"/>
              <a:defRPr sz="2400" i="0" u="none" strike="noStrike" cap="none"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–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•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–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»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•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•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•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•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453023" y="4803347"/>
            <a:ext cx="82338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Leah’s Pantry | leahspantry.org							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4"/>
          <p:cNvSpPr/>
          <p:nvPr/>
        </p:nvSpPr>
        <p:spPr>
          <a:xfrm>
            <a:off x="0" y="159920"/>
            <a:ext cx="9144000" cy="652800"/>
          </a:xfrm>
          <a:prstGeom prst="rect">
            <a:avLst/>
          </a:prstGeom>
          <a:solidFill>
            <a:srgbClr val="ED6F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446524" y="251220"/>
            <a:ext cx="82296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800" i="0" u="none" strike="noStrike" cap="none">
                <a:solidFill>
                  <a:srgbClr val="76004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6">
  <p:cSld name="Title &amp; Bullets, Carrot Header_4_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040"/>
              <a:buChar char="➢"/>
              <a:defRPr sz="2400"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5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3" name="Google Shape;133;p25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>
            <a:off x="0" y="0"/>
            <a:ext cx="3022500" cy="5143500"/>
          </a:xfrm>
          <a:prstGeom prst="rect">
            <a:avLst/>
          </a:prstGeom>
          <a:solidFill>
            <a:srgbClr val="8B0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3020982" y="0"/>
            <a:ext cx="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1 1">
  <p:cSld name="Title &amp; Bullet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040"/>
              <a:buChar char="➢"/>
              <a:defRPr sz="2400"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27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2" name="Google Shape;142;p27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_2">
  <p:cSld name="TITLE_AND_TWO_COLUMNS_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311700" y="4607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4832400" y="4607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28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9" name="Google Shape;149;p28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1">
  <p:cSld name="Title &amp; Bullets, Carrot Header_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29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5" name="Google Shape;155;p29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0" y="4803350"/>
            <a:ext cx="90381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Leah’s Pantry | leahspantry.org |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10">
  <p:cSld name="Title &amp; Bullets, Carrot Header_6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31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3" name="Google Shape;163;p31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 type="obj">
  <p:cSld name="OBJEC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/>
          <p:nvPr/>
        </p:nvSpPr>
        <p:spPr>
          <a:xfrm>
            <a:off x="-6925" y="0"/>
            <a:ext cx="4560900" cy="5143500"/>
          </a:xfrm>
          <a:prstGeom prst="rect">
            <a:avLst/>
          </a:prstGeom>
          <a:solidFill>
            <a:srgbClr val="ED6F2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" name="Google Shape;167;p32"/>
          <p:cNvCxnSpPr/>
          <p:nvPr/>
        </p:nvCxnSpPr>
        <p:spPr>
          <a:xfrm>
            <a:off x="4526643" y="0"/>
            <a:ext cx="0" cy="51435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4490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 sz="3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body" idx="1"/>
          </p:nvPr>
        </p:nvSpPr>
        <p:spPr>
          <a:xfrm>
            <a:off x="4918674" y="345900"/>
            <a:ext cx="3862200" cy="44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75" tIns="45575" rIns="45575" bIns="4557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>
                <a:solidFill>
                  <a:srgbClr val="000000"/>
                </a:solidFill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 i="0" u="none" strike="noStrike" cap="none">
                <a:solidFill>
                  <a:srgbClr val="000000"/>
                </a:solidFill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 i="0" u="none" strike="noStrike" cap="none">
                <a:solidFill>
                  <a:srgbClr val="000000"/>
                </a:solidFill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 i="0" u="none" strike="noStrike" cap="none">
                <a:solidFill>
                  <a:srgbClr val="000000"/>
                </a:solidFill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 sz="1800" i="0" u="none" strike="noStrike" cap="none">
                <a:solidFill>
                  <a:srgbClr val="000000"/>
                </a:solidFill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i="0" u="none" strike="noStrike" cap="none">
                <a:solidFill>
                  <a:srgbClr val="000000"/>
                </a:solidFill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i="0" u="none" strike="noStrike" cap="none">
                <a:solidFill>
                  <a:srgbClr val="000000"/>
                </a:solidFill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i="0" u="none" strike="noStrike" cap="none">
                <a:solidFill>
                  <a:srgbClr val="000000"/>
                </a:solidFill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12">
  <p:cSld name="Title &amp; Bullets, Carrot Header_7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172" name="Google Shape;17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33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4" name="Google Shape;174;p33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7">
  <p:cSld name="Title &amp; Bullets, Carrot Header_5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178" name="Google Shape;178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34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0" name="Google Shape;180;p34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34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6 2">
  <p:cSld name="Title &amp; Bullets, Carrot Header_4_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5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040"/>
              <a:buChar char="➢"/>
              <a:defRPr sz="2400"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184" name="Google Shape;184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35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6" name="Google Shape;186;p35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187;p35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_3">
  <p:cSld name="TITLE_AND_TWO_COLUMNS_3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>
            <a:spLocks noGrp="1"/>
          </p:cNvSpPr>
          <p:nvPr>
            <p:ph type="body" idx="1"/>
          </p:nvPr>
        </p:nvSpPr>
        <p:spPr>
          <a:xfrm>
            <a:off x="311700" y="4607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2"/>
          </p:nvPr>
        </p:nvSpPr>
        <p:spPr>
          <a:xfrm>
            <a:off x="4832400" y="4607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" name="Google Shape;192;p36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3" name="Google Shape;193;p36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36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11">
  <p:cSld name="Title &amp; Bullets, Carrot Header_8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37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9" name="Google Shape;199;p37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0" name="Google Shape;200;p37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7 2">
  <p:cSld name="Title &amp; Bullets, Carrot Header_5_2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38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5" name="Google Shape;205;p38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" name="Google Shape;206;p38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_4">
  <p:cSld name="TITLE_AND_TWO_COLUMNS_4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body" idx="1"/>
          </p:nvPr>
        </p:nvSpPr>
        <p:spPr>
          <a:xfrm>
            <a:off x="311700" y="4607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body" idx="2"/>
          </p:nvPr>
        </p:nvSpPr>
        <p:spPr>
          <a:xfrm>
            <a:off x="4832400" y="4607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0" name="Google Shape;210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p39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2" name="Google Shape;212;p39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Google Shape;213;p39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7 4">
  <p:cSld name="Title &amp; Bullets, Carrot Header_5_4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216" name="Google Shape;216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40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8" name="Google Shape;218;p40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9" name="Google Shape;219;p40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, Carrot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" name="Google Shape;27;p5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2"/>
          </p:nvPr>
        </p:nvSpPr>
        <p:spPr>
          <a:xfrm>
            <a:off x="0" y="4803350"/>
            <a:ext cx="90381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</a:t>
            </a:r>
            <a:r>
              <a:rPr lang="en-US" sz="1000" b="0" i="0" u="none" strike="noStrike" cap="none"/>
              <a:t>eahs</a:t>
            </a:r>
            <a:r>
              <a:rPr lang="en-US"/>
              <a:t>P</a:t>
            </a:r>
            <a:r>
              <a:rPr lang="en-US" sz="1000" b="0" i="0" u="none" strike="noStrike" cap="none"/>
              <a:t>antry.org</a:t>
            </a:r>
            <a:r>
              <a:rPr lang="en-US"/>
              <a:t> | </a:t>
            </a:r>
            <a:fld id="{00000000-1234-1234-1234-123412341234}" type="slidenum">
              <a:rPr lang="en-US" sz="1000" b="0" i="0" u="none" strike="noStrike" cap="none"/>
              <a:t>‹#›</a:t>
            </a:fld>
            <a:endParaRPr sz="1000" b="0" i="0" u="none" strike="noStrike" cap="non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3"/>
          <p:cNvSpPr txBox="1">
            <a:spLocks noGrp="1"/>
          </p:cNvSpPr>
          <p:nvPr>
            <p:ph type="body" idx="1"/>
          </p:nvPr>
        </p:nvSpPr>
        <p:spPr>
          <a:xfrm>
            <a:off x="311700" y="4607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2" name="Google Shape;232;p43"/>
          <p:cNvSpPr txBox="1">
            <a:spLocks noGrp="1"/>
          </p:cNvSpPr>
          <p:nvPr>
            <p:ph type="body" idx="2"/>
          </p:nvPr>
        </p:nvSpPr>
        <p:spPr>
          <a:xfrm>
            <a:off x="4832400" y="4607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3" name="Google Shape;233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43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5" name="Google Shape;235;p43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43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, Carrot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6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245" name="Google Shape;245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" name="Google Shape;246;p46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7" name="Google Shape;247;p46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Google Shape;248;p46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 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40000" dist="23000" dir="5400000" rotWithShape="0">
              <a:srgbClr val="000000">
                <a:alpha val="3373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7"/>
          <p:cNvSpPr/>
          <p:nvPr/>
        </p:nvSpPr>
        <p:spPr>
          <a:xfrm>
            <a:off x="1337369" y="2080042"/>
            <a:ext cx="65484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ED6F2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47"/>
          <p:cNvSpPr txBox="1">
            <a:spLocks noGrp="1"/>
          </p:cNvSpPr>
          <p:nvPr>
            <p:ph type="title"/>
          </p:nvPr>
        </p:nvSpPr>
        <p:spPr>
          <a:xfrm>
            <a:off x="0" y="-8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575" rIns="457200" bIns="455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Photo and Tex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8"/>
          <p:cNvSpPr/>
          <p:nvPr/>
        </p:nvSpPr>
        <p:spPr>
          <a:xfrm>
            <a:off x="4583216" y="0"/>
            <a:ext cx="4560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5" name="Google Shape;255;p48"/>
          <p:cNvCxnSpPr/>
          <p:nvPr/>
        </p:nvCxnSpPr>
        <p:spPr>
          <a:xfrm>
            <a:off x="4571999" y="0"/>
            <a:ext cx="0" cy="51435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6" name="Google Shape;256;p48"/>
          <p:cNvSpPr txBox="1">
            <a:spLocks noGrp="1"/>
          </p:cNvSpPr>
          <p:nvPr>
            <p:ph type="title"/>
          </p:nvPr>
        </p:nvSpPr>
        <p:spPr>
          <a:xfrm>
            <a:off x="-128" y="0"/>
            <a:ext cx="4517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Lato"/>
              <a:buNone/>
              <a:defRPr sz="3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48"/>
          <p:cNvSpPr txBox="1">
            <a:spLocks noGrp="1"/>
          </p:cNvSpPr>
          <p:nvPr>
            <p:ph type="subTitle" idx="1"/>
          </p:nvPr>
        </p:nvSpPr>
        <p:spPr>
          <a:xfrm>
            <a:off x="4626725" y="0"/>
            <a:ext cx="4517400" cy="51435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A1E47"/>
          </a:solidFill>
          <a:ln>
            <a:noFill/>
          </a:ln>
          <a:effectLst>
            <a:outerShdw blurRad="40000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9"/>
          <p:cNvSpPr/>
          <p:nvPr/>
        </p:nvSpPr>
        <p:spPr>
          <a:xfrm>
            <a:off x="1337369" y="2080042"/>
            <a:ext cx="65484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ED6F2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49"/>
          <p:cNvSpPr txBox="1">
            <a:spLocks noGrp="1"/>
          </p:cNvSpPr>
          <p:nvPr>
            <p:ph type="title"/>
          </p:nvPr>
        </p:nvSpPr>
        <p:spPr>
          <a:xfrm>
            <a:off x="0" y="-8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575" rIns="457200" bIns="45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 1">
  <p:cSld name="1_Quote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50"/>
          <p:cNvSpPr/>
          <p:nvPr/>
        </p:nvSpPr>
        <p:spPr>
          <a:xfrm>
            <a:off x="1337369" y="2080042"/>
            <a:ext cx="65484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ED6F2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Google Shape;265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575" rIns="457200" bIns="45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1"/>
          <p:cNvSpPr/>
          <p:nvPr/>
        </p:nvSpPr>
        <p:spPr>
          <a:xfrm>
            <a:off x="-6925" y="0"/>
            <a:ext cx="4560900" cy="5143500"/>
          </a:xfrm>
          <a:prstGeom prst="rect">
            <a:avLst/>
          </a:prstGeom>
          <a:solidFill>
            <a:srgbClr val="ED6F2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8" name="Google Shape;268;p51"/>
          <p:cNvCxnSpPr/>
          <p:nvPr/>
        </p:nvCxnSpPr>
        <p:spPr>
          <a:xfrm>
            <a:off x="4526643" y="0"/>
            <a:ext cx="0" cy="51435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9" name="Google Shape;269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4490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"/>
              <a:buNone/>
              <a:defRPr sz="3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51"/>
          <p:cNvSpPr txBox="1">
            <a:spLocks noGrp="1"/>
          </p:cNvSpPr>
          <p:nvPr>
            <p:ph type="body" idx="1"/>
          </p:nvPr>
        </p:nvSpPr>
        <p:spPr>
          <a:xfrm>
            <a:off x="4918674" y="345900"/>
            <a:ext cx="3862200" cy="44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75" tIns="45575" rIns="45575" bIns="4557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>
                <a:solidFill>
                  <a:srgbClr val="000000"/>
                </a:solidFill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 i="0" u="none" strike="noStrike" cap="none">
                <a:solidFill>
                  <a:srgbClr val="000000"/>
                </a:solidFill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 i="0" u="none" strike="noStrike" cap="none">
                <a:solidFill>
                  <a:srgbClr val="000000"/>
                </a:solidFill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 i="0" u="none" strike="noStrike" cap="none">
                <a:solidFill>
                  <a:srgbClr val="000000"/>
                </a:solidFill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 sz="1800" i="0" u="none" strike="noStrike" cap="none">
                <a:solidFill>
                  <a:srgbClr val="000000"/>
                </a:solidFill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i="0" u="none" strike="noStrike" cap="none">
                <a:solidFill>
                  <a:srgbClr val="000000"/>
                </a:solidFill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i="0" u="none" strike="noStrike" cap="none">
                <a:solidFill>
                  <a:srgbClr val="000000"/>
                </a:solidFill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i="0" u="none" strike="noStrike" cap="none">
                <a:solidFill>
                  <a:srgbClr val="000000"/>
                </a:solidFill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2">
  <p:cSld name="Title &amp; Bullets, Carrot Header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2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273" name="Google Shape;273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52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5" name="Google Shape;275;p52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6" name="Google Shape;276;p52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2 1">
  <p:cSld name="Title &amp; Bullets, Carrot Header_1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3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279" name="Google Shape;279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0" name="Google Shape;280;p53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rgbClr val="F7B345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1" name="Google Shape;281;p53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p53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2 1 1">
  <p:cSld name="Title &amp; Bullets, Carrot Header_1_1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4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285" name="Google Shape;285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6" name="Google Shape;286;p54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rgbClr val="C0B740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7" name="Google Shape;287;p54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54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 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40000" dist="23000" dir="5400000" rotWithShape="0">
              <a:srgbClr val="000000">
                <a:alpha val="3373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6"/>
          <p:cNvSpPr/>
          <p:nvPr/>
        </p:nvSpPr>
        <p:spPr>
          <a:xfrm>
            <a:off x="1337369" y="2080042"/>
            <a:ext cx="65484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ED6F2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0" y="-8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00" tIns="45575" rIns="457200" bIns="455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803350"/>
            <a:ext cx="90381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</a:t>
            </a:r>
            <a:r>
              <a:rPr lang="en-US" sz="1000" b="0" i="0" u="none" strike="noStrike" cap="none"/>
              <a:t>eahs</a:t>
            </a:r>
            <a:r>
              <a:rPr lang="en-US"/>
              <a:t>P</a:t>
            </a:r>
            <a:r>
              <a:rPr lang="en-US" sz="1000" b="0" i="0" u="none" strike="noStrike" cap="none"/>
              <a:t>antry.org</a:t>
            </a:r>
            <a:r>
              <a:rPr lang="en-US"/>
              <a:t> | </a:t>
            </a:r>
            <a:fld id="{00000000-1234-1234-1234-123412341234}" type="slidenum">
              <a:rPr lang="en-US" sz="1000" b="0" i="0" u="none" strike="noStrike" cap="none"/>
              <a:t>‹#›</a:t>
            </a:fld>
            <a:endParaRPr sz="1000" b="0" i="0" u="none" strike="noStrike" cap="non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4">
  <p:cSld name="1_Title &amp; Bullets 2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6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296" name="Google Shape;296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7" name="Google Shape;297;p56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8" name="Google Shape;298;p56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Google Shape;299;p56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5">
  <p:cSld name="1_Title &amp; Bullet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7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302" name="Google Shape;302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57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4" name="Google Shape;304;p57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" name="Google Shape;305;p57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8" name="Google Shape;308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1">
  <p:cSld name="Title &amp; Bullets, Carrot Header_2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9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311" name="Google Shape;311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2" name="Google Shape;312;p59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3" name="Google Shape;313;p59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4" name="Google Shape;314;p59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0"/>
          <p:cNvSpPr txBox="1">
            <a:spLocks noGrp="1"/>
          </p:cNvSpPr>
          <p:nvPr>
            <p:ph type="body" idx="1"/>
          </p:nvPr>
        </p:nvSpPr>
        <p:spPr>
          <a:xfrm>
            <a:off x="311700" y="460750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7" name="Google Shape;317;p60"/>
          <p:cNvSpPr txBox="1">
            <a:spLocks noGrp="1"/>
          </p:cNvSpPr>
          <p:nvPr>
            <p:ph type="body" idx="2"/>
          </p:nvPr>
        </p:nvSpPr>
        <p:spPr>
          <a:xfrm>
            <a:off x="4832400" y="460750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8" name="Google Shape;318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9" name="Google Shape;319;p60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0" name="Google Shape;320;p60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1" name="Google Shape;321;p60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3">
  <p:cSld name="Title &amp; Bullets, Carrot Header_3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1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040"/>
              <a:buChar char="➢"/>
              <a:defRPr sz="2400"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324" name="Google Shape;324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5" name="Google Shape;325;p61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26" name="Google Shape;326;p61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Google Shape;327;p61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2"/>
          <p:cNvSpPr/>
          <p:nvPr/>
        </p:nvSpPr>
        <p:spPr>
          <a:xfrm>
            <a:off x="0" y="0"/>
            <a:ext cx="3022500" cy="5143500"/>
          </a:xfrm>
          <a:prstGeom prst="rect">
            <a:avLst/>
          </a:prstGeom>
          <a:solidFill>
            <a:srgbClr val="8B0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62"/>
          <p:cNvSpPr/>
          <p:nvPr/>
        </p:nvSpPr>
        <p:spPr>
          <a:xfrm>
            <a:off x="3020982" y="0"/>
            <a:ext cx="48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6">
  <p:cSld name="Title &amp; Bullets, Carrot Header_4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3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333" name="Google Shape;333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4" name="Google Shape;334;p63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5" name="Google Shape;335;p63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6" name="Google Shape;336;p63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7500300" cy="50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pic>
        <p:nvPicPr>
          <p:cNvPr id="337" name="Google Shape;337;p63"/>
          <p:cNvPicPr preferRelativeResize="0"/>
          <p:nvPr/>
        </p:nvPicPr>
        <p:blipFill rotWithShape="1">
          <a:blip r:embed="rId2">
            <a:alphaModFix/>
          </a:blip>
          <a:srcRect t="475" b="475"/>
          <a:stretch/>
        </p:blipFill>
        <p:spPr>
          <a:xfrm>
            <a:off x="7800125" y="4079400"/>
            <a:ext cx="1146200" cy="7566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63"/>
          <p:cNvSpPr txBox="1">
            <a:spLocks noGrp="1"/>
          </p:cNvSpPr>
          <p:nvPr>
            <p:ph type="subTitle" idx="2"/>
          </p:nvPr>
        </p:nvSpPr>
        <p:spPr>
          <a:xfrm>
            <a:off x="6710475" y="4796725"/>
            <a:ext cx="2310900" cy="3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7">
  <p:cSld name="Title &amp; Bullets, Carrot Header_5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4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341" name="Google Shape;341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2" name="Google Shape;342;p64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43" name="Google Shape;343;p64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4" name="Google Shape;344;p64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7500300" cy="50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pic>
        <p:nvPicPr>
          <p:cNvPr id="345" name="Google Shape;345;p64"/>
          <p:cNvPicPr preferRelativeResize="0"/>
          <p:nvPr/>
        </p:nvPicPr>
        <p:blipFill rotWithShape="1">
          <a:blip r:embed="rId2">
            <a:alphaModFix/>
          </a:blip>
          <a:srcRect t="475" b="475"/>
          <a:stretch/>
        </p:blipFill>
        <p:spPr>
          <a:xfrm>
            <a:off x="7800125" y="4079400"/>
            <a:ext cx="1146200" cy="75660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64"/>
          <p:cNvSpPr txBox="1">
            <a:spLocks noGrp="1"/>
          </p:cNvSpPr>
          <p:nvPr>
            <p:ph type="subTitle" idx="2"/>
          </p:nvPr>
        </p:nvSpPr>
        <p:spPr>
          <a:xfrm>
            <a:off x="6710475" y="4796725"/>
            <a:ext cx="2310900" cy="3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8">
  <p:cSld name="Title &amp; Bullets, Carrot Header_6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5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349" name="Google Shape;349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0" name="Google Shape;350;p65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51" name="Google Shape;351;p65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2" name="Google Shape;352;p65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7500300" cy="50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pic>
        <p:nvPicPr>
          <p:cNvPr id="353" name="Google Shape;353;p65"/>
          <p:cNvPicPr preferRelativeResize="0"/>
          <p:nvPr/>
        </p:nvPicPr>
        <p:blipFill rotWithShape="1">
          <a:blip r:embed="rId2">
            <a:alphaModFix/>
          </a:blip>
          <a:srcRect t="475" b="475"/>
          <a:stretch/>
        </p:blipFill>
        <p:spPr>
          <a:xfrm>
            <a:off x="7800125" y="4079400"/>
            <a:ext cx="1146200" cy="75660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65"/>
          <p:cNvSpPr txBox="1">
            <a:spLocks noGrp="1"/>
          </p:cNvSpPr>
          <p:nvPr>
            <p:ph type="subTitle" idx="2"/>
          </p:nvPr>
        </p:nvSpPr>
        <p:spPr>
          <a:xfrm>
            <a:off x="6710475" y="4796725"/>
            <a:ext cx="2310900" cy="3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Photo and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4583216" y="0"/>
            <a:ext cx="4560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" name="Google Shape;37;p7"/>
          <p:cNvCxnSpPr/>
          <p:nvPr/>
        </p:nvCxnSpPr>
        <p:spPr>
          <a:xfrm>
            <a:off x="4571999" y="0"/>
            <a:ext cx="0" cy="51435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-128" y="0"/>
            <a:ext cx="4517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Lato"/>
              <a:buNone/>
              <a:defRPr sz="3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4626725" y="0"/>
            <a:ext cx="4517400" cy="5143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9">
  <p:cSld name="Title &amp; Bullets, Carrot Header_7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6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357" name="Google Shape;357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8" name="Google Shape;358;p66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59" name="Google Shape;359;p66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0" name="Google Shape;360;p66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7500300" cy="50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pic>
        <p:nvPicPr>
          <p:cNvPr id="361" name="Google Shape;361;p66"/>
          <p:cNvPicPr preferRelativeResize="0"/>
          <p:nvPr/>
        </p:nvPicPr>
        <p:blipFill rotWithShape="1">
          <a:blip r:embed="rId2">
            <a:alphaModFix/>
          </a:blip>
          <a:srcRect t="475" b="475"/>
          <a:stretch/>
        </p:blipFill>
        <p:spPr>
          <a:xfrm>
            <a:off x="7800125" y="4079400"/>
            <a:ext cx="1146200" cy="75660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66"/>
          <p:cNvSpPr txBox="1">
            <a:spLocks noGrp="1"/>
          </p:cNvSpPr>
          <p:nvPr>
            <p:ph type="subTitle" idx="2"/>
          </p:nvPr>
        </p:nvSpPr>
        <p:spPr>
          <a:xfrm>
            <a:off x="6710475" y="4796725"/>
            <a:ext cx="2310900" cy="3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000">
                <a:solidFill>
                  <a:schemeClr val="accent6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6 1">
  <p:cSld name="Title &amp; Bullets, Carrot Header_4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7"/>
          <p:cNvSpPr txBox="1">
            <a:spLocks noGrp="1"/>
          </p:cNvSpPr>
          <p:nvPr>
            <p:ph type="body" idx="1"/>
          </p:nvPr>
        </p:nvSpPr>
        <p:spPr>
          <a:xfrm>
            <a:off x="448129" y="10187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81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040"/>
              <a:buFont typeface="Noto Sans Symbols"/>
              <a:buChar char="➢"/>
              <a:defRPr sz="2400" i="0" u="none" strike="noStrike" cap="none"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–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•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–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»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•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•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•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Font typeface="Lato"/>
              <a:buChar char="•"/>
              <a:defRPr sz="3200" i="0" u="none" strike="noStrike" cap="none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65" name="Google Shape;365;p67"/>
          <p:cNvSpPr txBox="1">
            <a:spLocks noGrp="1"/>
          </p:cNvSpPr>
          <p:nvPr>
            <p:ph type="sldNum" idx="12"/>
          </p:nvPr>
        </p:nvSpPr>
        <p:spPr>
          <a:xfrm>
            <a:off x="453023" y="4803347"/>
            <a:ext cx="82338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Leah’s Pantry | leahspantry.org							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p67"/>
          <p:cNvSpPr/>
          <p:nvPr/>
        </p:nvSpPr>
        <p:spPr>
          <a:xfrm>
            <a:off x="0" y="159920"/>
            <a:ext cx="9144000" cy="652800"/>
          </a:xfrm>
          <a:prstGeom prst="rect">
            <a:avLst/>
          </a:prstGeom>
          <a:solidFill>
            <a:srgbClr val="ED6F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7"/>
          <p:cNvSpPr txBox="1">
            <a:spLocks noGrp="1"/>
          </p:cNvSpPr>
          <p:nvPr>
            <p:ph type="title"/>
          </p:nvPr>
        </p:nvSpPr>
        <p:spPr>
          <a:xfrm>
            <a:off x="446524" y="251220"/>
            <a:ext cx="82296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800" i="0" u="none" strike="noStrike" cap="none">
                <a:solidFill>
                  <a:srgbClr val="76004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4400" i="0" u="none" strike="noStrike" cap="none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8"/>
          <p:cNvSpPr/>
          <p:nvPr/>
        </p:nvSpPr>
        <p:spPr>
          <a:xfrm>
            <a:off x="0" y="0"/>
            <a:ext cx="4560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0" name="Google Shape;370;p68"/>
          <p:cNvCxnSpPr/>
          <p:nvPr/>
        </p:nvCxnSpPr>
        <p:spPr>
          <a:xfrm>
            <a:off x="4526643" y="0"/>
            <a:ext cx="0" cy="51435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1" name="Google Shape;371;p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4421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24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ato"/>
              <a:buNone/>
              <a:defRPr sz="44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759" y="-8069"/>
            <a:ext cx="7035506" cy="1250356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9"/>
          <p:cNvSpPr txBox="1">
            <a:spLocks noGrp="1"/>
          </p:cNvSpPr>
          <p:nvPr>
            <p:ph type="title"/>
          </p:nvPr>
        </p:nvSpPr>
        <p:spPr>
          <a:xfrm>
            <a:off x="1944303" y="395606"/>
            <a:ext cx="6732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  <a:defRPr sz="4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69"/>
          <p:cNvSpPr txBox="1">
            <a:spLocks noGrp="1"/>
          </p:cNvSpPr>
          <p:nvPr>
            <p:ph type="body" idx="1"/>
          </p:nvPr>
        </p:nvSpPr>
        <p:spPr>
          <a:xfrm>
            <a:off x="351324" y="1341345"/>
            <a:ext cx="8475000" cy="3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680" algn="l" rtl="0">
              <a:spcBef>
                <a:spcPts val="520"/>
              </a:spcBef>
              <a:spcAft>
                <a:spcPts val="0"/>
              </a:spcAft>
              <a:buClr>
                <a:srgbClr val="006600"/>
              </a:buClr>
              <a:buSzPts val="208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 rtl="0">
              <a:spcBef>
                <a:spcPts val="160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 rtl="0">
              <a:spcBef>
                <a:spcPts val="160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 rtl="0">
              <a:spcBef>
                <a:spcPts val="160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 rtl="0">
              <a:spcBef>
                <a:spcPts val="160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376" name="Google Shape;376;p69"/>
          <p:cNvCxnSpPr/>
          <p:nvPr/>
        </p:nvCxnSpPr>
        <p:spPr>
          <a:xfrm>
            <a:off x="1809548" y="395606"/>
            <a:ext cx="0" cy="6858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7" name="Google Shape;377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570" y="382004"/>
            <a:ext cx="1035919" cy="73953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6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alibri"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71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SzPts val="2560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7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7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7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5"/>
          <p:cNvSpPr/>
          <p:nvPr/>
        </p:nvSpPr>
        <p:spPr>
          <a:xfrm>
            <a:off x="-10759" y="4123824"/>
            <a:ext cx="9154800" cy="1019700"/>
          </a:xfrm>
          <a:prstGeom prst="rect">
            <a:avLst/>
          </a:prstGeom>
          <a:solidFill>
            <a:srgbClr val="00622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759" y="-8069"/>
            <a:ext cx="7035506" cy="1250356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75"/>
          <p:cNvSpPr txBox="1">
            <a:spLocks noGrp="1"/>
          </p:cNvSpPr>
          <p:nvPr>
            <p:ph type="title"/>
          </p:nvPr>
        </p:nvSpPr>
        <p:spPr>
          <a:xfrm>
            <a:off x="1944303" y="395606"/>
            <a:ext cx="6732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  <a:defRPr sz="4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75"/>
          <p:cNvSpPr txBox="1">
            <a:spLocks noGrp="1"/>
          </p:cNvSpPr>
          <p:nvPr>
            <p:ph type="body" idx="1"/>
          </p:nvPr>
        </p:nvSpPr>
        <p:spPr>
          <a:xfrm>
            <a:off x="351324" y="1341345"/>
            <a:ext cx="8475000" cy="26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680" algn="l" rtl="0">
              <a:spcBef>
                <a:spcPts val="520"/>
              </a:spcBef>
              <a:spcAft>
                <a:spcPts val="0"/>
              </a:spcAft>
              <a:buClr>
                <a:srgbClr val="006600"/>
              </a:buClr>
              <a:buSzPts val="208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 rtl="0">
              <a:spcBef>
                <a:spcPts val="52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 rtl="0">
              <a:spcBef>
                <a:spcPts val="52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 rtl="0">
              <a:spcBef>
                <a:spcPts val="52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 rtl="0">
              <a:spcBef>
                <a:spcPts val="520"/>
              </a:spcBef>
              <a:spcAft>
                <a:spcPts val="0"/>
              </a:spcAft>
              <a:buClr>
                <a:srgbClr val="006600"/>
              </a:buClr>
              <a:buSzPts val="2600"/>
              <a:buFont typeface="Arial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7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22" name="Google Shape;422;p75"/>
          <p:cNvCxnSpPr/>
          <p:nvPr/>
        </p:nvCxnSpPr>
        <p:spPr>
          <a:xfrm>
            <a:off x="1809548" y="395606"/>
            <a:ext cx="0" cy="6858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3" name="Google Shape;423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570" y="382004"/>
            <a:ext cx="1035919" cy="739531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75"/>
          <p:cNvSpPr txBox="1">
            <a:spLocks noGrp="1"/>
          </p:cNvSpPr>
          <p:nvPr>
            <p:ph type="body" idx="2"/>
          </p:nvPr>
        </p:nvSpPr>
        <p:spPr>
          <a:xfrm>
            <a:off x="293688" y="4205288"/>
            <a:ext cx="8574000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 rtl="0">
              <a:spcBef>
                <a:spcPts val="520"/>
              </a:spcBef>
              <a:spcAft>
                <a:spcPts val="0"/>
              </a:spcAft>
              <a:buSzPts val="2080"/>
              <a:buChar char="•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2120532" y="-8069"/>
            <a:ext cx="7035500" cy="1250356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76"/>
          <p:cNvSpPr txBox="1">
            <a:spLocks noGrp="1"/>
          </p:cNvSpPr>
          <p:nvPr>
            <p:ph type="title"/>
          </p:nvPr>
        </p:nvSpPr>
        <p:spPr>
          <a:xfrm>
            <a:off x="3171518" y="395606"/>
            <a:ext cx="6732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  <a:defRPr sz="4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76"/>
          <p:cNvSpPr txBox="1">
            <a:spLocks noGrp="1"/>
          </p:cNvSpPr>
          <p:nvPr>
            <p:ph type="body" idx="1"/>
          </p:nvPr>
        </p:nvSpPr>
        <p:spPr>
          <a:xfrm>
            <a:off x="351324" y="1341345"/>
            <a:ext cx="4882500" cy="3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192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7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0" name="Google Shape;430;p76"/>
          <p:cNvCxnSpPr/>
          <p:nvPr/>
        </p:nvCxnSpPr>
        <p:spPr>
          <a:xfrm>
            <a:off x="3036763" y="395606"/>
            <a:ext cx="0" cy="6858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1" name="Google Shape;431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0785" y="382004"/>
            <a:ext cx="1035919" cy="73953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76"/>
          <p:cNvSpPr>
            <a:spLocks noGrp="1"/>
          </p:cNvSpPr>
          <p:nvPr>
            <p:ph type="pic" idx="2"/>
          </p:nvPr>
        </p:nvSpPr>
        <p:spPr>
          <a:xfrm>
            <a:off x="5606716" y="1353741"/>
            <a:ext cx="3080100" cy="1425600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p76"/>
          <p:cNvSpPr>
            <a:spLocks noGrp="1"/>
          </p:cNvSpPr>
          <p:nvPr>
            <p:ph type="pic" idx="3"/>
          </p:nvPr>
        </p:nvSpPr>
        <p:spPr>
          <a:xfrm>
            <a:off x="5606716" y="3104341"/>
            <a:ext cx="3080100" cy="1425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2120532" y="-8069"/>
            <a:ext cx="7035500" cy="125035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77"/>
          <p:cNvSpPr txBox="1">
            <a:spLocks noGrp="1"/>
          </p:cNvSpPr>
          <p:nvPr>
            <p:ph type="title"/>
          </p:nvPr>
        </p:nvSpPr>
        <p:spPr>
          <a:xfrm>
            <a:off x="3171518" y="395606"/>
            <a:ext cx="6732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  <a:defRPr sz="4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77"/>
          <p:cNvSpPr txBox="1">
            <a:spLocks noGrp="1"/>
          </p:cNvSpPr>
          <p:nvPr>
            <p:ph type="body" idx="1"/>
          </p:nvPr>
        </p:nvSpPr>
        <p:spPr>
          <a:xfrm>
            <a:off x="351324" y="1341345"/>
            <a:ext cx="8446200" cy="21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192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7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9" name="Google Shape;439;p77"/>
          <p:cNvCxnSpPr/>
          <p:nvPr/>
        </p:nvCxnSpPr>
        <p:spPr>
          <a:xfrm>
            <a:off x="3036763" y="395606"/>
            <a:ext cx="0" cy="6858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0" name="Google Shape;440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0785" y="382004"/>
            <a:ext cx="1035919" cy="739531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77"/>
          <p:cNvSpPr>
            <a:spLocks noGrp="1"/>
          </p:cNvSpPr>
          <p:nvPr>
            <p:ph type="pic" idx="2"/>
          </p:nvPr>
        </p:nvSpPr>
        <p:spPr>
          <a:xfrm>
            <a:off x="4558553" y="3465240"/>
            <a:ext cx="4597500" cy="1688400"/>
          </a:xfrm>
          <a:prstGeom prst="rect">
            <a:avLst/>
          </a:prstGeom>
          <a:noFill/>
          <a:ln>
            <a:noFill/>
          </a:ln>
        </p:spPr>
      </p:sp>
      <p:sp>
        <p:nvSpPr>
          <p:cNvPr id="442" name="Google Shape;442;p77"/>
          <p:cNvSpPr>
            <a:spLocks noGrp="1"/>
          </p:cNvSpPr>
          <p:nvPr>
            <p:ph type="pic" idx="3"/>
          </p:nvPr>
        </p:nvSpPr>
        <p:spPr>
          <a:xfrm>
            <a:off x="-27709" y="3465240"/>
            <a:ext cx="4626600" cy="1688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2120532" y="-8069"/>
            <a:ext cx="7035500" cy="1250356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78"/>
          <p:cNvSpPr txBox="1">
            <a:spLocks noGrp="1"/>
          </p:cNvSpPr>
          <p:nvPr>
            <p:ph type="title"/>
          </p:nvPr>
        </p:nvSpPr>
        <p:spPr>
          <a:xfrm>
            <a:off x="3171518" y="395606"/>
            <a:ext cx="6732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  <a:defRPr sz="4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78"/>
          <p:cNvSpPr txBox="1">
            <a:spLocks noGrp="1"/>
          </p:cNvSpPr>
          <p:nvPr>
            <p:ph type="body" idx="1"/>
          </p:nvPr>
        </p:nvSpPr>
        <p:spPr>
          <a:xfrm>
            <a:off x="351323" y="1341345"/>
            <a:ext cx="8431800" cy="3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192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7" name="Google Shape;447;p7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8" name="Google Shape;448;p78"/>
          <p:cNvCxnSpPr/>
          <p:nvPr/>
        </p:nvCxnSpPr>
        <p:spPr>
          <a:xfrm>
            <a:off x="3036763" y="395606"/>
            <a:ext cx="0" cy="6858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9" name="Google Shape;449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0785" y="382004"/>
            <a:ext cx="1035919" cy="739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9"/>
          <p:cNvSpPr/>
          <p:nvPr/>
        </p:nvSpPr>
        <p:spPr>
          <a:xfrm>
            <a:off x="241301" y="1275907"/>
            <a:ext cx="3163500" cy="3387300"/>
          </a:xfrm>
          <a:prstGeom prst="rect">
            <a:avLst/>
          </a:prstGeom>
          <a:solidFill>
            <a:srgbClr val="BBDB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2" name="Google Shape;452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2120532" y="-8069"/>
            <a:ext cx="7035500" cy="1250356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79"/>
          <p:cNvSpPr txBox="1">
            <a:spLocks noGrp="1"/>
          </p:cNvSpPr>
          <p:nvPr>
            <p:ph type="title"/>
          </p:nvPr>
        </p:nvSpPr>
        <p:spPr>
          <a:xfrm>
            <a:off x="3171518" y="395606"/>
            <a:ext cx="6732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  <a:defRPr sz="4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79"/>
          <p:cNvSpPr txBox="1">
            <a:spLocks noGrp="1"/>
          </p:cNvSpPr>
          <p:nvPr>
            <p:ph type="body" idx="1"/>
          </p:nvPr>
        </p:nvSpPr>
        <p:spPr>
          <a:xfrm>
            <a:off x="3696437" y="1341345"/>
            <a:ext cx="5111100" cy="3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192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5" name="Google Shape;455;p7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6" name="Google Shape;456;p79"/>
          <p:cNvCxnSpPr/>
          <p:nvPr/>
        </p:nvCxnSpPr>
        <p:spPr>
          <a:xfrm>
            <a:off x="3036763" y="395606"/>
            <a:ext cx="0" cy="6858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57" name="Google Shape;457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0785" y="382004"/>
            <a:ext cx="1035919" cy="73953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79"/>
          <p:cNvSpPr>
            <a:spLocks noGrp="1"/>
          </p:cNvSpPr>
          <p:nvPr>
            <p:ph type="pic" idx="2"/>
          </p:nvPr>
        </p:nvSpPr>
        <p:spPr>
          <a:xfrm>
            <a:off x="349477" y="1341835"/>
            <a:ext cx="2960700" cy="3251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1_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A1E47"/>
          </a:solidFill>
          <a:ln>
            <a:noFill/>
          </a:ln>
          <a:effectLst>
            <a:outerShdw blurRad="40000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8"/>
          <p:cNvSpPr/>
          <p:nvPr/>
        </p:nvSpPr>
        <p:spPr>
          <a:xfrm>
            <a:off x="1337369" y="2080042"/>
            <a:ext cx="65484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ED6F2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0" y="-8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575" rIns="457200" bIns="45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80"/>
          <p:cNvSpPr/>
          <p:nvPr/>
        </p:nvSpPr>
        <p:spPr>
          <a:xfrm>
            <a:off x="5742101" y="1275907"/>
            <a:ext cx="3163500" cy="3387300"/>
          </a:xfrm>
          <a:prstGeom prst="rect">
            <a:avLst/>
          </a:prstGeom>
          <a:solidFill>
            <a:srgbClr val="BBDB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1" name="Google Shape;461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2120532" y="-8069"/>
            <a:ext cx="7035500" cy="1250356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80"/>
          <p:cNvSpPr txBox="1">
            <a:spLocks noGrp="1"/>
          </p:cNvSpPr>
          <p:nvPr>
            <p:ph type="title"/>
          </p:nvPr>
        </p:nvSpPr>
        <p:spPr>
          <a:xfrm>
            <a:off x="3171518" y="395606"/>
            <a:ext cx="6732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  <a:defRPr sz="4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80"/>
          <p:cNvSpPr txBox="1">
            <a:spLocks noGrp="1"/>
          </p:cNvSpPr>
          <p:nvPr>
            <p:ph type="body" idx="1"/>
          </p:nvPr>
        </p:nvSpPr>
        <p:spPr>
          <a:xfrm>
            <a:off x="333036" y="1341345"/>
            <a:ext cx="5111100" cy="3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192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8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5" name="Google Shape;465;p80"/>
          <p:cNvCxnSpPr/>
          <p:nvPr/>
        </p:nvCxnSpPr>
        <p:spPr>
          <a:xfrm>
            <a:off x="3036763" y="395606"/>
            <a:ext cx="0" cy="6858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66" name="Google Shape;466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0785" y="382004"/>
            <a:ext cx="1035919" cy="739531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80"/>
          <p:cNvSpPr>
            <a:spLocks noGrp="1"/>
          </p:cNvSpPr>
          <p:nvPr>
            <p:ph type="pic" idx="2"/>
          </p:nvPr>
        </p:nvSpPr>
        <p:spPr>
          <a:xfrm>
            <a:off x="5850277" y="1341835"/>
            <a:ext cx="2960700" cy="3251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2120532" y="-8069"/>
            <a:ext cx="7035500" cy="1250356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81"/>
          <p:cNvSpPr txBox="1">
            <a:spLocks noGrp="1"/>
          </p:cNvSpPr>
          <p:nvPr>
            <p:ph type="title"/>
          </p:nvPr>
        </p:nvSpPr>
        <p:spPr>
          <a:xfrm>
            <a:off x="3171518" y="395606"/>
            <a:ext cx="6732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  <a:defRPr sz="4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81"/>
          <p:cNvSpPr txBox="1">
            <a:spLocks noGrp="1"/>
          </p:cNvSpPr>
          <p:nvPr>
            <p:ph type="body" idx="1"/>
          </p:nvPr>
        </p:nvSpPr>
        <p:spPr>
          <a:xfrm>
            <a:off x="333036" y="1341345"/>
            <a:ext cx="5111100" cy="3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192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8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BBDB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3" name="Google Shape;473;p81"/>
          <p:cNvCxnSpPr/>
          <p:nvPr/>
        </p:nvCxnSpPr>
        <p:spPr>
          <a:xfrm>
            <a:off x="3036763" y="395606"/>
            <a:ext cx="0" cy="6858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4" name="Google Shape;474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0785" y="382004"/>
            <a:ext cx="1035919" cy="739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2118125" y="3965331"/>
            <a:ext cx="7035500" cy="1250356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82"/>
          <p:cNvSpPr txBox="1">
            <a:spLocks noGrp="1"/>
          </p:cNvSpPr>
          <p:nvPr>
            <p:ph type="title"/>
          </p:nvPr>
        </p:nvSpPr>
        <p:spPr>
          <a:xfrm>
            <a:off x="3162745" y="4048044"/>
            <a:ext cx="6732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  <a:defRPr sz="40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8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9" name="Google Shape;479;p82"/>
          <p:cNvCxnSpPr/>
          <p:nvPr/>
        </p:nvCxnSpPr>
        <p:spPr>
          <a:xfrm>
            <a:off x="3027990" y="4048044"/>
            <a:ext cx="0" cy="685800"/>
          </a:xfrm>
          <a:prstGeom prst="straightConnector1">
            <a:avLst/>
          </a:prstGeom>
          <a:noFill/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80" name="Google Shape;480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2012" y="4034442"/>
            <a:ext cx="1035919" cy="739531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82"/>
          <p:cNvSpPr>
            <a:spLocks noGrp="1"/>
          </p:cNvSpPr>
          <p:nvPr>
            <p:ph type="pic" idx="2"/>
          </p:nvPr>
        </p:nvSpPr>
        <p:spPr>
          <a:xfrm>
            <a:off x="-23912" y="-1"/>
            <a:ext cx="4581600" cy="1869900"/>
          </a:xfrm>
          <a:prstGeom prst="rect">
            <a:avLst/>
          </a:prstGeom>
          <a:noFill/>
          <a:ln>
            <a:noFill/>
          </a:ln>
        </p:spPr>
      </p:sp>
      <p:sp>
        <p:nvSpPr>
          <p:cNvPr id="482" name="Google Shape;482;p82"/>
          <p:cNvSpPr>
            <a:spLocks noGrp="1"/>
          </p:cNvSpPr>
          <p:nvPr>
            <p:ph type="pic" idx="3"/>
          </p:nvPr>
        </p:nvSpPr>
        <p:spPr>
          <a:xfrm>
            <a:off x="4553574" y="-1"/>
            <a:ext cx="4613400" cy="1869900"/>
          </a:xfrm>
          <a:prstGeom prst="rect">
            <a:avLst/>
          </a:prstGeom>
          <a:noFill/>
          <a:ln>
            <a:noFill/>
          </a:ln>
        </p:spPr>
      </p:sp>
      <p:sp>
        <p:nvSpPr>
          <p:cNvPr id="483" name="Google Shape;483;p82"/>
          <p:cNvSpPr>
            <a:spLocks noGrp="1"/>
          </p:cNvSpPr>
          <p:nvPr>
            <p:ph type="pic" idx="4"/>
          </p:nvPr>
        </p:nvSpPr>
        <p:spPr>
          <a:xfrm>
            <a:off x="-23912" y="1873412"/>
            <a:ext cx="4581600" cy="1869900"/>
          </a:xfrm>
          <a:prstGeom prst="rect">
            <a:avLst/>
          </a:prstGeom>
          <a:noFill/>
          <a:ln>
            <a:noFill/>
          </a:ln>
        </p:spPr>
      </p:sp>
      <p:sp>
        <p:nvSpPr>
          <p:cNvPr id="484" name="Google Shape;484;p82"/>
          <p:cNvSpPr>
            <a:spLocks noGrp="1"/>
          </p:cNvSpPr>
          <p:nvPr>
            <p:ph type="pic" idx="5"/>
          </p:nvPr>
        </p:nvSpPr>
        <p:spPr>
          <a:xfrm>
            <a:off x="4553574" y="1873412"/>
            <a:ext cx="4613400" cy="1869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alibri"/>
              <a:buNone/>
              <a:defRPr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 rtl="0">
              <a:spcBef>
                <a:spcPts val="560"/>
              </a:spcBef>
              <a:spcAft>
                <a:spcPts val="0"/>
              </a:spcAft>
              <a:buSzPts val="224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8" name="Google Shape;488;p83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0840" algn="l" rtl="0"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24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ts val="2000"/>
              <a:buFont typeface="Arial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006600"/>
              </a:buClr>
              <a:buSzPts val="1800"/>
              <a:buFont typeface="Arial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006600"/>
              </a:buClr>
              <a:buSzPts val="1800"/>
              <a:buFont typeface="Arial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9" name="Google Shape;489;p8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8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8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2" name="Google Shape;492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759" y="-8069"/>
            <a:ext cx="7035506" cy="125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 1">
  <p:cSld name="1_Quote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6F23">
              <a:alpha val="8039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12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/>
          <p:nvPr/>
        </p:nvSpPr>
        <p:spPr>
          <a:xfrm>
            <a:off x="1337369" y="2080042"/>
            <a:ext cx="6548400" cy="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ED6F2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5" y="5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457200" tIns="45575" rIns="457200" bIns="45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2">
  <p:cSld name="Title &amp; Bullets, Carrot Header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286004" y="381059"/>
            <a:ext cx="8229600" cy="3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60048"/>
              </a:buClr>
              <a:buSzPts val="2400"/>
              <a:buChar char="➢"/>
              <a:defRPr i="0" u="none" strike="noStrike" cap="none"/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 i="0" u="none" strike="noStrike" cap="none"/>
            </a:lvl2pPr>
            <a:lvl3pPr marL="1371600" marR="0" lvl="2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 i="0" u="none" strike="noStrike" cap="none"/>
            </a:lvl3pPr>
            <a:lvl4pPr marL="1828800" marR="0" lvl="3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»"/>
              <a:defRPr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6pPr>
            <a:lvl7pPr marL="3200400" marR="0" lvl="6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7pPr>
            <a:lvl8pPr marL="3657600" marR="0" lvl="7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8pPr>
            <a:lvl9pPr marL="4114800" marR="0" lvl="8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Char char="•"/>
              <a:defRPr i="0" u="none" strike="noStrike" cap="none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10"/>
          <p:cNvSpPr txBox="1"/>
          <p:nvPr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2" name="Google Shape;52;p10"/>
          <p:cNvCxnSpPr/>
          <p:nvPr/>
        </p:nvCxnSpPr>
        <p:spPr>
          <a:xfrm>
            <a:off x="-1350" y="4457700"/>
            <a:ext cx="9146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7100" y="4607125"/>
            <a:ext cx="8869800" cy="505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 Light"/>
              <a:buChar char="●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619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Light"/>
              <a:buChar char="○"/>
              <a:def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■"/>
              <a:def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●"/>
              <a:def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Char char="○"/>
              <a:defRPr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Char char="■"/>
              <a:defRPr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Char char="●"/>
              <a:defRPr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Char char="○"/>
              <a:defRPr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 Light"/>
              <a:buChar char="■"/>
              <a:defRPr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22" name="Google Shape;222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 Light"/>
              <a:buChar char="●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619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Light"/>
              <a:buChar char="○"/>
              <a:defRPr sz="21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■"/>
              <a:def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●"/>
              <a:def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Char char="○"/>
              <a:defRPr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Char char="■"/>
              <a:defRPr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Char char="●"/>
              <a:defRPr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Light"/>
              <a:buChar char="○"/>
              <a:defRPr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 Light"/>
              <a:buChar char="■"/>
              <a:defRPr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223" name="Google Shape;223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1" name="Google Shape;381;p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rgbClr val="006600"/>
              </a:buClr>
              <a:buSzPts val="256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66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66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Google Shape;382;p7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7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Google Shape;384;p7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s.gov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hyperlink" Target="https://california.grantwatch.com/cat/24/nutrition-grants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20"/>
          <p:cNvSpPr txBox="1">
            <a:spLocks noGrp="1"/>
          </p:cNvSpPr>
          <p:nvPr>
            <p:ph type="ctrTitle"/>
          </p:nvPr>
        </p:nvSpPr>
        <p:spPr>
          <a:xfrm>
            <a:off x="-93695" y="1881523"/>
            <a:ext cx="91740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alibri"/>
              <a:buNone/>
            </a:pPr>
            <a:r>
              <a:rPr lang="en-US" sz="2600"/>
              <a:t>SERVING LOS ANGELES COUNTY SINCE 1973</a:t>
            </a:r>
            <a:endParaRPr sz="4200"/>
          </a:p>
        </p:txBody>
      </p:sp>
      <p:pic>
        <p:nvPicPr>
          <p:cNvPr id="732" name="Google Shape;732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474" y="2554043"/>
            <a:ext cx="3775779" cy="2509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7142" y="2550106"/>
            <a:ext cx="3774919" cy="2517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120"/>
          <p:cNvPicPr preferRelativeResize="0"/>
          <p:nvPr/>
        </p:nvPicPr>
        <p:blipFill rotWithShape="1">
          <a:blip r:embed="rId5">
            <a:alphaModFix/>
          </a:blip>
          <a:srcRect l="16366"/>
          <a:stretch/>
        </p:blipFill>
        <p:spPr>
          <a:xfrm>
            <a:off x="0" y="0"/>
            <a:ext cx="9390489" cy="12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1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17987" y="369369"/>
            <a:ext cx="1874568" cy="1512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23"/>
          <p:cNvSpPr txBox="1">
            <a:spLocks noGrp="1"/>
          </p:cNvSpPr>
          <p:nvPr>
            <p:ph type="body" idx="1"/>
          </p:nvPr>
        </p:nvSpPr>
        <p:spPr>
          <a:xfrm>
            <a:off x="922575" y="1615175"/>
            <a:ext cx="7533300" cy="3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342900" lvl="0" indent="-323087" algn="l" rtl="0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ct val="79999"/>
              <a:buFont typeface="Arial"/>
              <a:buChar char="•"/>
            </a:pPr>
            <a:r>
              <a:rPr lang="en-US" b="1" u="sng" dirty="0"/>
              <a:t>Common Grant Types Note</a:t>
            </a:r>
            <a:r>
              <a:rPr lang="en-US" b="1" dirty="0"/>
              <a:t>: </a:t>
            </a:r>
            <a:r>
              <a:rPr lang="en-US" dirty="0"/>
              <a:t>This terminology is also used to describe all types of donations – not just grants.</a:t>
            </a:r>
            <a:endParaRPr dirty="0"/>
          </a:p>
          <a:p>
            <a:pPr marL="342900" lvl="0" indent="-323087" algn="l" rtl="0">
              <a:spcBef>
                <a:spcPts val="403"/>
              </a:spcBef>
              <a:spcAft>
                <a:spcPts val="0"/>
              </a:spcAft>
              <a:buSzPct val="79999"/>
              <a:buChar char="•"/>
            </a:pPr>
            <a:r>
              <a:rPr lang="en-US" b="1" dirty="0"/>
              <a:t>General Operating/Unrestricted: </a:t>
            </a:r>
            <a:r>
              <a:rPr lang="en-US" dirty="0"/>
              <a:t>Unrestricted/Operating grants fund the ongoing expenses of the organization.</a:t>
            </a:r>
            <a:endParaRPr dirty="0"/>
          </a:p>
          <a:p>
            <a:pPr marL="342900" lvl="0" indent="-323087" algn="l" rtl="0">
              <a:spcBef>
                <a:spcPts val="403"/>
              </a:spcBef>
              <a:spcAft>
                <a:spcPts val="0"/>
              </a:spcAft>
              <a:buSzPct val="79999"/>
              <a:buChar char="•"/>
            </a:pPr>
            <a:r>
              <a:rPr lang="en-US" b="1" dirty="0"/>
              <a:t>Programmatic:</a:t>
            </a:r>
            <a:r>
              <a:rPr lang="en-US" dirty="0"/>
              <a:t> In contrast with general operating grants, program grants support specific programs. A program grant is considered Restricted, meaning the funder has designated it for a specific purpose.</a:t>
            </a:r>
            <a:endParaRPr dirty="0"/>
          </a:p>
          <a:p>
            <a:pPr marL="342900" lvl="0" indent="-323087" algn="l" rtl="0">
              <a:spcBef>
                <a:spcPts val="403"/>
              </a:spcBef>
              <a:spcAft>
                <a:spcPts val="0"/>
              </a:spcAft>
              <a:buSzPct val="79999"/>
              <a:buChar char="•"/>
            </a:pPr>
            <a:r>
              <a:rPr lang="en-US" b="1" dirty="0"/>
              <a:t>Capacity Building:</a:t>
            </a:r>
            <a:r>
              <a:rPr lang="en-US" dirty="0"/>
              <a:t> These help organizations expand an existing program or launch a new one. Capacity grants may fund the purchase of equipment, the hiring of new personnel, building renovations or other concrete steps that expand services.</a:t>
            </a:r>
            <a:endParaRPr dirty="0"/>
          </a:p>
          <a:p>
            <a:pPr marL="342900" lvl="0" indent="-323087" algn="l" rtl="0">
              <a:spcBef>
                <a:spcPts val="403"/>
              </a:spcBef>
              <a:spcAft>
                <a:spcPts val="0"/>
              </a:spcAft>
              <a:buSzPct val="79999"/>
              <a:buChar char="•"/>
            </a:pPr>
            <a:r>
              <a:rPr lang="en-US" b="1" dirty="0"/>
              <a:t>Research: </a:t>
            </a:r>
            <a:r>
              <a:rPr lang="en-US" dirty="0"/>
              <a:t>Typically found in academia and research-oriented nonprofits.</a:t>
            </a:r>
            <a:endParaRPr dirty="0"/>
          </a:p>
          <a:p>
            <a:pPr marL="342900" lvl="0" indent="-323087" algn="l" rtl="0">
              <a:spcBef>
                <a:spcPts val="403"/>
              </a:spcBef>
              <a:spcAft>
                <a:spcPts val="1600"/>
              </a:spcAft>
              <a:buClr>
                <a:srgbClr val="006600"/>
              </a:buClr>
              <a:buSzPct val="79999"/>
              <a:buFont typeface="Arial"/>
              <a:buChar char="•"/>
            </a:pPr>
            <a:r>
              <a:rPr lang="en-US" b="1" dirty="0"/>
              <a:t>In-kind: </a:t>
            </a:r>
            <a:r>
              <a:rPr lang="en-US" dirty="0"/>
              <a:t>Provide non-monetary help, such as equipment, property, or other tangible donations.</a:t>
            </a:r>
            <a:endParaRPr dirty="0"/>
          </a:p>
        </p:txBody>
      </p:sp>
      <p:sp>
        <p:nvSpPr>
          <p:cNvPr id="763" name="Google Shape;763;p1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764" name="Google Shape;764;p123"/>
          <p:cNvSpPr/>
          <p:nvPr/>
        </p:nvSpPr>
        <p:spPr>
          <a:xfrm>
            <a:off x="-36625" y="-43950"/>
            <a:ext cx="9180600" cy="128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5" name="Google Shape;765;p123"/>
          <p:cNvPicPr preferRelativeResize="0"/>
          <p:nvPr/>
        </p:nvPicPr>
        <p:blipFill rotWithShape="1">
          <a:blip r:embed="rId3">
            <a:alphaModFix/>
          </a:blip>
          <a:srcRect l="16366"/>
          <a:stretch/>
        </p:blipFill>
        <p:spPr>
          <a:xfrm>
            <a:off x="0" y="113325"/>
            <a:ext cx="9378452" cy="12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600" y="471800"/>
            <a:ext cx="1212476" cy="97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7" name="Google Shape;767;p123"/>
          <p:cNvCxnSpPr/>
          <p:nvPr/>
        </p:nvCxnSpPr>
        <p:spPr>
          <a:xfrm>
            <a:off x="1670550" y="476250"/>
            <a:ext cx="0" cy="9891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8" name="Google Shape;768;p123"/>
          <p:cNvSpPr txBox="1">
            <a:spLocks noGrp="1"/>
          </p:cNvSpPr>
          <p:nvPr>
            <p:ph type="title"/>
          </p:nvPr>
        </p:nvSpPr>
        <p:spPr>
          <a:xfrm>
            <a:off x="152400" y="617925"/>
            <a:ext cx="663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</a:pPr>
            <a:r>
              <a:rPr lang="en-US" sz="2850"/>
              <a:t>Grant Terminology</a:t>
            </a:r>
            <a:endParaRPr sz="28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24"/>
          <p:cNvSpPr txBox="1">
            <a:spLocks noGrp="1"/>
          </p:cNvSpPr>
          <p:nvPr>
            <p:ph type="body" idx="1"/>
          </p:nvPr>
        </p:nvSpPr>
        <p:spPr>
          <a:xfrm>
            <a:off x="427524" y="2056553"/>
            <a:ext cx="4146900" cy="3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342900" lvl="0" indent="-309804" algn="l" rtl="0">
              <a:spcBef>
                <a:spcPts val="0"/>
              </a:spcBef>
              <a:spcAft>
                <a:spcPts val="0"/>
              </a:spcAft>
              <a:buSzPct val="87087"/>
              <a:buChar char="•"/>
            </a:pPr>
            <a:r>
              <a:rPr lang="en-US" sz="4027" b="1"/>
              <a:t>Identify a need</a:t>
            </a:r>
            <a:r>
              <a:rPr lang="en-US" sz="4027"/>
              <a:t>. This is a problem in the community – not in your organization.</a:t>
            </a:r>
            <a:endParaRPr sz="4027"/>
          </a:p>
          <a:p>
            <a:pPr marL="342900" lvl="0" indent="-309804" algn="l" rtl="0">
              <a:spcBef>
                <a:spcPts val="481"/>
              </a:spcBef>
              <a:spcAft>
                <a:spcPts val="0"/>
              </a:spcAft>
              <a:buSzPct val="87087"/>
              <a:buChar char="•"/>
            </a:pPr>
            <a:r>
              <a:rPr lang="en-US" sz="4027" b="1"/>
              <a:t>Develop a plan </a:t>
            </a:r>
            <a:r>
              <a:rPr lang="en-US" sz="4027"/>
              <a:t>for addressing that need, including goals, activities, resources involved (such as personnel and equipment) and costs.</a:t>
            </a:r>
            <a:endParaRPr sz="4027"/>
          </a:p>
          <a:p>
            <a:pPr marL="342900" lvl="0" indent="-309804" algn="l" rtl="0">
              <a:spcBef>
                <a:spcPts val="481"/>
              </a:spcBef>
              <a:spcAft>
                <a:spcPts val="0"/>
              </a:spcAft>
              <a:buSzPct val="87087"/>
              <a:buChar char="•"/>
            </a:pPr>
            <a:r>
              <a:rPr lang="en-US" sz="4027" b="1"/>
              <a:t>Research and identify grantmakers </a:t>
            </a:r>
            <a:r>
              <a:rPr lang="en-US" sz="4027"/>
              <a:t>that are aligned with your organization.</a:t>
            </a:r>
            <a:endParaRPr sz="4027"/>
          </a:p>
          <a:p>
            <a:pPr marL="342900" lvl="0" indent="-309804" algn="l" rtl="0">
              <a:spcBef>
                <a:spcPts val="481"/>
              </a:spcBef>
              <a:spcAft>
                <a:spcPts val="0"/>
              </a:spcAft>
              <a:buSzPct val="87087"/>
              <a:buChar char="•"/>
            </a:pPr>
            <a:r>
              <a:rPr lang="en-US" sz="4027" b="1"/>
              <a:t>Funder relationships are key.</a:t>
            </a:r>
            <a:endParaRPr sz="4027"/>
          </a:p>
          <a:p>
            <a:pPr marL="514350" lvl="0" indent="-392176" algn="l" rtl="0">
              <a:spcBef>
                <a:spcPts val="481"/>
              </a:spcBef>
              <a:spcAft>
                <a:spcPts val="0"/>
              </a:spcAft>
              <a:buSzPct val="79999"/>
              <a:buFont typeface="Calibri"/>
              <a:buNone/>
            </a:pPr>
            <a:endParaRPr b="1"/>
          </a:p>
          <a:p>
            <a:pPr marL="514350" lvl="0" indent="-392176" algn="l" rtl="0">
              <a:spcBef>
                <a:spcPts val="481"/>
              </a:spcBef>
              <a:spcAft>
                <a:spcPts val="0"/>
              </a:spcAft>
              <a:buSzPct val="79999"/>
              <a:buFont typeface="Calibri"/>
              <a:buNone/>
            </a:pPr>
            <a:endParaRPr b="1"/>
          </a:p>
          <a:p>
            <a:pPr marL="514350" lvl="0" indent="-392176" algn="l" rtl="0">
              <a:spcBef>
                <a:spcPts val="481"/>
              </a:spcBef>
              <a:spcAft>
                <a:spcPts val="0"/>
              </a:spcAft>
              <a:buSzPct val="79999"/>
              <a:buFont typeface="Calibri"/>
              <a:buNone/>
            </a:pPr>
            <a:endParaRPr b="1"/>
          </a:p>
          <a:p>
            <a:pPr marL="514350" lvl="0" indent="-392176" algn="l" rtl="0">
              <a:spcBef>
                <a:spcPts val="481"/>
              </a:spcBef>
              <a:spcAft>
                <a:spcPts val="1600"/>
              </a:spcAft>
              <a:buSzPct val="79999"/>
              <a:buFont typeface="Calibri"/>
              <a:buNone/>
            </a:pPr>
            <a:endParaRPr b="1"/>
          </a:p>
        </p:txBody>
      </p:sp>
      <p:sp>
        <p:nvSpPr>
          <p:cNvPr id="774" name="Google Shape;774;p1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775" name="Google Shape;775;p124"/>
          <p:cNvSpPr txBox="1"/>
          <p:nvPr/>
        </p:nvSpPr>
        <p:spPr>
          <a:xfrm>
            <a:off x="4681428" y="2056553"/>
            <a:ext cx="40410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and submit a grant proposal or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LOI, depending on instructions.</a:t>
            </a:r>
            <a:endParaRPr sz="1600"/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funded, immediately thank the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grantmaker.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Execute the grant activities.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 a mid-year progress report and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final report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follow the funder’s guidelines. After reporting, repeat beginning with step four.</a:t>
            </a:r>
            <a:endParaRPr sz="1600"/>
          </a:p>
        </p:txBody>
      </p:sp>
      <p:sp>
        <p:nvSpPr>
          <p:cNvPr id="776" name="Google Shape;776;p124"/>
          <p:cNvSpPr/>
          <p:nvPr/>
        </p:nvSpPr>
        <p:spPr>
          <a:xfrm>
            <a:off x="-36625" y="-43950"/>
            <a:ext cx="9180600" cy="128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7" name="Google Shape;777;p124"/>
          <p:cNvPicPr preferRelativeResize="0"/>
          <p:nvPr/>
        </p:nvPicPr>
        <p:blipFill rotWithShape="1">
          <a:blip r:embed="rId3">
            <a:alphaModFix/>
          </a:blip>
          <a:srcRect l="16366"/>
          <a:stretch/>
        </p:blipFill>
        <p:spPr>
          <a:xfrm>
            <a:off x="0" y="113325"/>
            <a:ext cx="9378452" cy="12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600" y="471800"/>
            <a:ext cx="1212476" cy="97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9" name="Google Shape;779;p124"/>
          <p:cNvCxnSpPr/>
          <p:nvPr/>
        </p:nvCxnSpPr>
        <p:spPr>
          <a:xfrm>
            <a:off x="1670550" y="476250"/>
            <a:ext cx="0" cy="9891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0" name="Google Shape;780;p124"/>
          <p:cNvSpPr txBox="1">
            <a:spLocks noGrp="1"/>
          </p:cNvSpPr>
          <p:nvPr>
            <p:ph type="title"/>
          </p:nvPr>
        </p:nvSpPr>
        <p:spPr>
          <a:xfrm>
            <a:off x="1381875" y="1053150"/>
            <a:ext cx="663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br>
              <a:rPr lang="en-US" b="0"/>
            </a:br>
            <a:br>
              <a:rPr lang="en-US" b="0"/>
            </a:br>
            <a:r>
              <a:rPr lang="en-US" sz="3150"/>
              <a:t>Steps in Applying for Grant Funding</a:t>
            </a:r>
            <a:br>
              <a:rPr lang="en-US" b="0"/>
            </a:br>
            <a:br>
              <a:rPr lang="en-US"/>
            </a:b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40350"/>
              <a:buFont typeface="Calibri"/>
              <a:buNone/>
            </a:pPr>
            <a:endParaRPr sz="28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25"/>
          <p:cNvSpPr txBox="1">
            <a:spLocks noGrp="1"/>
          </p:cNvSpPr>
          <p:nvPr>
            <p:ph type="body" idx="1"/>
          </p:nvPr>
        </p:nvSpPr>
        <p:spPr>
          <a:xfrm>
            <a:off x="619475" y="2629625"/>
            <a:ext cx="4381800" cy="20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r>
              <a:rPr lang="en-US" sz="1900"/>
              <a:t>1. Cover Letter</a:t>
            </a:r>
            <a:endParaRPr sz="1900"/>
          </a:p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r>
              <a:rPr lang="en-US" sz="1900"/>
              <a:t>2. Introduction &amp; Organization Description</a:t>
            </a:r>
            <a:endParaRPr sz="1900"/>
          </a:p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r>
              <a:rPr lang="en-US" sz="1900"/>
              <a:t>3. Statement of Need</a:t>
            </a:r>
            <a:endParaRPr sz="1900"/>
          </a:p>
          <a:p>
            <a:pPr marL="0" lvl="0" indent="0" algn="l" rtl="0">
              <a:spcBef>
                <a:spcPts val="481"/>
              </a:spcBef>
              <a:spcAft>
                <a:spcPts val="0"/>
              </a:spcAft>
              <a:buNone/>
            </a:pPr>
            <a:r>
              <a:rPr lang="en-US" sz="1900"/>
              <a:t>4. Program Description, Goals and Key</a:t>
            </a:r>
            <a:endParaRPr sz="1900"/>
          </a:p>
        </p:txBody>
      </p:sp>
      <p:sp>
        <p:nvSpPr>
          <p:cNvPr id="786" name="Google Shape;786;p1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787" name="Google Shape;787;p125"/>
          <p:cNvSpPr/>
          <p:nvPr/>
        </p:nvSpPr>
        <p:spPr>
          <a:xfrm>
            <a:off x="-36625" y="-43950"/>
            <a:ext cx="9180600" cy="128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8" name="Google Shape;788;p125"/>
          <p:cNvPicPr preferRelativeResize="0"/>
          <p:nvPr/>
        </p:nvPicPr>
        <p:blipFill rotWithShape="1">
          <a:blip r:embed="rId3">
            <a:alphaModFix/>
          </a:blip>
          <a:srcRect l="16366"/>
          <a:stretch/>
        </p:blipFill>
        <p:spPr>
          <a:xfrm>
            <a:off x="0" y="113325"/>
            <a:ext cx="9378452" cy="12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25"/>
          <p:cNvSpPr txBox="1">
            <a:spLocks noGrp="1"/>
          </p:cNvSpPr>
          <p:nvPr>
            <p:ph type="title"/>
          </p:nvPr>
        </p:nvSpPr>
        <p:spPr>
          <a:xfrm>
            <a:off x="2036900" y="1009850"/>
            <a:ext cx="7524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r>
              <a:rPr lang="en-US" sz="3200"/>
              <a:t>What Goes into a Grant Proposal?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endParaRPr b="0"/>
          </a:p>
        </p:txBody>
      </p:sp>
      <p:pic>
        <p:nvPicPr>
          <p:cNvPr id="790" name="Google Shape;790;p1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600" y="471800"/>
            <a:ext cx="1212476" cy="97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1" name="Google Shape;791;p125"/>
          <p:cNvCxnSpPr/>
          <p:nvPr/>
        </p:nvCxnSpPr>
        <p:spPr>
          <a:xfrm>
            <a:off x="1670550" y="476250"/>
            <a:ext cx="0" cy="9891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2" name="Google Shape;792;p125"/>
          <p:cNvSpPr txBox="1"/>
          <p:nvPr/>
        </p:nvSpPr>
        <p:spPr>
          <a:xfrm>
            <a:off x="5118650" y="2571750"/>
            <a:ext cx="3971100" cy="20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81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Personnel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81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Evaluation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81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Sustainability Plan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81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Conclusion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81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Budget and Attachments</a:t>
            </a:r>
            <a:endParaRPr sz="1900"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93" name="Google Shape;793;p125"/>
          <p:cNvSpPr txBox="1"/>
          <p:nvPr/>
        </p:nvSpPr>
        <p:spPr>
          <a:xfrm>
            <a:off x="674075" y="1714500"/>
            <a:ext cx="77007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exact sections of a grant proposal vary by funder.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sure to follow their instructions. Common grant proposal sections are:</a:t>
            </a:r>
            <a:endParaRPr sz="20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26"/>
          <p:cNvSpPr txBox="1">
            <a:spLocks noGrp="1"/>
          </p:cNvSpPr>
          <p:nvPr>
            <p:ph type="body" idx="1"/>
          </p:nvPr>
        </p:nvSpPr>
        <p:spPr>
          <a:xfrm>
            <a:off x="1058550" y="1773625"/>
            <a:ext cx="7583700" cy="3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rPr lang="en-US" b="1" dirty="0"/>
              <a:t>Cover Letter: </a:t>
            </a:r>
            <a:r>
              <a:rPr lang="en-US" dirty="0"/>
              <a:t>this provides a big-picture view of your grant proposal. </a:t>
            </a:r>
            <a:br>
              <a:rPr lang="en-US" dirty="0"/>
            </a:br>
            <a:r>
              <a:rPr lang="en-US" dirty="0"/>
              <a:t>Be sure to include:</a:t>
            </a:r>
            <a:endParaRPr dirty="0"/>
          </a:p>
          <a:p>
            <a:pPr marL="342900" lvl="0" indent="-313182" algn="l" rtl="0">
              <a:spcBef>
                <a:spcPts val="520"/>
              </a:spcBef>
              <a:spcAft>
                <a:spcPts val="0"/>
              </a:spcAft>
              <a:buSzPct val="79999"/>
              <a:buChar char="•"/>
            </a:pPr>
            <a:r>
              <a:rPr lang="en-US" dirty="0"/>
              <a:t>The request amount</a:t>
            </a:r>
            <a:endParaRPr dirty="0"/>
          </a:p>
          <a:p>
            <a:pPr marL="342900" lvl="0" indent="-313182" algn="l" rtl="0">
              <a:spcBef>
                <a:spcPts val="520"/>
              </a:spcBef>
              <a:spcAft>
                <a:spcPts val="0"/>
              </a:spcAft>
              <a:buSzPct val="79999"/>
              <a:buChar char="•"/>
            </a:pPr>
            <a:r>
              <a:rPr lang="en-US" dirty="0"/>
              <a:t>The purpose of the request</a:t>
            </a:r>
            <a:endParaRPr dirty="0"/>
          </a:p>
          <a:p>
            <a:pPr marL="342900" lvl="0" indent="-313182" algn="l" rtl="0">
              <a:spcBef>
                <a:spcPts val="520"/>
              </a:spcBef>
              <a:spcAft>
                <a:spcPts val="0"/>
              </a:spcAft>
              <a:buSzPct val="79999"/>
              <a:buChar char="•"/>
            </a:pPr>
            <a:r>
              <a:rPr lang="en-US" dirty="0"/>
              <a:t>A brief snapshot of the need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ct val="79999"/>
              <a:buNone/>
            </a:pPr>
            <a:br>
              <a:rPr lang="en-US" dirty="0"/>
            </a:br>
            <a:r>
              <a:rPr lang="en-US" dirty="0"/>
              <a:t>Tip:  Write the cover letter last after writing the proposal.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ct val="79999"/>
              <a:buNone/>
            </a:pPr>
            <a:r>
              <a:rPr lang="en-US" dirty="0"/>
              <a:t>         This will make it easier to summarize.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1600"/>
              </a:spcAft>
              <a:buSzPct val="79999"/>
              <a:buNone/>
            </a:pPr>
            <a:br>
              <a:rPr lang="en-US" dirty="0"/>
            </a:br>
            <a:endParaRPr dirty="0"/>
          </a:p>
        </p:txBody>
      </p:sp>
      <p:sp>
        <p:nvSpPr>
          <p:cNvPr id="799" name="Google Shape;799;p1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800" name="Google Shape;800;p126"/>
          <p:cNvSpPr/>
          <p:nvPr/>
        </p:nvSpPr>
        <p:spPr>
          <a:xfrm>
            <a:off x="-36625" y="-43950"/>
            <a:ext cx="9180600" cy="128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1" name="Google Shape;801;p126"/>
          <p:cNvPicPr preferRelativeResize="0"/>
          <p:nvPr/>
        </p:nvPicPr>
        <p:blipFill rotWithShape="1">
          <a:blip r:embed="rId3">
            <a:alphaModFix/>
          </a:blip>
          <a:srcRect l="16366"/>
          <a:stretch/>
        </p:blipFill>
        <p:spPr>
          <a:xfrm>
            <a:off x="0" y="113325"/>
            <a:ext cx="9378452" cy="12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126"/>
          <p:cNvSpPr txBox="1">
            <a:spLocks noGrp="1"/>
          </p:cNvSpPr>
          <p:nvPr>
            <p:ph type="title"/>
          </p:nvPr>
        </p:nvSpPr>
        <p:spPr>
          <a:xfrm>
            <a:off x="1883025" y="965875"/>
            <a:ext cx="7524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r>
              <a:rPr lang="en-US" sz="3200"/>
              <a:t>Cover Letter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endParaRPr b="0"/>
          </a:p>
        </p:txBody>
      </p:sp>
      <p:pic>
        <p:nvPicPr>
          <p:cNvPr id="803" name="Google Shape;803;p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600" y="471800"/>
            <a:ext cx="1212476" cy="97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4" name="Google Shape;804;p126"/>
          <p:cNvCxnSpPr/>
          <p:nvPr/>
        </p:nvCxnSpPr>
        <p:spPr>
          <a:xfrm>
            <a:off x="1670550" y="476250"/>
            <a:ext cx="0" cy="9891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27"/>
          <p:cNvSpPr txBox="1">
            <a:spLocks noGrp="1"/>
          </p:cNvSpPr>
          <p:nvPr>
            <p:ph type="body" idx="1"/>
          </p:nvPr>
        </p:nvSpPr>
        <p:spPr>
          <a:xfrm>
            <a:off x="1054875" y="1729150"/>
            <a:ext cx="7268700" cy="29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144"/>
              <a:buNone/>
            </a:pPr>
            <a:r>
              <a:rPr lang="en-US" sz="1829" b="1"/>
              <a:t>Introduction:</a:t>
            </a:r>
            <a:r>
              <a:rPr lang="en-US" sz="1829"/>
              <a:t> The first paragraph of a grant proposal offers a brief summary of the request. </a:t>
            </a:r>
            <a:endParaRPr sz="1829"/>
          </a:p>
          <a:p>
            <a:pPr marL="0" lvl="0" indent="0" algn="l" rtl="0">
              <a:lnSpc>
                <a:spcPct val="105000"/>
              </a:lnSpc>
              <a:spcBef>
                <a:spcPts val="481"/>
              </a:spcBef>
              <a:spcAft>
                <a:spcPts val="0"/>
              </a:spcAft>
              <a:buSzPts val="1144"/>
              <a:buNone/>
            </a:pPr>
            <a:r>
              <a:rPr lang="en-US" sz="1829"/>
              <a:t>The first sentence of the proposal should include:</a:t>
            </a:r>
            <a:endParaRPr sz="1829"/>
          </a:p>
          <a:p>
            <a:pPr marL="342900" lvl="0" indent="-318770" algn="l" rtl="0">
              <a:lnSpc>
                <a:spcPct val="105000"/>
              </a:lnSpc>
              <a:spcBef>
                <a:spcPts val="481"/>
              </a:spcBef>
              <a:spcAft>
                <a:spcPts val="0"/>
              </a:spcAft>
              <a:buSzPts val="1544"/>
              <a:buChar char="•"/>
            </a:pPr>
            <a:r>
              <a:rPr lang="en-US" sz="1829"/>
              <a:t>Your organization name</a:t>
            </a:r>
            <a:endParaRPr sz="1829"/>
          </a:p>
          <a:p>
            <a:pPr marL="342900" lvl="0" indent="-318770" algn="l" rtl="0">
              <a:lnSpc>
                <a:spcPct val="105000"/>
              </a:lnSpc>
              <a:spcBef>
                <a:spcPts val="481"/>
              </a:spcBef>
              <a:spcAft>
                <a:spcPts val="0"/>
              </a:spcAft>
              <a:buSzPts val="1544"/>
              <a:buChar char="•"/>
            </a:pPr>
            <a:r>
              <a:rPr lang="en-US" sz="1829"/>
              <a:t>The request amount</a:t>
            </a:r>
            <a:endParaRPr sz="1829"/>
          </a:p>
          <a:p>
            <a:pPr marL="342900" lvl="0" indent="-318770" algn="l" rtl="0">
              <a:lnSpc>
                <a:spcPct val="105000"/>
              </a:lnSpc>
              <a:spcBef>
                <a:spcPts val="481"/>
              </a:spcBef>
              <a:spcAft>
                <a:spcPts val="0"/>
              </a:spcAft>
              <a:buSzPts val="1544"/>
              <a:buChar char="•"/>
            </a:pPr>
            <a:r>
              <a:rPr lang="en-US" sz="1829"/>
              <a:t>The purpose of the request</a:t>
            </a:r>
            <a:endParaRPr sz="1829"/>
          </a:p>
          <a:p>
            <a:pPr marL="0" lvl="0" indent="0" algn="l" rtl="0">
              <a:lnSpc>
                <a:spcPct val="105000"/>
              </a:lnSpc>
              <a:spcBef>
                <a:spcPts val="481"/>
              </a:spcBef>
              <a:spcAft>
                <a:spcPts val="1600"/>
              </a:spcAft>
              <a:buSzPts val="1144"/>
              <a:buNone/>
            </a:pPr>
            <a:br>
              <a:rPr lang="en-US" sz="1030"/>
            </a:br>
            <a:r>
              <a:rPr lang="en-US" sz="1829"/>
              <a:t>Example: The XYZ organization respectfully requests a $100,000 grant from The Foundation Name for the Senior Nutrition Program, which provides nutritious meals to food insecure seniors in Los Angeles County.</a:t>
            </a:r>
            <a:endParaRPr sz="1829"/>
          </a:p>
        </p:txBody>
      </p:sp>
      <p:sp>
        <p:nvSpPr>
          <p:cNvPr id="810" name="Google Shape;810;p1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811" name="Google Shape;811;p127"/>
          <p:cNvSpPr/>
          <p:nvPr/>
        </p:nvSpPr>
        <p:spPr>
          <a:xfrm>
            <a:off x="-36625" y="-43950"/>
            <a:ext cx="9180600" cy="128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2" name="Google Shape;812;p127"/>
          <p:cNvPicPr preferRelativeResize="0"/>
          <p:nvPr/>
        </p:nvPicPr>
        <p:blipFill rotWithShape="1">
          <a:blip r:embed="rId3">
            <a:alphaModFix/>
          </a:blip>
          <a:srcRect l="16366"/>
          <a:stretch/>
        </p:blipFill>
        <p:spPr>
          <a:xfrm>
            <a:off x="0" y="113325"/>
            <a:ext cx="9378452" cy="12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127"/>
          <p:cNvSpPr txBox="1">
            <a:spLocks noGrp="1"/>
          </p:cNvSpPr>
          <p:nvPr>
            <p:ph type="title"/>
          </p:nvPr>
        </p:nvSpPr>
        <p:spPr>
          <a:xfrm>
            <a:off x="1883025" y="965875"/>
            <a:ext cx="7524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r>
              <a:rPr lang="en-US" sz="3200"/>
              <a:t>Introduction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endParaRPr b="0"/>
          </a:p>
        </p:txBody>
      </p:sp>
      <p:pic>
        <p:nvPicPr>
          <p:cNvPr id="814" name="Google Shape;814;p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600" y="471800"/>
            <a:ext cx="1212476" cy="97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5" name="Google Shape;815;p127"/>
          <p:cNvCxnSpPr/>
          <p:nvPr/>
        </p:nvCxnSpPr>
        <p:spPr>
          <a:xfrm>
            <a:off x="1670550" y="476250"/>
            <a:ext cx="0" cy="9891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28"/>
          <p:cNvSpPr txBox="1">
            <a:spLocks noGrp="1"/>
          </p:cNvSpPr>
          <p:nvPr>
            <p:ph type="body" idx="1"/>
          </p:nvPr>
        </p:nvSpPr>
        <p:spPr>
          <a:xfrm>
            <a:off x="1340450" y="1751650"/>
            <a:ext cx="6601800" cy="3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en-US" sz="2000" b="1"/>
              <a:t>Organization Description: </a:t>
            </a:r>
            <a:r>
              <a:rPr lang="en-US" sz="2000"/>
              <a:t>This section provides a high-level overview of your organization, including:</a:t>
            </a:r>
            <a:br>
              <a:rPr lang="en-US" sz="2000"/>
            </a:br>
            <a:endParaRPr sz="2000"/>
          </a:p>
          <a:p>
            <a:pPr marL="342900" lvl="0" indent="-337820" algn="l" rtl="0">
              <a:spcBef>
                <a:spcPts val="520"/>
              </a:spcBef>
              <a:spcAft>
                <a:spcPts val="0"/>
              </a:spcAft>
              <a:buClr>
                <a:srgbClr val="006600"/>
              </a:buClr>
              <a:buSzPts val="2000"/>
              <a:buFont typeface="Arial"/>
              <a:buChar char="•"/>
            </a:pPr>
            <a:r>
              <a:rPr lang="en-US" sz="2000"/>
              <a:t>Mission statement</a:t>
            </a:r>
            <a:endParaRPr sz="2000"/>
          </a:p>
          <a:p>
            <a:pPr marL="342900" lvl="0" indent="-337820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Brief history, including year founded</a:t>
            </a:r>
            <a:endParaRPr sz="2000"/>
          </a:p>
          <a:p>
            <a:pPr marL="342900" lvl="0" indent="-337820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Primary activities, programs and services</a:t>
            </a:r>
            <a:endParaRPr sz="2000"/>
          </a:p>
          <a:p>
            <a:pPr marL="342900" lvl="0" indent="-337820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Target population served, including geographic area</a:t>
            </a:r>
            <a:endParaRPr sz="2000"/>
          </a:p>
          <a:p>
            <a:pPr marL="342900" lvl="0" indent="-210820" algn="l" rtl="0">
              <a:spcBef>
                <a:spcPts val="520"/>
              </a:spcBef>
              <a:spcAft>
                <a:spcPts val="1600"/>
              </a:spcAft>
              <a:buClr>
                <a:srgbClr val="006600"/>
              </a:buClr>
              <a:buSzPts val="2080"/>
              <a:buFont typeface="Arial"/>
              <a:buNone/>
            </a:pPr>
            <a:endParaRPr/>
          </a:p>
        </p:txBody>
      </p:sp>
      <p:sp>
        <p:nvSpPr>
          <p:cNvPr id="821" name="Google Shape;821;p1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822" name="Google Shape;822;p128"/>
          <p:cNvSpPr/>
          <p:nvPr/>
        </p:nvSpPr>
        <p:spPr>
          <a:xfrm>
            <a:off x="-36625" y="-43950"/>
            <a:ext cx="9180600" cy="128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3" name="Google Shape;823;p128"/>
          <p:cNvPicPr preferRelativeResize="0"/>
          <p:nvPr/>
        </p:nvPicPr>
        <p:blipFill rotWithShape="1">
          <a:blip r:embed="rId3">
            <a:alphaModFix/>
          </a:blip>
          <a:srcRect l="16366"/>
          <a:stretch/>
        </p:blipFill>
        <p:spPr>
          <a:xfrm>
            <a:off x="0" y="113325"/>
            <a:ext cx="9378452" cy="12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128"/>
          <p:cNvSpPr txBox="1">
            <a:spLocks noGrp="1"/>
          </p:cNvSpPr>
          <p:nvPr>
            <p:ph type="title"/>
          </p:nvPr>
        </p:nvSpPr>
        <p:spPr>
          <a:xfrm>
            <a:off x="1883025" y="965875"/>
            <a:ext cx="7524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r>
              <a:rPr lang="en-US" sz="3200"/>
              <a:t>Organization Description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endParaRPr b="0"/>
          </a:p>
        </p:txBody>
      </p:sp>
      <p:pic>
        <p:nvPicPr>
          <p:cNvPr id="825" name="Google Shape;825;p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600" y="471800"/>
            <a:ext cx="1212476" cy="97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6" name="Google Shape;826;p128"/>
          <p:cNvCxnSpPr/>
          <p:nvPr/>
        </p:nvCxnSpPr>
        <p:spPr>
          <a:xfrm>
            <a:off x="1670550" y="476250"/>
            <a:ext cx="0" cy="9891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29"/>
          <p:cNvSpPr txBox="1">
            <a:spLocks noGrp="1"/>
          </p:cNvSpPr>
          <p:nvPr>
            <p:ph type="body" idx="1"/>
          </p:nvPr>
        </p:nvSpPr>
        <p:spPr>
          <a:xfrm>
            <a:off x="1093350" y="1656425"/>
            <a:ext cx="6957300" cy="3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en-US" sz="2000" b="1"/>
              <a:t>Statement of Need: </a:t>
            </a:r>
            <a:r>
              <a:rPr lang="en-US" sz="2000"/>
              <a:t>This is the problem statement. Describe the need with a sense of urgency.</a:t>
            </a:r>
            <a:endParaRPr sz="2000"/>
          </a:p>
          <a:p>
            <a:pPr marL="342900" lvl="0" indent="-220726" algn="l" rtl="0">
              <a:spcBef>
                <a:spcPts val="481"/>
              </a:spcBef>
              <a:spcAft>
                <a:spcPts val="0"/>
              </a:spcAft>
              <a:buSzPts val="2080"/>
              <a:buNone/>
            </a:pPr>
            <a:endParaRPr sz="223"/>
          </a:p>
          <a:p>
            <a:pPr marL="342900" lvl="0" indent="-347726" algn="l" rtl="0">
              <a:spcBef>
                <a:spcPts val="481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Include quantifiable data, such as statistics, to help describe and justify the need.</a:t>
            </a:r>
            <a:endParaRPr sz="2000"/>
          </a:p>
          <a:p>
            <a:pPr marL="342900" lvl="0" indent="-347726" algn="l" rtl="0">
              <a:spcBef>
                <a:spcPts val="481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Explain why this is important. What are the repercussions of this problem?</a:t>
            </a:r>
            <a:endParaRPr sz="2000"/>
          </a:p>
          <a:p>
            <a:pPr marL="0" lvl="0" indent="0" algn="l" rtl="0">
              <a:spcBef>
                <a:spcPts val="481"/>
              </a:spcBef>
              <a:spcAft>
                <a:spcPts val="0"/>
              </a:spcAft>
              <a:buSzPts val="2080"/>
              <a:buNone/>
            </a:pPr>
            <a:br>
              <a:rPr lang="en-US" sz="100"/>
            </a:br>
            <a:r>
              <a:rPr lang="en-US" sz="2000"/>
              <a:t>Remember: The need is a problem in the community – not in your organization.</a:t>
            </a:r>
            <a:endParaRPr sz="2000"/>
          </a:p>
        </p:txBody>
      </p:sp>
      <p:sp>
        <p:nvSpPr>
          <p:cNvPr id="832" name="Google Shape;832;p1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833" name="Google Shape;833;p129"/>
          <p:cNvSpPr/>
          <p:nvPr/>
        </p:nvSpPr>
        <p:spPr>
          <a:xfrm>
            <a:off x="-36625" y="-43950"/>
            <a:ext cx="9180600" cy="128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4" name="Google Shape;834;p129"/>
          <p:cNvPicPr preferRelativeResize="0"/>
          <p:nvPr/>
        </p:nvPicPr>
        <p:blipFill rotWithShape="1">
          <a:blip r:embed="rId3">
            <a:alphaModFix/>
          </a:blip>
          <a:srcRect l="16366"/>
          <a:stretch/>
        </p:blipFill>
        <p:spPr>
          <a:xfrm>
            <a:off x="0" y="113325"/>
            <a:ext cx="9378452" cy="12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129"/>
          <p:cNvSpPr txBox="1">
            <a:spLocks noGrp="1"/>
          </p:cNvSpPr>
          <p:nvPr>
            <p:ph type="title"/>
          </p:nvPr>
        </p:nvSpPr>
        <p:spPr>
          <a:xfrm>
            <a:off x="1883025" y="965875"/>
            <a:ext cx="7524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r>
              <a:rPr lang="en-US" sz="3200"/>
              <a:t>Statement Needed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endParaRPr b="0"/>
          </a:p>
        </p:txBody>
      </p:sp>
      <p:pic>
        <p:nvPicPr>
          <p:cNvPr id="836" name="Google Shape;836;p1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600" y="471800"/>
            <a:ext cx="1212476" cy="97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7" name="Google Shape;837;p129"/>
          <p:cNvCxnSpPr/>
          <p:nvPr/>
        </p:nvCxnSpPr>
        <p:spPr>
          <a:xfrm>
            <a:off x="1670550" y="476250"/>
            <a:ext cx="0" cy="9891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30"/>
          <p:cNvSpPr txBox="1">
            <a:spLocks noGrp="1"/>
          </p:cNvSpPr>
          <p:nvPr>
            <p:ph type="body" idx="1"/>
          </p:nvPr>
        </p:nvSpPr>
        <p:spPr>
          <a:xfrm>
            <a:off x="1670550" y="1959300"/>
            <a:ext cx="6545400" cy="3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en-US" sz="2000"/>
              <a:t>Compare these two examples. </a:t>
            </a:r>
            <a:br>
              <a:rPr lang="en-US" sz="2000"/>
            </a:br>
            <a:r>
              <a:rPr lang="en-US" sz="2000"/>
              <a:t>Which is more powerful and convincing?</a:t>
            </a:r>
            <a:endParaRPr sz="2000"/>
          </a:p>
          <a:p>
            <a:pPr marL="0" lvl="0" indent="0" algn="l" rtl="0">
              <a:lnSpc>
                <a:spcPct val="95000"/>
              </a:lnSpc>
              <a:spcBef>
                <a:spcPts val="520"/>
              </a:spcBef>
              <a:spcAft>
                <a:spcPts val="0"/>
              </a:spcAft>
              <a:buSzPts val="2080"/>
              <a:buNone/>
            </a:pPr>
            <a:endParaRPr sz="1300"/>
          </a:p>
          <a:p>
            <a:pPr marL="514350" lvl="0" indent="-476250" algn="l" rtl="0">
              <a:lnSpc>
                <a:spcPct val="95000"/>
              </a:lnSpc>
              <a:spcBef>
                <a:spcPts val="520"/>
              </a:spcBef>
              <a:spcAft>
                <a:spcPts val="0"/>
              </a:spcAft>
              <a:buSzPts val="1480"/>
              <a:buFont typeface="Calibri"/>
              <a:buAutoNum type="arabicPeriod"/>
            </a:pPr>
            <a:r>
              <a:rPr lang="en-US" sz="2000"/>
              <a:t>“Hunger is widespread in our community.”</a:t>
            </a:r>
            <a:br>
              <a:rPr lang="en-US" sz="2000"/>
            </a:br>
            <a:endParaRPr sz="900"/>
          </a:p>
          <a:p>
            <a:pPr marL="514350" lvl="0" indent="-476250" algn="l" rtl="0">
              <a:lnSpc>
                <a:spcPct val="95000"/>
              </a:lnSpc>
              <a:spcBef>
                <a:spcPts val="520"/>
              </a:spcBef>
              <a:spcAft>
                <a:spcPts val="0"/>
              </a:spcAft>
              <a:buSzPts val="1480"/>
              <a:buFont typeface="Calibri"/>
              <a:buAutoNum type="arabicPeriod"/>
            </a:pPr>
            <a:r>
              <a:rPr lang="en-US" sz="2000"/>
              <a:t>“Hunger is widespread in our community: one in five people in Los Angeles County are food insecure.”</a:t>
            </a:r>
            <a:endParaRPr sz="2000"/>
          </a:p>
          <a:p>
            <a:pPr marL="0" lvl="0" indent="0" algn="l" rtl="0">
              <a:lnSpc>
                <a:spcPct val="95000"/>
              </a:lnSpc>
              <a:spcBef>
                <a:spcPts val="520"/>
              </a:spcBef>
              <a:spcAft>
                <a:spcPts val="1600"/>
              </a:spcAft>
              <a:buSzPts val="2080"/>
              <a:buNone/>
            </a:pPr>
            <a:br>
              <a:rPr lang="en-US" sz="2000"/>
            </a:br>
            <a:endParaRPr sz="2000"/>
          </a:p>
        </p:txBody>
      </p:sp>
      <p:sp>
        <p:nvSpPr>
          <p:cNvPr id="843" name="Google Shape;843;p1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844" name="Google Shape;844;p130"/>
          <p:cNvSpPr/>
          <p:nvPr/>
        </p:nvSpPr>
        <p:spPr>
          <a:xfrm>
            <a:off x="-36625" y="-43950"/>
            <a:ext cx="9180600" cy="128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5" name="Google Shape;845;p130"/>
          <p:cNvPicPr preferRelativeResize="0"/>
          <p:nvPr/>
        </p:nvPicPr>
        <p:blipFill rotWithShape="1">
          <a:blip r:embed="rId3">
            <a:alphaModFix/>
          </a:blip>
          <a:srcRect l="16366"/>
          <a:stretch/>
        </p:blipFill>
        <p:spPr>
          <a:xfrm>
            <a:off x="0" y="113325"/>
            <a:ext cx="9378452" cy="12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130"/>
          <p:cNvSpPr txBox="1">
            <a:spLocks noGrp="1"/>
          </p:cNvSpPr>
          <p:nvPr>
            <p:ph type="title"/>
          </p:nvPr>
        </p:nvSpPr>
        <p:spPr>
          <a:xfrm>
            <a:off x="1883025" y="965875"/>
            <a:ext cx="7524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r>
              <a:rPr lang="en-US" sz="3200"/>
              <a:t>Including Data in a Need Statement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endParaRPr b="0"/>
          </a:p>
        </p:txBody>
      </p:sp>
      <p:pic>
        <p:nvPicPr>
          <p:cNvPr id="847" name="Google Shape;847;p1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600" y="471800"/>
            <a:ext cx="1212476" cy="97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8" name="Google Shape;848;p130"/>
          <p:cNvCxnSpPr/>
          <p:nvPr/>
        </p:nvCxnSpPr>
        <p:spPr>
          <a:xfrm>
            <a:off x="1670550" y="476250"/>
            <a:ext cx="0" cy="9891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31"/>
          <p:cNvSpPr txBox="1">
            <a:spLocks noGrp="1"/>
          </p:cNvSpPr>
          <p:nvPr>
            <p:ph type="body" idx="1"/>
          </p:nvPr>
        </p:nvSpPr>
        <p:spPr>
          <a:xfrm>
            <a:off x="901192" y="2765254"/>
            <a:ext cx="4154100" cy="25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1"/>
              </a:spcBef>
              <a:spcAft>
                <a:spcPts val="0"/>
              </a:spcAft>
              <a:buSzPts val="2080"/>
              <a:buNone/>
            </a:pPr>
            <a:endParaRPr sz="100"/>
          </a:p>
          <a:p>
            <a:pPr marL="342900" lvl="0" indent="-341376" algn="l" rtl="0">
              <a:spcBef>
                <a:spcPts val="481"/>
              </a:spcBef>
              <a:spcAft>
                <a:spcPts val="0"/>
              </a:spcAft>
              <a:buSzPts val="1900"/>
              <a:buChar char="•"/>
            </a:pPr>
            <a:r>
              <a:rPr lang="en-US" sz="1900" b="1"/>
              <a:t>S</a:t>
            </a:r>
            <a:r>
              <a:rPr lang="en-US" sz="1900"/>
              <a:t>pecific: Well-defined, clear, and unambiguous</a:t>
            </a:r>
            <a:endParaRPr sz="1900"/>
          </a:p>
          <a:p>
            <a:pPr marL="342900" lvl="0" indent="-341376" algn="l" rtl="0">
              <a:spcBef>
                <a:spcPts val="481"/>
              </a:spcBef>
              <a:spcAft>
                <a:spcPts val="0"/>
              </a:spcAft>
              <a:buSzPts val="1900"/>
              <a:buChar char="•"/>
            </a:pPr>
            <a:r>
              <a:rPr lang="en-US" sz="1900" b="1"/>
              <a:t>M</a:t>
            </a:r>
            <a:r>
              <a:rPr lang="en-US" sz="1900"/>
              <a:t>easurable: Quantifiable</a:t>
            </a:r>
            <a:endParaRPr sz="1900"/>
          </a:p>
          <a:p>
            <a:pPr marL="342900" lvl="0" indent="-341376" algn="l" rtl="0">
              <a:spcBef>
                <a:spcPts val="481"/>
              </a:spcBef>
              <a:spcAft>
                <a:spcPts val="0"/>
              </a:spcAft>
              <a:buSzPts val="1900"/>
              <a:buChar char="•"/>
            </a:pPr>
            <a:r>
              <a:rPr lang="en-US" sz="1900" b="1"/>
              <a:t>A</a:t>
            </a:r>
            <a:r>
              <a:rPr lang="en-US" sz="1900"/>
              <a:t>chievable: Does your organization </a:t>
            </a:r>
            <a:br>
              <a:rPr lang="en-US" sz="1900"/>
            </a:br>
            <a:r>
              <a:rPr lang="en-US" sz="1900"/>
              <a:t>have the resources needed to achieve this goal?</a:t>
            </a:r>
            <a:endParaRPr sz="1900"/>
          </a:p>
          <a:p>
            <a:pPr marL="342900" lvl="0" indent="0" algn="l" rtl="0">
              <a:spcBef>
                <a:spcPts val="481"/>
              </a:spcBef>
              <a:spcAft>
                <a:spcPts val="1600"/>
              </a:spcAft>
              <a:buNone/>
            </a:pPr>
            <a:endParaRPr sz="1900"/>
          </a:p>
        </p:txBody>
      </p:sp>
      <p:sp>
        <p:nvSpPr>
          <p:cNvPr id="854" name="Google Shape;854;p1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855" name="Google Shape;855;p131"/>
          <p:cNvSpPr/>
          <p:nvPr/>
        </p:nvSpPr>
        <p:spPr>
          <a:xfrm>
            <a:off x="-36625" y="-43950"/>
            <a:ext cx="9180600" cy="128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6" name="Google Shape;856;p131"/>
          <p:cNvPicPr preferRelativeResize="0"/>
          <p:nvPr/>
        </p:nvPicPr>
        <p:blipFill rotWithShape="1">
          <a:blip r:embed="rId3">
            <a:alphaModFix/>
          </a:blip>
          <a:srcRect l="16366"/>
          <a:stretch/>
        </p:blipFill>
        <p:spPr>
          <a:xfrm>
            <a:off x="0" y="113325"/>
            <a:ext cx="9378452" cy="12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131"/>
          <p:cNvSpPr txBox="1">
            <a:spLocks noGrp="1"/>
          </p:cNvSpPr>
          <p:nvPr>
            <p:ph type="title"/>
          </p:nvPr>
        </p:nvSpPr>
        <p:spPr>
          <a:xfrm>
            <a:off x="1883025" y="965875"/>
            <a:ext cx="7524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r>
              <a:rPr lang="en-US" sz="3200"/>
              <a:t>Program Description and Goals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endParaRPr b="0"/>
          </a:p>
        </p:txBody>
      </p:sp>
      <p:pic>
        <p:nvPicPr>
          <p:cNvPr id="858" name="Google Shape;858;p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600" y="471800"/>
            <a:ext cx="1212476" cy="97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9" name="Google Shape;859;p131"/>
          <p:cNvCxnSpPr/>
          <p:nvPr/>
        </p:nvCxnSpPr>
        <p:spPr>
          <a:xfrm>
            <a:off x="1670550" y="476250"/>
            <a:ext cx="0" cy="9891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0" name="Google Shape;860;p131"/>
          <p:cNvSpPr txBox="1"/>
          <p:nvPr/>
        </p:nvSpPr>
        <p:spPr>
          <a:xfrm>
            <a:off x="4945692" y="2765254"/>
            <a:ext cx="3612300" cy="2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1376" algn="l" rtl="0">
              <a:lnSpc>
                <a:spcPct val="115000"/>
              </a:lnSpc>
              <a:spcBef>
                <a:spcPts val="481"/>
              </a:spcBef>
              <a:spcAft>
                <a:spcPts val="0"/>
              </a:spcAft>
              <a:buClr>
                <a:srgbClr val="006600"/>
              </a:buClr>
              <a:buSzPts val="1900"/>
              <a:buChar char="•"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ealistic: Within reach – a reasonable goal for the time period.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1376" algn="l" rtl="0">
              <a:lnSpc>
                <a:spcPct val="115000"/>
              </a:lnSpc>
              <a:spcBef>
                <a:spcPts val="481"/>
              </a:spcBef>
              <a:spcAft>
                <a:spcPts val="1600"/>
              </a:spcAft>
              <a:buClr>
                <a:srgbClr val="006600"/>
              </a:buClr>
              <a:buSzPts val="1900"/>
              <a:buChar char="•"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imely: With a clearly defined timeline, including a start and end date.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61" name="Google Shape;861;p131"/>
          <p:cNvSpPr txBox="1"/>
          <p:nvPr/>
        </p:nvSpPr>
        <p:spPr>
          <a:xfrm>
            <a:off x="901200" y="1553850"/>
            <a:ext cx="7752000" cy="12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None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Description: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This section describes the program in detail. What are the specific activities you will undertake to address the need you identified?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None/>
            </a:pP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Goals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Must be measurable. Funders look for </a:t>
            </a:r>
            <a:r>
              <a:rPr lang="en-US" sz="1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goals: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32"/>
          <p:cNvSpPr txBox="1">
            <a:spLocks noGrp="1"/>
          </p:cNvSpPr>
          <p:nvPr>
            <p:ph type="title"/>
          </p:nvPr>
        </p:nvSpPr>
        <p:spPr>
          <a:xfrm>
            <a:off x="1944303" y="395606"/>
            <a:ext cx="6732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r>
              <a:rPr lang="en-US"/>
              <a:t>            SMART Goals</a:t>
            </a:r>
            <a:endParaRPr/>
          </a:p>
        </p:txBody>
      </p:sp>
      <p:sp>
        <p:nvSpPr>
          <p:cNvPr id="867" name="Google Shape;867;p132"/>
          <p:cNvSpPr txBox="1">
            <a:spLocks noGrp="1"/>
          </p:cNvSpPr>
          <p:nvPr>
            <p:ph type="body" idx="1"/>
          </p:nvPr>
        </p:nvSpPr>
        <p:spPr>
          <a:xfrm>
            <a:off x="1944303" y="1928544"/>
            <a:ext cx="6990300" cy="3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68"/>
              <a:buNone/>
            </a:pPr>
            <a:r>
              <a:rPr lang="en-US" sz="2010" dirty="0"/>
              <a:t>Compare these two examples:</a:t>
            </a:r>
            <a:endParaRPr sz="2010" dirty="0"/>
          </a:p>
          <a:p>
            <a:pPr marL="0" lvl="0" indent="0" algn="l" rtl="0">
              <a:lnSpc>
                <a:spcPct val="95000"/>
              </a:lnSpc>
              <a:spcBef>
                <a:spcPts val="520"/>
              </a:spcBef>
              <a:spcAft>
                <a:spcPts val="0"/>
              </a:spcAft>
              <a:buSzPts val="1768"/>
              <a:buNone/>
            </a:pPr>
            <a:endParaRPr sz="910" dirty="0"/>
          </a:p>
          <a:p>
            <a:pPr marL="514350" lvl="0" indent="-481838" algn="l" rtl="0">
              <a:lnSpc>
                <a:spcPct val="95000"/>
              </a:lnSpc>
              <a:spcBef>
                <a:spcPts val="520"/>
              </a:spcBef>
              <a:spcAft>
                <a:spcPts val="0"/>
              </a:spcAft>
              <a:buSzPts val="1568"/>
              <a:buFont typeface="Calibri"/>
              <a:buAutoNum type="arabicPeriod"/>
            </a:pPr>
            <a:r>
              <a:rPr lang="en-US" sz="2010" dirty="0"/>
              <a:t>“With your generous support, we will reduce hunger.”</a:t>
            </a:r>
            <a:endParaRPr sz="2010" dirty="0"/>
          </a:p>
          <a:p>
            <a:pPr marL="514350" lvl="0" indent="-382270" algn="l" rtl="0">
              <a:lnSpc>
                <a:spcPct val="95000"/>
              </a:lnSpc>
              <a:spcBef>
                <a:spcPts val="520"/>
              </a:spcBef>
              <a:spcAft>
                <a:spcPts val="0"/>
              </a:spcAft>
              <a:buSzPts val="1768"/>
              <a:buFont typeface="Calibri"/>
              <a:buNone/>
            </a:pPr>
            <a:endParaRPr sz="2010" dirty="0"/>
          </a:p>
          <a:p>
            <a:pPr marL="514350" lvl="0" indent="-481838" algn="l" rtl="0">
              <a:lnSpc>
                <a:spcPct val="95000"/>
              </a:lnSpc>
              <a:spcBef>
                <a:spcPts val="520"/>
              </a:spcBef>
              <a:spcAft>
                <a:spcPts val="0"/>
              </a:spcAft>
              <a:buSzPts val="1568"/>
              <a:buFont typeface="Calibri"/>
              <a:buAutoNum type="arabicPeriod"/>
            </a:pPr>
            <a:r>
              <a:rPr lang="en-US" sz="2010" dirty="0"/>
              <a:t>“With your generous support, in calendar year 2022 the Food Bank will distribute 110 million pounds of food to individuals and families facing hunger in Los Angeles County.”</a:t>
            </a:r>
            <a:endParaRPr sz="2010" dirty="0"/>
          </a:p>
          <a:p>
            <a:pPr marL="342900" lvl="0" indent="-210820" algn="l" rtl="0">
              <a:lnSpc>
                <a:spcPct val="95000"/>
              </a:lnSpc>
              <a:spcBef>
                <a:spcPts val="520"/>
              </a:spcBef>
              <a:spcAft>
                <a:spcPts val="1600"/>
              </a:spcAft>
              <a:buClr>
                <a:srgbClr val="006600"/>
              </a:buClr>
              <a:buSzPts val="1768"/>
              <a:buFont typeface="Arial"/>
              <a:buNone/>
            </a:pPr>
            <a:endParaRPr sz="2010" dirty="0"/>
          </a:p>
        </p:txBody>
      </p:sp>
      <p:sp>
        <p:nvSpPr>
          <p:cNvPr id="868" name="Google Shape;868;p1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869" name="Google Shape;869;p132"/>
          <p:cNvSpPr/>
          <p:nvPr/>
        </p:nvSpPr>
        <p:spPr>
          <a:xfrm>
            <a:off x="-36625" y="-43950"/>
            <a:ext cx="9180600" cy="128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0" name="Google Shape;870;p132"/>
          <p:cNvPicPr preferRelativeResize="0"/>
          <p:nvPr/>
        </p:nvPicPr>
        <p:blipFill rotWithShape="1">
          <a:blip r:embed="rId3">
            <a:alphaModFix/>
          </a:blip>
          <a:srcRect l="16366"/>
          <a:stretch/>
        </p:blipFill>
        <p:spPr>
          <a:xfrm>
            <a:off x="0" y="113325"/>
            <a:ext cx="9378452" cy="12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132"/>
          <p:cNvSpPr txBox="1">
            <a:spLocks noGrp="1"/>
          </p:cNvSpPr>
          <p:nvPr>
            <p:ph type="title"/>
          </p:nvPr>
        </p:nvSpPr>
        <p:spPr>
          <a:xfrm>
            <a:off x="1883025" y="965875"/>
            <a:ext cx="7524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r>
              <a:rPr lang="en-US" sz="3200"/>
              <a:t>SMART Goals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endParaRPr b="0"/>
          </a:p>
        </p:txBody>
      </p:sp>
      <p:pic>
        <p:nvPicPr>
          <p:cNvPr id="872" name="Google Shape;872;p1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600" y="471800"/>
            <a:ext cx="1212476" cy="97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3" name="Google Shape;873;p132"/>
          <p:cNvCxnSpPr/>
          <p:nvPr/>
        </p:nvCxnSpPr>
        <p:spPr>
          <a:xfrm>
            <a:off x="1670550" y="476250"/>
            <a:ext cx="0" cy="9891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21"/>
          <p:cNvSpPr/>
          <p:nvPr/>
        </p:nvSpPr>
        <p:spPr>
          <a:xfrm>
            <a:off x="-36625" y="-43950"/>
            <a:ext cx="9180600" cy="128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2" name="Google Shape;742;p121"/>
          <p:cNvPicPr preferRelativeResize="0"/>
          <p:nvPr/>
        </p:nvPicPr>
        <p:blipFill rotWithShape="1">
          <a:blip r:embed="rId3">
            <a:alphaModFix/>
          </a:blip>
          <a:srcRect l="16366"/>
          <a:stretch/>
        </p:blipFill>
        <p:spPr>
          <a:xfrm>
            <a:off x="0" y="113325"/>
            <a:ext cx="9378452" cy="12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121"/>
          <p:cNvSpPr txBox="1">
            <a:spLocks noGrp="1"/>
          </p:cNvSpPr>
          <p:nvPr>
            <p:ph type="title"/>
          </p:nvPr>
        </p:nvSpPr>
        <p:spPr>
          <a:xfrm>
            <a:off x="0" y="548000"/>
            <a:ext cx="755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</a:pPr>
            <a:r>
              <a:rPr lang="en-US" sz="2850"/>
              <a:t>FOOD BANK MISSION</a:t>
            </a:r>
            <a:endParaRPr sz="2850"/>
          </a:p>
        </p:txBody>
      </p:sp>
      <p:sp>
        <p:nvSpPr>
          <p:cNvPr id="744" name="Google Shape;744;p121"/>
          <p:cNvSpPr txBox="1">
            <a:spLocks noGrp="1"/>
          </p:cNvSpPr>
          <p:nvPr>
            <p:ph type="body" idx="1"/>
          </p:nvPr>
        </p:nvSpPr>
        <p:spPr>
          <a:xfrm>
            <a:off x="1138125" y="1666225"/>
            <a:ext cx="7102200" cy="3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10" dirty="0"/>
              <a:t>To mobilize resources to fight hunger in our community.</a:t>
            </a:r>
            <a:endParaRPr sz="2010" dirty="0"/>
          </a:p>
          <a:p>
            <a:pPr marL="342900" lvl="0" indent="-310388" algn="l" rtl="0">
              <a:spcBef>
                <a:spcPts val="520"/>
              </a:spcBef>
              <a:spcAft>
                <a:spcPts val="0"/>
              </a:spcAft>
              <a:buSzPts val="1568"/>
              <a:buChar char="•"/>
            </a:pPr>
            <a:r>
              <a:rPr lang="en-US" sz="2010" dirty="0"/>
              <a:t>Source and acquire nutritious food and other products and distribute it to people experiencing nutrition insecurity through our partner agency network and directly through programs;</a:t>
            </a:r>
            <a:endParaRPr sz="2010" dirty="0"/>
          </a:p>
          <a:p>
            <a:pPr marL="342900" lvl="0" indent="-310388" algn="l" rtl="0">
              <a:spcBef>
                <a:spcPts val="520"/>
              </a:spcBef>
              <a:spcAft>
                <a:spcPts val="0"/>
              </a:spcAft>
              <a:buSzPts val="1568"/>
              <a:buChar char="•"/>
            </a:pPr>
            <a:r>
              <a:rPr lang="en-US" sz="2010" dirty="0"/>
              <a:t>Energize the community to get involved and support hunger relief;</a:t>
            </a:r>
            <a:endParaRPr sz="2010" dirty="0"/>
          </a:p>
          <a:p>
            <a:pPr marL="342900" lvl="0" indent="-310388" algn="l" rtl="0">
              <a:spcBef>
                <a:spcPts val="520"/>
              </a:spcBef>
              <a:spcAft>
                <a:spcPts val="1600"/>
              </a:spcAft>
              <a:buSzPts val="1568"/>
              <a:buChar char="•"/>
            </a:pPr>
            <a:r>
              <a:rPr lang="en-US" sz="2010" dirty="0"/>
              <a:t>Conduct hunger and nutrition education and awareness campaigns and advocate for public policies that benefit the people we serve.</a:t>
            </a:r>
            <a:endParaRPr sz="2010" dirty="0"/>
          </a:p>
        </p:txBody>
      </p:sp>
      <p:pic>
        <p:nvPicPr>
          <p:cNvPr id="745" name="Google Shape;745;p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600" y="471800"/>
            <a:ext cx="1212476" cy="97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6" name="Google Shape;746;p121"/>
          <p:cNvCxnSpPr/>
          <p:nvPr/>
        </p:nvCxnSpPr>
        <p:spPr>
          <a:xfrm>
            <a:off x="1670550" y="476250"/>
            <a:ext cx="0" cy="9891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33"/>
          <p:cNvSpPr txBox="1">
            <a:spLocks noGrp="1"/>
          </p:cNvSpPr>
          <p:nvPr>
            <p:ph type="body" idx="1"/>
          </p:nvPr>
        </p:nvSpPr>
        <p:spPr>
          <a:xfrm>
            <a:off x="674849" y="1615170"/>
            <a:ext cx="8475000" cy="3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en-US" sz="2000" b="1"/>
              <a:t>Evaluation:</a:t>
            </a:r>
            <a:r>
              <a:rPr lang="en-US" sz="2000"/>
              <a:t> How will you measure the program’s success? The answer </a:t>
            </a:r>
            <a:br>
              <a:rPr lang="en-US" sz="2000"/>
            </a:br>
            <a:r>
              <a:rPr lang="en-US" sz="2000"/>
              <a:t>needs to be specific and quantifiable. Reference the SMART goals. </a:t>
            </a:r>
            <a:br>
              <a:rPr lang="en-US" sz="2000"/>
            </a:br>
            <a:r>
              <a:rPr lang="en-US" sz="2000"/>
              <a:t>Describe what information you will collect and how you will collect it.</a:t>
            </a:r>
            <a:endParaRPr sz="2000"/>
          </a:p>
          <a:p>
            <a:pPr marL="3429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080"/>
              <a:buNone/>
            </a:pPr>
            <a:r>
              <a:rPr lang="en-US" sz="2000" b="1"/>
              <a:t>Key Personnel: </a:t>
            </a:r>
            <a:r>
              <a:rPr lang="en-US" sz="2000"/>
              <a:t>Provide short bios highlighting the experience </a:t>
            </a:r>
            <a:br>
              <a:rPr lang="en-US" sz="2000"/>
            </a:br>
            <a:r>
              <a:rPr lang="en-US" sz="2000"/>
              <a:t>of organization leaders and/or the staff who will be implementing </a:t>
            </a:r>
            <a:br>
              <a:rPr lang="en-US" sz="2000"/>
            </a:br>
            <a:r>
              <a:rPr lang="en-US" sz="2000"/>
              <a:t>the program.</a:t>
            </a:r>
            <a:endParaRPr sz="20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080"/>
              <a:buNone/>
            </a:pPr>
            <a:endParaRPr sz="200"/>
          </a:p>
          <a:p>
            <a:pPr marL="0" lvl="0" indent="0" algn="l" rtl="0">
              <a:spcBef>
                <a:spcPts val="520"/>
              </a:spcBef>
              <a:spcAft>
                <a:spcPts val="1600"/>
              </a:spcAft>
              <a:buSzPts val="2080"/>
              <a:buNone/>
            </a:pPr>
            <a:r>
              <a:rPr lang="en-US" sz="2000" b="1"/>
              <a:t>Sustainability: </a:t>
            </a:r>
            <a:r>
              <a:rPr lang="en-US" sz="2000"/>
              <a:t>How will you sustain the program beyond this grant </a:t>
            </a:r>
            <a:br>
              <a:rPr lang="en-US" sz="2000"/>
            </a:br>
            <a:r>
              <a:rPr lang="en-US" sz="2000"/>
              <a:t>funding? Show that you have other donors and a plan to sustain funding.</a:t>
            </a:r>
            <a:endParaRPr sz="2000"/>
          </a:p>
        </p:txBody>
      </p:sp>
      <p:sp>
        <p:nvSpPr>
          <p:cNvPr id="879" name="Google Shape;879;p1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880" name="Google Shape;880;p133"/>
          <p:cNvSpPr/>
          <p:nvPr/>
        </p:nvSpPr>
        <p:spPr>
          <a:xfrm>
            <a:off x="-36625" y="-43950"/>
            <a:ext cx="9180600" cy="128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1" name="Google Shape;881;p133"/>
          <p:cNvPicPr preferRelativeResize="0"/>
          <p:nvPr/>
        </p:nvPicPr>
        <p:blipFill rotWithShape="1">
          <a:blip r:embed="rId3">
            <a:alphaModFix/>
          </a:blip>
          <a:srcRect l="16366"/>
          <a:stretch/>
        </p:blipFill>
        <p:spPr>
          <a:xfrm>
            <a:off x="0" y="113325"/>
            <a:ext cx="9378452" cy="12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133"/>
          <p:cNvSpPr txBox="1">
            <a:spLocks noGrp="1"/>
          </p:cNvSpPr>
          <p:nvPr>
            <p:ph type="title"/>
          </p:nvPr>
        </p:nvSpPr>
        <p:spPr>
          <a:xfrm>
            <a:off x="1161900" y="688425"/>
            <a:ext cx="7524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Calibri"/>
              <a:buNone/>
            </a:pPr>
            <a:r>
              <a:rPr lang="en-US" sz="2700"/>
              <a:t>Evaluation, Key Personnel </a:t>
            </a:r>
            <a:r>
              <a:rPr lang="en-US" sz="2100">
                <a:latin typeface="Lato"/>
                <a:ea typeface="Lato"/>
                <a:cs typeface="Lato"/>
                <a:sym typeface="Lato"/>
              </a:rPr>
              <a:t>&amp;</a:t>
            </a:r>
            <a:r>
              <a:rPr lang="en-US" sz="2700"/>
              <a:t> Sustainability</a:t>
            </a:r>
            <a:endParaRPr sz="2700" b="0"/>
          </a:p>
        </p:txBody>
      </p:sp>
      <p:pic>
        <p:nvPicPr>
          <p:cNvPr id="883" name="Google Shape;883;p1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600" y="471800"/>
            <a:ext cx="1212476" cy="97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4" name="Google Shape;884;p133"/>
          <p:cNvCxnSpPr/>
          <p:nvPr/>
        </p:nvCxnSpPr>
        <p:spPr>
          <a:xfrm>
            <a:off x="1670550" y="476250"/>
            <a:ext cx="0" cy="9891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34"/>
          <p:cNvSpPr txBox="1">
            <a:spLocks noGrp="1"/>
          </p:cNvSpPr>
          <p:nvPr>
            <p:ph type="body" idx="1"/>
          </p:nvPr>
        </p:nvSpPr>
        <p:spPr>
          <a:xfrm>
            <a:off x="1626601" y="1686675"/>
            <a:ext cx="6550200" cy="13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rPr lang="en-US" sz="2000"/>
              <a:t>The </a:t>
            </a:r>
            <a:r>
              <a:rPr lang="en-US" sz="2000" b="1"/>
              <a:t>Conclusion</a:t>
            </a:r>
            <a:r>
              <a:rPr lang="en-US" sz="2000"/>
              <a:t> restates the request.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32"/>
              <a:buNone/>
            </a:pPr>
            <a:endParaRPr sz="800"/>
          </a:p>
          <a:p>
            <a:pPr marL="342900" lvl="0" indent="-34163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Convey a sense of urgency.</a:t>
            </a:r>
            <a:endParaRPr sz="1900"/>
          </a:p>
          <a:p>
            <a:pPr marL="342900" lvl="0" indent="-34163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Restate the ask amount</a:t>
            </a:r>
            <a:endParaRPr sz="1900"/>
          </a:p>
          <a:p>
            <a:pPr marL="342900" lvl="0" indent="-34163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If the funder has donated previously, this is a good </a:t>
            </a:r>
            <a:br>
              <a:rPr lang="en-US" sz="1900"/>
            </a:br>
            <a:r>
              <a:rPr lang="en-US" sz="1900"/>
              <a:t>place to thank them for their past support.</a:t>
            </a:r>
            <a:endParaRPr sz="1900"/>
          </a:p>
        </p:txBody>
      </p:sp>
      <p:sp>
        <p:nvSpPr>
          <p:cNvPr id="890" name="Google Shape;890;p1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891" name="Google Shape;891;p134"/>
          <p:cNvSpPr txBox="1"/>
          <p:nvPr/>
        </p:nvSpPr>
        <p:spPr>
          <a:xfrm>
            <a:off x="424399" y="3383575"/>
            <a:ext cx="3643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Attachments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These are additional supplemental documents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ubmitted with your proposal.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requirements vary by funder.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134"/>
          <p:cNvSpPr/>
          <p:nvPr/>
        </p:nvSpPr>
        <p:spPr>
          <a:xfrm>
            <a:off x="-36625" y="-43950"/>
            <a:ext cx="9180600" cy="128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3" name="Google Shape;893;p134"/>
          <p:cNvPicPr preferRelativeResize="0"/>
          <p:nvPr/>
        </p:nvPicPr>
        <p:blipFill rotWithShape="1">
          <a:blip r:embed="rId3">
            <a:alphaModFix/>
          </a:blip>
          <a:srcRect l="16366"/>
          <a:stretch/>
        </p:blipFill>
        <p:spPr>
          <a:xfrm>
            <a:off x="0" y="113325"/>
            <a:ext cx="9378452" cy="12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134"/>
          <p:cNvSpPr txBox="1">
            <a:spLocks noGrp="1"/>
          </p:cNvSpPr>
          <p:nvPr>
            <p:ph type="title"/>
          </p:nvPr>
        </p:nvSpPr>
        <p:spPr>
          <a:xfrm>
            <a:off x="1883025" y="965875"/>
            <a:ext cx="7524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r>
              <a:rPr lang="en-US" sz="3200"/>
              <a:t>Conclusion and Attachments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endParaRPr b="0"/>
          </a:p>
        </p:txBody>
      </p:sp>
      <p:pic>
        <p:nvPicPr>
          <p:cNvPr id="895" name="Google Shape;895;p1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600" y="471800"/>
            <a:ext cx="1212476" cy="97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6" name="Google Shape;896;p134"/>
          <p:cNvCxnSpPr/>
          <p:nvPr/>
        </p:nvCxnSpPr>
        <p:spPr>
          <a:xfrm>
            <a:off x="1670550" y="476250"/>
            <a:ext cx="0" cy="9891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7" name="Google Shape;897;p134"/>
          <p:cNvSpPr txBox="1"/>
          <p:nvPr/>
        </p:nvSpPr>
        <p:spPr>
          <a:xfrm>
            <a:off x="4243775" y="3307375"/>
            <a:ext cx="4623300" cy="1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attachments include: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IRS Determination Letter/ 501 (c)(3)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</a:t>
            </a:r>
            <a:endParaRPr sz="1800">
              <a:solidFill>
                <a:schemeClr val="dk1"/>
              </a:solidFill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 Budget</a:t>
            </a:r>
            <a:endParaRPr sz="1800">
              <a:solidFill>
                <a:schemeClr val="dk1"/>
              </a:solidFill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Board of Directors List</a:t>
            </a:r>
            <a:endParaRPr sz="1800">
              <a:solidFill>
                <a:schemeClr val="dk1"/>
              </a:solidFill>
            </a:endParaRPr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Audited Financial Statements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35"/>
          <p:cNvSpPr txBox="1">
            <a:spLocks noGrp="1"/>
          </p:cNvSpPr>
          <p:nvPr>
            <p:ph type="body" idx="1"/>
          </p:nvPr>
        </p:nvSpPr>
        <p:spPr>
          <a:xfrm>
            <a:off x="1624900" y="1615175"/>
            <a:ext cx="6201900" cy="3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597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56"/>
              <a:buChar char="•"/>
            </a:pPr>
            <a:r>
              <a:rPr lang="en-US" sz="2020" dirty="0"/>
              <a:t>The funder may have a specific budget form. Always follow the guidelines and use the required format.</a:t>
            </a:r>
            <a:endParaRPr sz="2020" dirty="0"/>
          </a:p>
          <a:p>
            <a:pPr marL="342900" lvl="0" indent="-210820" algn="l" rtl="0">
              <a:lnSpc>
                <a:spcPct val="95000"/>
              </a:lnSpc>
              <a:spcBef>
                <a:spcPts val="520"/>
              </a:spcBef>
              <a:spcAft>
                <a:spcPts val="0"/>
              </a:spcAft>
              <a:buSzPts val="1456"/>
              <a:buNone/>
            </a:pPr>
            <a:endParaRPr sz="1020" dirty="0"/>
          </a:p>
          <a:p>
            <a:pPr marL="342900" lvl="0" indent="-315976" algn="l" rtl="0">
              <a:lnSpc>
                <a:spcPct val="95000"/>
              </a:lnSpc>
              <a:spcBef>
                <a:spcPts val="520"/>
              </a:spcBef>
              <a:spcAft>
                <a:spcPts val="0"/>
              </a:spcAft>
              <a:buSzPts val="1656"/>
              <a:buChar char="•"/>
            </a:pPr>
            <a:r>
              <a:rPr lang="en-US" sz="2020" dirty="0"/>
              <a:t>Budgets may show income and expenses for the entire program, or simply how the grant will be spent.</a:t>
            </a:r>
            <a:endParaRPr sz="2020" dirty="0"/>
          </a:p>
          <a:p>
            <a:pPr marL="342900" lvl="0" indent="-210820" algn="l" rtl="0">
              <a:lnSpc>
                <a:spcPct val="95000"/>
              </a:lnSpc>
              <a:spcBef>
                <a:spcPts val="520"/>
              </a:spcBef>
              <a:spcAft>
                <a:spcPts val="0"/>
              </a:spcAft>
              <a:buSzPts val="1456"/>
              <a:buNone/>
            </a:pPr>
            <a:endParaRPr sz="1000" dirty="0"/>
          </a:p>
          <a:p>
            <a:pPr marL="342900" lvl="0" indent="-315976" algn="l" rtl="0">
              <a:lnSpc>
                <a:spcPct val="95000"/>
              </a:lnSpc>
              <a:spcBef>
                <a:spcPts val="520"/>
              </a:spcBef>
              <a:spcAft>
                <a:spcPts val="0"/>
              </a:spcAft>
              <a:buSzPts val="1656"/>
              <a:buChar char="•"/>
            </a:pPr>
            <a:r>
              <a:rPr lang="en-US" sz="2020" dirty="0"/>
              <a:t>Typically a budget is limited to one page.</a:t>
            </a:r>
            <a:endParaRPr sz="2020" dirty="0"/>
          </a:p>
          <a:p>
            <a:pPr marL="342900" lvl="0" indent="-210820" algn="l" rtl="0">
              <a:lnSpc>
                <a:spcPct val="95000"/>
              </a:lnSpc>
              <a:spcBef>
                <a:spcPts val="520"/>
              </a:spcBef>
              <a:spcAft>
                <a:spcPts val="0"/>
              </a:spcAft>
              <a:buSzPts val="1456"/>
              <a:buNone/>
            </a:pPr>
            <a:endParaRPr sz="1000" dirty="0"/>
          </a:p>
          <a:p>
            <a:pPr marL="342900" lvl="0" indent="-315976" algn="l" rtl="0">
              <a:lnSpc>
                <a:spcPct val="95000"/>
              </a:lnSpc>
              <a:spcBef>
                <a:spcPts val="520"/>
              </a:spcBef>
              <a:spcAft>
                <a:spcPts val="0"/>
              </a:spcAft>
              <a:buSzPts val="1656"/>
              <a:buChar char="•"/>
            </a:pPr>
            <a:r>
              <a:rPr lang="en-US" sz="2020" dirty="0"/>
              <a:t>The budget must be consistent with the proposal.</a:t>
            </a:r>
            <a:endParaRPr sz="2020" dirty="0"/>
          </a:p>
        </p:txBody>
      </p:sp>
      <p:sp>
        <p:nvSpPr>
          <p:cNvPr id="903" name="Google Shape;903;p1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904" name="Google Shape;904;p135"/>
          <p:cNvSpPr/>
          <p:nvPr/>
        </p:nvSpPr>
        <p:spPr>
          <a:xfrm>
            <a:off x="-36625" y="-43950"/>
            <a:ext cx="9180600" cy="128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5" name="Google Shape;905;p135"/>
          <p:cNvPicPr preferRelativeResize="0"/>
          <p:nvPr/>
        </p:nvPicPr>
        <p:blipFill rotWithShape="1">
          <a:blip r:embed="rId3">
            <a:alphaModFix/>
          </a:blip>
          <a:srcRect l="16366"/>
          <a:stretch/>
        </p:blipFill>
        <p:spPr>
          <a:xfrm>
            <a:off x="0" y="113325"/>
            <a:ext cx="9378452" cy="12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135"/>
          <p:cNvSpPr txBox="1">
            <a:spLocks noGrp="1"/>
          </p:cNvSpPr>
          <p:nvPr>
            <p:ph type="title"/>
          </p:nvPr>
        </p:nvSpPr>
        <p:spPr>
          <a:xfrm>
            <a:off x="1883025" y="965875"/>
            <a:ext cx="7524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r>
              <a:rPr lang="en-US" sz="3200"/>
              <a:t>Budget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endParaRPr b="0"/>
          </a:p>
        </p:txBody>
      </p:sp>
      <p:pic>
        <p:nvPicPr>
          <p:cNvPr id="907" name="Google Shape;907;p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600" y="471800"/>
            <a:ext cx="1212476" cy="97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8" name="Google Shape;908;p135"/>
          <p:cNvCxnSpPr/>
          <p:nvPr/>
        </p:nvCxnSpPr>
        <p:spPr>
          <a:xfrm>
            <a:off x="1670550" y="476250"/>
            <a:ext cx="0" cy="9891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36"/>
          <p:cNvSpPr txBox="1">
            <a:spLocks noGrp="1"/>
          </p:cNvSpPr>
          <p:nvPr>
            <p:ph type="body" idx="1"/>
          </p:nvPr>
        </p:nvSpPr>
        <p:spPr>
          <a:xfrm>
            <a:off x="1670550" y="1639152"/>
            <a:ext cx="3883500" cy="3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37820">
              <a:spcBef>
                <a:spcPts val="0"/>
              </a:spcBef>
              <a:buSzPts val="2000"/>
            </a:pPr>
            <a:r>
              <a:rPr lang="en-US" sz="2000" dirty="0"/>
              <a:t>Use data</a:t>
            </a:r>
          </a:p>
          <a:p>
            <a:pPr marL="342900" lvl="0" indent="-33782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Specificity is essential</a:t>
            </a:r>
            <a:endParaRPr sz="2000" dirty="0"/>
          </a:p>
          <a:p>
            <a:pPr marL="342900" indent="-337820">
              <a:buSzPts val="2000"/>
            </a:pPr>
            <a:r>
              <a:rPr lang="en-US" sz="2000" dirty="0"/>
              <a:t>Be concise</a:t>
            </a:r>
          </a:p>
          <a:p>
            <a:pPr marL="342900" lvl="0" indent="-337820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Avoid jargon</a:t>
            </a:r>
            <a:endParaRPr sz="2000" dirty="0"/>
          </a:p>
          <a:p>
            <a:pPr marL="342900" lvl="0" indent="-337820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Testimonials</a:t>
            </a:r>
          </a:p>
          <a:p>
            <a:pPr marL="342900" lvl="0" indent="-337820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Research</a:t>
            </a:r>
          </a:p>
          <a:p>
            <a:pPr marL="342900" indent="-337820">
              <a:buSzPts val="2000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 to say a lot in a few words</a:t>
            </a:r>
          </a:p>
          <a:p>
            <a:pPr marL="342900" indent="-337820">
              <a:buSzPts val="2000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familiar with the funder</a:t>
            </a:r>
          </a:p>
          <a:p>
            <a:pPr marL="342900" indent="-337820">
              <a:buSzPts val="2000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37820">
              <a:buSzPts val="2000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37820">
              <a:buSzPts val="2000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37820" algn="l" rtl="0">
              <a:spcBef>
                <a:spcPts val="520"/>
              </a:spcBef>
              <a:spcAft>
                <a:spcPts val="0"/>
              </a:spcAft>
              <a:buSzPts val="2000"/>
              <a:buChar char="•"/>
            </a:pPr>
            <a:endParaRPr sz="2000" dirty="0"/>
          </a:p>
          <a:p>
            <a:pPr marL="342900" lvl="0" indent="-210820" algn="l" rtl="0">
              <a:spcBef>
                <a:spcPts val="520"/>
              </a:spcBef>
              <a:spcAft>
                <a:spcPts val="1600"/>
              </a:spcAft>
              <a:buClr>
                <a:srgbClr val="006600"/>
              </a:buClr>
              <a:buSzPts val="2080"/>
              <a:buFont typeface="Arial"/>
              <a:buNone/>
            </a:pPr>
            <a:endParaRPr dirty="0"/>
          </a:p>
        </p:txBody>
      </p:sp>
      <p:sp>
        <p:nvSpPr>
          <p:cNvPr id="914" name="Google Shape;914;p1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915" name="Google Shape;915;p136"/>
          <p:cNvSpPr/>
          <p:nvPr/>
        </p:nvSpPr>
        <p:spPr>
          <a:xfrm>
            <a:off x="-36625" y="-43950"/>
            <a:ext cx="9180600" cy="128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6" name="Google Shape;916;p136"/>
          <p:cNvPicPr preferRelativeResize="0"/>
          <p:nvPr/>
        </p:nvPicPr>
        <p:blipFill rotWithShape="1">
          <a:blip r:embed="rId3">
            <a:alphaModFix/>
          </a:blip>
          <a:srcRect l="16366"/>
          <a:stretch/>
        </p:blipFill>
        <p:spPr>
          <a:xfrm>
            <a:off x="0" y="113325"/>
            <a:ext cx="9378452" cy="12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136"/>
          <p:cNvSpPr txBox="1">
            <a:spLocks noGrp="1"/>
          </p:cNvSpPr>
          <p:nvPr>
            <p:ph type="title"/>
          </p:nvPr>
        </p:nvSpPr>
        <p:spPr>
          <a:xfrm>
            <a:off x="1883025" y="965875"/>
            <a:ext cx="7524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r>
              <a:rPr lang="en-US" sz="3200" dirty="0"/>
              <a:t>Grant Writing Tips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endParaRPr b="0" dirty="0"/>
          </a:p>
        </p:txBody>
      </p:sp>
      <p:pic>
        <p:nvPicPr>
          <p:cNvPr id="918" name="Google Shape;918;p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600" y="471800"/>
            <a:ext cx="1212476" cy="97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9" name="Google Shape;919;p136"/>
          <p:cNvCxnSpPr/>
          <p:nvPr/>
        </p:nvCxnSpPr>
        <p:spPr>
          <a:xfrm>
            <a:off x="1670550" y="476250"/>
            <a:ext cx="0" cy="9891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36"/>
          <p:cNvSpPr txBox="1">
            <a:spLocks noGrp="1"/>
          </p:cNvSpPr>
          <p:nvPr>
            <p:ph type="body" idx="1"/>
          </p:nvPr>
        </p:nvSpPr>
        <p:spPr>
          <a:xfrm>
            <a:off x="1605259" y="1717500"/>
            <a:ext cx="7538716" cy="3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Make a template </a:t>
            </a:r>
          </a:p>
          <a:p>
            <a:r>
              <a:rPr lang="en-US" sz="2000" dirty="0">
                <a:solidFill>
                  <a:schemeClr val="tx1"/>
                </a:solidFill>
              </a:rPr>
              <a:t>Take a grant writing course         </a:t>
            </a:r>
          </a:p>
          <a:p>
            <a:pPr marL="9652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9652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Recommended Reading:</a:t>
            </a:r>
          </a:p>
          <a:p>
            <a:pPr marL="9652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“Winning Grants,” by </a:t>
            </a:r>
            <a:r>
              <a:rPr lang="en-US" sz="2000" dirty="0" err="1">
                <a:solidFill>
                  <a:schemeClr val="tx1"/>
                </a:solidFill>
              </a:rPr>
              <a:t>Mim</a:t>
            </a:r>
            <a:r>
              <a:rPr lang="en-US" sz="2000" dirty="0">
                <a:solidFill>
                  <a:schemeClr val="tx1"/>
                </a:solidFill>
              </a:rPr>
              <a:t> Carlson and Tori O’Neal-McElrath</a:t>
            </a:r>
          </a:p>
          <a:p>
            <a:pPr marL="5080" lvl="0" indent="0" algn="l" rtl="0">
              <a:spcBef>
                <a:spcPts val="52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342900" lvl="0" indent="-210820" algn="l" rtl="0">
              <a:spcBef>
                <a:spcPts val="520"/>
              </a:spcBef>
              <a:spcAft>
                <a:spcPts val="1600"/>
              </a:spcAft>
              <a:buClr>
                <a:srgbClr val="006600"/>
              </a:buClr>
              <a:buSzPts val="2080"/>
              <a:buFont typeface="Arial"/>
              <a:buNone/>
            </a:pPr>
            <a:endParaRPr dirty="0"/>
          </a:p>
        </p:txBody>
      </p:sp>
      <p:sp>
        <p:nvSpPr>
          <p:cNvPr id="914" name="Google Shape;914;p1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915" name="Google Shape;915;p136"/>
          <p:cNvSpPr/>
          <p:nvPr/>
        </p:nvSpPr>
        <p:spPr>
          <a:xfrm>
            <a:off x="-36625" y="-43950"/>
            <a:ext cx="9180600" cy="128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6" name="Google Shape;916;p136"/>
          <p:cNvPicPr preferRelativeResize="0"/>
          <p:nvPr/>
        </p:nvPicPr>
        <p:blipFill rotWithShape="1">
          <a:blip r:embed="rId3">
            <a:alphaModFix/>
          </a:blip>
          <a:srcRect l="16366"/>
          <a:stretch/>
        </p:blipFill>
        <p:spPr>
          <a:xfrm>
            <a:off x="0" y="113325"/>
            <a:ext cx="9378452" cy="12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136"/>
          <p:cNvSpPr txBox="1">
            <a:spLocks noGrp="1"/>
          </p:cNvSpPr>
          <p:nvPr>
            <p:ph type="title"/>
          </p:nvPr>
        </p:nvSpPr>
        <p:spPr>
          <a:xfrm>
            <a:off x="1883025" y="965875"/>
            <a:ext cx="7524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r>
              <a:rPr lang="en-US" sz="3200" dirty="0"/>
              <a:t>STAY PREPARED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endParaRPr b="0" dirty="0"/>
          </a:p>
        </p:txBody>
      </p:sp>
      <p:pic>
        <p:nvPicPr>
          <p:cNvPr id="918" name="Google Shape;918;p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600" y="471800"/>
            <a:ext cx="1212476" cy="97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9" name="Google Shape;919;p136"/>
          <p:cNvCxnSpPr/>
          <p:nvPr/>
        </p:nvCxnSpPr>
        <p:spPr>
          <a:xfrm>
            <a:off x="1670550" y="476250"/>
            <a:ext cx="0" cy="9891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80790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36"/>
          <p:cNvSpPr txBox="1">
            <a:spLocks noGrp="1"/>
          </p:cNvSpPr>
          <p:nvPr>
            <p:ph type="body" idx="1"/>
          </p:nvPr>
        </p:nvSpPr>
        <p:spPr>
          <a:xfrm>
            <a:off x="1605284" y="1717500"/>
            <a:ext cx="7538716" cy="3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652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Types of Grants: Foundation, Corporate, Government</a:t>
            </a:r>
          </a:p>
          <a:p>
            <a:pPr marL="9652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Research Corporate Social Responsibility Departments and Foundations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Build relationships</a:t>
            </a:r>
          </a:p>
          <a:p>
            <a:r>
              <a:rPr lang="en-US" sz="2000" dirty="0">
                <a:solidFill>
                  <a:schemeClr val="tx1"/>
                </a:solidFill>
              </a:rPr>
              <a:t>Submit a Letter of Inquiry </a:t>
            </a:r>
            <a:endParaRPr sz="2000" dirty="0"/>
          </a:p>
          <a:p>
            <a:pPr marL="342900" lvl="0" indent="-210820" algn="l" rtl="0">
              <a:spcBef>
                <a:spcPts val="520"/>
              </a:spcBef>
              <a:spcAft>
                <a:spcPts val="1600"/>
              </a:spcAft>
              <a:buClr>
                <a:srgbClr val="006600"/>
              </a:buClr>
              <a:buSzPts val="2080"/>
              <a:buFont typeface="Arial"/>
              <a:buNone/>
            </a:pPr>
            <a:endParaRPr dirty="0"/>
          </a:p>
        </p:txBody>
      </p:sp>
      <p:sp>
        <p:nvSpPr>
          <p:cNvPr id="914" name="Google Shape;914;p1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915" name="Google Shape;915;p136"/>
          <p:cNvSpPr/>
          <p:nvPr/>
        </p:nvSpPr>
        <p:spPr>
          <a:xfrm>
            <a:off x="-36625" y="-43950"/>
            <a:ext cx="9180600" cy="128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6" name="Google Shape;916;p136"/>
          <p:cNvPicPr preferRelativeResize="0"/>
          <p:nvPr/>
        </p:nvPicPr>
        <p:blipFill rotWithShape="1">
          <a:blip r:embed="rId3">
            <a:alphaModFix/>
          </a:blip>
          <a:srcRect l="16366"/>
          <a:stretch/>
        </p:blipFill>
        <p:spPr>
          <a:xfrm>
            <a:off x="0" y="113325"/>
            <a:ext cx="9378452" cy="12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136"/>
          <p:cNvSpPr txBox="1">
            <a:spLocks noGrp="1"/>
          </p:cNvSpPr>
          <p:nvPr>
            <p:ph type="title"/>
          </p:nvPr>
        </p:nvSpPr>
        <p:spPr>
          <a:xfrm>
            <a:off x="1883025" y="965875"/>
            <a:ext cx="7524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r>
              <a:rPr lang="en-US" sz="3200" dirty="0"/>
              <a:t>Steps to Finding Funding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endParaRPr b="0" dirty="0"/>
          </a:p>
        </p:txBody>
      </p:sp>
      <p:pic>
        <p:nvPicPr>
          <p:cNvPr id="918" name="Google Shape;918;p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600" y="471800"/>
            <a:ext cx="1212476" cy="97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9" name="Google Shape;919;p136"/>
          <p:cNvCxnSpPr/>
          <p:nvPr/>
        </p:nvCxnSpPr>
        <p:spPr>
          <a:xfrm>
            <a:off x="1670550" y="476250"/>
            <a:ext cx="0" cy="9891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52527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36"/>
          <p:cNvSpPr txBox="1">
            <a:spLocks noGrp="1"/>
          </p:cNvSpPr>
          <p:nvPr>
            <p:ph type="body" idx="1"/>
          </p:nvPr>
        </p:nvSpPr>
        <p:spPr>
          <a:xfrm>
            <a:off x="1670550" y="2021031"/>
            <a:ext cx="7260975" cy="331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Foundation Directory Online by Candid</a:t>
            </a:r>
          </a:p>
          <a:p>
            <a:r>
              <a:rPr lang="en-US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https://www.grants.gov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</a:t>
            </a:r>
            <a:r>
              <a:rPr lang="en-US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/california.grantwatch.com/cat/24/nutrition-grants.html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14" name="Google Shape;914;p1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915" name="Google Shape;915;p136"/>
          <p:cNvSpPr/>
          <p:nvPr/>
        </p:nvSpPr>
        <p:spPr>
          <a:xfrm>
            <a:off x="-36625" y="-43950"/>
            <a:ext cx="9180600" cy="128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6" name="Google Shape;916;p136"/>
          <p:cNvPicPr preferRelativeResize="0"/>
          <p:nvPr/>
        </p:nvPicPr>
        <p:blipFill rotWithShape="1">
          <a:blip r:embed="rId5">
            <a:alphaModFix/>
          </a:blip>
          <a:srcRect l="16366"/>
          <a:stretch/>
        </p:blipFill>
        <p:spPr>
          <a:xfrm>
            <a:off x="0" y="113325"/>
            <a:ext cx="9378452" cy="12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136"/>
          <p:cNvSpPr txBox="1">
            <a:spLocks noGrp="1"/>
          </p:cNvSpPr>
          <p:nvPr>
            <p:ph type="title"/>
          </p:nvPr>
        </p:nvSpPr>
        <p:spPr>
          <a:xfrm>
            <a:off x="1883025" y="965875"/>
            <a:ext cx="7524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r>
              <a:rPr lang="en-US" sz="3200" dirty="0"/>
              <a:t>Grant Resources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Calibri"/>
              <a:buNone/>
            </a:pPr>
            <a:endParaRPr b="0" dirty="0"/>
          </a:p>
        </p:txBody>
      </p:sp>
      <p:pic>
        <p:nvPicPr>
          <p:cNvPr id="918" name="Google Shape;918;p1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5600" y="471800"/>
            <a:ext cx="1212476" cy="97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9" name="Google Shape;919;p136"/>
          <p:cNvCxnSpPr/>
          <p:nvPr/>
        </p:nvCxnSpPr>
        <p:spPr>
          <a:xfrm>
            <a:off x="1670550" y="476250"/>
            <a:ext cx="0" cy="9891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69841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3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7"/>
          <p:cNvSpPr txBox="1">
            <a:spLocks noGrp="1"/>
          </p:cNvSpPr>
          <p:nvPr>
            <p:ph type="title"/>
          </p:nvPr>
        </p:nvSpPr>
        <p:spPr>
          <a:xfrm>
            <a:off x="0" y="-8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457200" tIns="45575" rIns="457200" bIns="455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FFC000"/>
                </a:solidFill>
              </a:rPr>
              <a:t>Questions?</a:t>
            </a:r>
            <a:endParaRPr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3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7"/>
          <p:cNvSpPr txBox="1">
            <a:spLocks noGrp="1"/>
          </p:cNvSpPr>
          <p:nvPr>
            <p:ph type="title"/>
          </p:nvPr>
        </p:nvSpPr>
        <p:spPr>
          <a:xfrm>
            <a:off x="0" y="-8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457200" tIns="45575" rIns="457200" bIns="4557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FFC000"/>
                </a:solidFill>
              </a:rPr>
              <a:t>Thank You!</a:t>
            </a:r>
            <a:endParaRPr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6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20"/>
          <p:cNvSpPr txBox="1">
            <a:spLocks noGrp="1"/>
          </p:cNvSpPr>
          <p:nvPr>
            <p:ph type="ctrTitle"/>
          </p:nvPr>
        </p:nvSpPr>
        <p:spPr>
          <a:xfrm>
            <a:off x="0" y="2701088"/>
            <a:ext cx="9144000" cy="6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200"/>
            </a:pPr>
            <a:r>
              <a:rPr lang="en-US" sz="4400" dirty="0"/>
              <a:t>Demystifying  the Grant Process</a:t>
            </a:r>
            <a:endParaRPr sz="4200" dirty="0"/>
          </a:p>
        </p:txBody>
      </p:sp>
      <p:pic>
        <p:nvPicPr>
          <p:cNvPr id="734" name="Google Shape;734;p120"/>
          <p:cNvPicPr preferRelativeResize="0"/>
          <p:nvPr/>
        </p:nvPicPr>
        <p:blipFill rotWithShape="1">
          <a:blip r:embed="rId3">
            <a:alphaModFix/>
          </a:blip>
          <a:srcRect l="16366"/>
          <a:stretch/>
        </p:blipFill>
        <p:spPr>
          <a:xfrm>
            <a:off x="0" y="0"/>
            <a:ext cx="9390489" cy="12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7987" y="369369"/>
            <a:ext cx="1874568" cy="15121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0E81E0-CC19-46B1-B63B-55E5A0897809}"/>
              </a:ext>
            </a:extLst>
          </p:cNvPr>
          <p:cNvSpPr txBox="1"/>
          <p:nvPr/>
        </p:nvSpPr>
        <p:spPr>
          <a:xfrm>
            <a:off x="0" y="359442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 practices and tips for writing successful grant proposals.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9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BAB22B-F7BD-485C-BA9C-9BEB09F97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82539" cy="1218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A06E12-7DEA-46E4-B32B-BFA3C2103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67" y="299011"/>
            <a:ext cx="12193" cy="999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777188-38CB-4D6A-A16D-927CD0A4B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3" y="313951"/>
            <a:ext cx="1077054" cy="8685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53C3FE-9AC8-4F19-B49A-182277D41A31}"/>
              </a:ext>
            </a:extLst>
          </p:cNvPr>
          <p:cNvSpPr txBox="1"/>
          <p:nvPr/>
        </p:nvSpPr>
        <p:spPr>
          <a:xfrm>
            <a:off x="0" y="244096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ANYONE CAN WRITE A GRANT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7D5958-0362-4D20-B9C4-596F2927A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549140" y="-587974"/>
            <a:ext cx="45719" cy="74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1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BAB22B-F7BD-485C-BA9C-9BEB09F97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-28085"/>
            <a:ext cx="9382539" cy="1218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A06E12-7DEA-46E4-B32B-BFA3C2103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67" y="299011"/>
            <a:ext cx="12193" cy="999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777188-38CB-4D6A-A16D-927CD0A4B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3" y="313951"/>
            <a:ext cx="1077054" cy="8685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89E562-6CC0-4934-BF7B-C95B4070127E}"/>
              </a:ext>
            </a:extLst>
          </p:cNvPr>
          <p:cNvSpPr txBox="1"/>
          <p:nvPr/>
        </p:nvSpPr>
        <p:spPr>
          <a:xfrm>
            <a:off x="-3" y="2288409"/>
            <a:ext cx="914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Tell A Story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D80521-A374-4F8C-8F2D-B85699C97CF8}"/>
              </a:ext>
            </a:extLst>
          </p:cNvPr>
          <p:cNvSpPr txBox="1"/>
          <p:nvPr/>
        </p:nvSpPr>
        <p:spPr>
          <a:xfrm>
            <a:off x="5927984" y="3499378"/>
            <a:ext cx="1312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02B767-F848-481B-B889-B0085CCEC83B}"/>
              </a:ext>
            </a:extLst>
          </p:cNvPr>
          <p:cNvSpPr txBox="1"/>
          <p:nvPr/>
        </p:nvSpPr>
        <p:spPr>
          <a:xfrm>
            <a:off x="4821717" y="3499378"/>
            <a:ext cx="785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4325C2-A11D-46DA-94CE-A8799D5CDF70}"/>
              </a:ext>
            </a:extLst>
          </p:cNvPr>
          <p:cNvSpPr txBox="1"/>
          <p:nvPr/>
        </p:nvSpPr>
        <p:spPr>
          <a:xfrm>
            <a:off x="2206405" y="3499378"/>
            <a:ext cx="1130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04D225-BDD7-4256-AAC5-EFCFD22A07AA}"/>
              </a:ext>
            </a:extLst>
          </p:cNvPr>
          <p:cNvSpPr txBox="1"/>
          <p:nvPr/>
        </p:nvSpPr>
        <p:spPr>
          <a:xfrm>
            <a:off x="3467565" y="3499378"/>
            <a:ext cx="1354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8448660-9A67-4534-82E8-63B0C5DA0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4539295" y="855483"/>
            <a:ext cx="56844" cy="466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5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BAB22B-F7BD-485C-BA9C-9BEB09F97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-16185"/>
            <a:ext cx="9382539" cy="1218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A06E12-7DEA-46E4-B32B-BFA3C2103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67" y="299011"/>
            <a:ext cx="12193" cy="999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777188-38CB-4D6A-A16D-927CD0A4B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3" y="313951"/>
            <a:ext cx="1077054" cy="8685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89E562-6CC0-4934-BF7B-C95B4070127E}"/>
              </a:ext>
            </a:extLst>
          </p:cNvPr>
          <p:cNvSpPr txBox="1"/>
          <p:nvPr/>
        </p:nvSpPr>
        <p:spPr>
          <a:xfrm>
            <a:off x="-3" y="2288409"/>
            <a:ext cx="914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Tell A Story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D80521-A374-4F8C-8F2D-B85699C97CF8}"/>
              </a:ext>
            </a:extLst>
          </p:cNvPr>
          <p:cNvSpPr txBox="1"/>
          <p:nvPr/>
        </p:nvSpPr>
        <p:spPr>
          <a:xfrm>
            <a:off x="5918347" y="3565018"/>
            <a:ext cx="1312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02B767-F848-481B-B889-B0085CCEC83B}"/>
              </a:ext>
            </a:extLst>
          </p:cNvPr>
          <p:cNvSpPr txBox="1"/>
          <p:nvPr/>
        </p:nvSpPr>
        <p:spPr>
          <a:xfrm>
            <a:off x="4728254" y="3554858"/>
            <a:ext cx="785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4325C2-A11D-46DA-94CE-A8799D5CDF70}"/>
              </a:ext>
            </a:extLst>
          </p:cNvPr>
          <p:cNvSpPr txBox="1"/>
          <p:nvPr/>
        </p:nvSpPr>
        <p:spPr>
          <a:xfrm>
            <a:off x="2206404" y="3553494"/>
            <a:ext cx="1130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04D225-BDD7-4256-AAC5-EFCFD22A07AA}"/>
              </a:ext>
            </a:extLst>
          </p:cNvPr>
          <p:cNvSpPr txBox="1"/>
          <p:nvPr/>
        </p:nvSpPr>
        <p:spPr>
          <a:xfrm>
            <a:off x="3405216" y="3553494"/>
            <a:ext cx="1354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8448660-9A67-4534-82E8-63B0C5DA0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4539295" y="855483"/>
            <a:ext cx="56844" cy="46612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C22B01-5C0D-4B2D-A3E4-A1F451569DCD}"/>
              </a:ext>
            </a:extLst>
          </p:cNvPr>
          <p:cNvSpPr/>
          <p:nvPr/>
        </p:nvSpPr>
        <p:spPr>
          <a:xfrm>
            <a:off x="2257726" y="4165832"/>
            <a:ext cx="8418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(WHO?)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2DBD3E7-B8FD-434C-8C47-79E77EE07A26}"/>
              </a:ext>
            </a:extLst>
          </p:cNvPr>
          <p:cNvSpPr/>
          <p:nvPr/>
        </p:nvSpPr>
        <p:spPr>
          <a:xfrm>
            <a:off x="3473504" y="4167639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(WHAT?)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BCCA5A-3E63-4AE2-B34C-7F123CAA25F1}"/>
              </a:ext>
            </a:extLst>
          </p:cNvPr>
          <p:cNvSpPr/>
          <p:nvPr/>
        </p:nvSpPr>
        <p:spPr>
          <a:xfrm>
            <a:off x="4691266" y="4165832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(WHY?)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0C19AD0-5DE5-41D9-8447-2EE92A6E901A}"/>
              </a:ext>
            </a:extLst>
          </p:cNvPr>
          <p:cNvSpPr/>
          <p:nvPr/>
        </p:nvSpPr>
        <p:spPr>
          <a:xfrm>
            <a:off x="5789557" y="4164518"/>
            <a:ext cx="1994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(What can be gained?)</a:t>
            </a:r>
          </a:p>
        </p:txBody>
      </p:sp>
    </p:spTree>
    <p:extLst>
      <p:ext uri="{BB962C8B-B14F-4D97-AF65-F5344CB8AC3E}">
        <p14:creationId xmlns:p14="http://schemas.microsoft.com/office/powerpoint/2010/main" val="187118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BAB22B-F7BD-485C-BA9C-9BEB09F97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-28085"/>
            <a:ext cx="9382539" cy="1218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A06E12-7DEA-46E4-B32B-BFA3C2103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67" y="299011"/>
            <a:ext cx="12193" cy="999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777188-38CB-4D6A-A16D-927CD0A4B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3" y="313951"/>
            <a:ext cx="1077054" cy="8685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89E562-6CC0-4934-BF7B-C95B4070127E}"/>
              </a:ext>
            </a:extLst>
          </p:cNvPr>
          <p:cNvSpPr txBox="1"/>
          <p:nvPr/>
        </p:nvSpPr>
        <p:spPr>
          <a:xfrm>
            <a:off x="0" y="224330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37BDF7-0D3C-4242-AB88-A34C59DFF126}"/>
              </a:ext>
            </a:extLst>
          </p:cNvPr>
          <p:cNvSpPr txBox="1"/>
          <p:nvPr/>
        </p:nvSpPr>
        <p:spPr>
          <a:xfrm>
            <a:off x="3620007" y="4120152"/>
            <a:ext cx="1097901" cy="323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B63D57-5E04-4DF0-981E-D0C0367CF767}"/>
              </a:ext>
            </a:extLst>
          </p:cNvPr>
          <p:cNvSpPr txBox="1"/>
          <p:nvPr/>
        </p:nvSpPr>
        <p:spPr>
          <a:xfrm>
            <a:off x="3620007" y="3841997"/>
            <a:ext cx="13365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Volunteers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A16EF1-2A5B-4C3E-93BF-94C5AF5833EC}"/>
              </a:ext>
            </a:extLst>
          </p:cNvPr>
          <p:cNvSpPr txBox="1"/>
          <p:nvPr/>
        </p:nvSpPr>
        <p:spPr>
          <a:xfrm>
            <a:off x="2742236" y="3832526"/>
            <a:ext cx="8777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CFE21F-21B4-4E14-8F1A-7E33589B3795}"/>
              </a:ext>
            </a:extLst>
          </p:cNvPr>
          <p:cNvSpPr txBox="1"/>
          <p:nvPr/>
        </p:nvSpPr>
        <p:spPr>
          <a:xfrm>
            <a:off x="4828467" y="4120152"/>
            <a:ext cx="1097901" cy="323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7F532B-9587-4C67-9A47-ABDBABF7C088}"/>
              </a:ext>
            </a:extLst>
          </p:cNvPr>
          <p:cNvSpPr txBox="1"/>
          <p:nvPr/>
        </p:nvSpPr>
        <p:spPr>
          <a:xfrm>
            <a:off x="2746058" y="4120152"/>
            <a:ext cx="6622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92F6BF-08C4-49DA-A77A-9FD102EC559E}"/>
              </a:ext>
            </a:extLst>
          </p:cNvPr>
          <p:cNvSpPr txBox="1"/>
          <p:nvPr/>
        </p:nvSpPr>
        <p:spPr>
          <a:xfrm>
            <a:off x="0" y="31447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Communities Served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91F95F-931C-4AD5-8446-3C24282BA0EF}"/>
              </a:ext>
            </a:extLst>
          </p:cNvPr>
          <p:cNvSpPr txBox="1"/>
          <p:nvPr/>
        </p:nvSpPr>
        <p:spPr>
          <a:xfrm>
            <a:off x="4802017" y="3841996"/>
            <a:ext cx="16000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Individuals Served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FE3E1-A385-4E59-8A94-869E30436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045033" y="3036214"/>
            <a:ext cx="466384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7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BAB22B-F7BD-485C-BA9C-9BEB09F97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-28085"/>
            <a:ext cx="9382539" cy="1218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A06E12-7DEA-46E4-B32B-BFA3C2103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67" y="299011"/>
            <a:ext cx="12193" cy="999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777188-38CB-4D6A-A16D-927CD0A4B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3" y="313951"/>
            <a:ext cx="1077054" cy="8685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89E562-6CC0-4934-BF7B-C95B4070127E}"/>
              </a:ext>
            </a:extLst>
          </p:cNvPr>
          <p:cNvSpPr txBox="1"/>
          <p:nvPr/>
        </p:nvSpPr>
        <p:spPr>
          <a:xfrm>
            <a:off x="-3" y="2243306"/>
            <a:ext cx="914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B63D57-5E04-4DF0-981E-D0C0367CF767}"/>
              </a:ext>
            </a:extLst>
          </p:cNvPr>
          <p:cNvSpPr txBox="1"/>
          <p:nvPr/>
        </p:nvSpPr>
        <p:spPr>
          <a:xfrm>
            <a:off x="5735687" y="3320226"/>
            <a:ext cx="13365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A16EF1-2A5B-4C3E-93BF-94C5AF5833EC}"/>
              </a:ext>
            </a:extLst>
          </p:cNvPr>
          <p:cNvSpPr txBox="1"/>
          <p:nvPr/>
        </p:nvSpPr>
        <p:spPr>
          <a:xfrm>
            <a:off x="2016541" y="3320228"/>
            <a:ext cx="13917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Root Causes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7F532B-9587-4C67-9A47-ABDBABF7C088}"/>
              </a:ext>
            </a:extLst>
          </p:cNvPr>
          <p:cNvSpPr txBox="1"/>
          <p:nvPr/>
        </p:nvSpPr>
        <p:spPr>
          <a:xfrm>
            <a:off x="3832083" y="3320227"/>
            <a:ext cx="17183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FE3E1-A385-4E59-8A94-869E30436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045033" y="3036214"/>
            <a:ext cx="466384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22"/>
          <p:cNvSpPr txBox="1">
            <a:spLocks noGrp="1"/>
          </p:cNvSpPr>
          <p:nvPr>
            <p:ph type="body" idx="1"/>
          </p:nvPr>
        </p:nvSpPr>
        <p:spPr>
          <a:xfrm>
            <a:off x="1323625" y="1798075"/>
            <a:ext cx="6875100" cy="3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3782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LOI (Letter of Inquiry or Letter of Intent): A brief letter outlining an organization’s funding request. Some </a:t>
            </a:r>
            <a:r>
              <a:rPr lang="en-US" sz="2000" dirty="0" err="1"/>
              <a:t>grantmakers</a:t>
            </a:r>
            <a:r>
              <a:rPr lang="en-US" sz="2000" dirty="0"/>
              <a:t> require an LOI as a first step before they will accept a full grant proposal.</a:t>
            </a:r>
            <a:endParaRPr sz="2000" dirty="0"/>
          </a:p>
          <a:p>
            <a:pPr marL="342900" lvl="0" indent="-337820" algn="l" rtl="0">
              <a:spcBef>
                <a:spcPts val="520"/>
              </a:spcBef>
              <a:spcAft>
                <a:spcPts val="1600"/>
              </a:spcAft>
              <a:buClr>
                <a:srgbClr val="006600"/>
              </a:buClr>
              <a:buSzPts val="2000"/>
              <a:buFont typeface="Arial"/>
              <a:buChar char="•"/>
            </a:pPr>
            <a:r>
              <a:rPr lang="en-US" sz="2000" dirty="0"/>
              <a:t>RFP (Request for Proposals): A funder may release an RFP to solicit grant applications to address a specific issue. Philanthropy News Digest is a good source for RFPs.</a:t>
            </a:r>
            <a:endParaRPr sz="2000" dirty="0"/>
          </a:p>
        </p:txBody>
      </p:sp>
      <p:sp>
        <p:nvSpPr>
          <p:cNvPr id="752" name="Google Shape;752;p1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753" name="Google Shape;753;p122"/>
          <p:cNvSpPr/>
          <p:nvPr/>
        </p:nvSpPr>
        <p:spPr>
          <a:xfrm>
            <a:off x="-36625" y="-43950"/>
            <a:ext cx="9180600" cy="128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4" name="Google Shape;754;p122"/>
          <p:cNvPicPr preferRelativeResize="0"/>
          <p:nvPr/>
        </p:nvPicPr>
        <p:blipFill rotWithShape="1">
          <a:blip r:embed="rId3">
            <a:alphaModFix/>
          </a:blip>
          <a:srcRect l="16366"/>
          <a:stretch/>
        </p:blipFill>
        <p:spPr>
          <a:xfrm>
            <a:off x="0" y="113325"/>
            <a:ext cx="9378452" cy="12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122"/>
          <p:cNvSpPr txBox="1">
            <a:spLocks noGrp="1"/>
          </p:cNvSpPr>
          <p:nvPr>
            <p:ph type="title"/>
          </p:nvPr>
        </p:nvSpPr>
        <p:spPr>
          <a:xfrm>
            <a:off x="152400" y="617925"/>
            <a:ext cx="663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</a:pPr>
            <a:r>
              <a:rPr lang="en-US" sz="2850" dirty="0"/>
              <a:t>Grant Terminology</a:t>
            </a:r>
            <a:endParaRPr sz="2850" dirty="0"/>
          </a:p>
        </p:txBody>
      </p:sp>
      <p:pic>
        <p:nvPicPr>
          <p:cNvPr id="756" name="Google Shape;756;p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600" y="471800"/>
            <a:ext cx="1212476" cy="978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7" name="Google Shape;757;p122"/>
          <p:cNvCxnSpPr/>
          <p:nvPr/>
        </p:nvCxnSpPr>
        <p:spPr>
          <a:xfrm>
            <a:off x="1670550" y="476250"/>
            <a:ext cx="0" cy="98910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Leah's Pantry 01">
  <a:themeElements>
    <a:clrScheme name="Simple Light">
      <a:dk1>
        <a:srgbClr val="000000"/>
      </a:dk1>
      <a:lt1>
        <a:srgbClr val="FFFFFF"/>
      </a:lt1>
      <a:dk2>
        <a:srgbClr val="8B005A"/>
      </a:dk2>
      <a:lt2>
        <a:srgbClr val="006225"/>
      </a:lt2>
      <a:accent1>
        <a:srgbClr val="80A842"/>
      </a:accent1>
      <a:accent2>
        <a:srgbClr val="F7B345"/>
      </a:accent2>
      <a:accent3>
        <a:srgbClr val="ED6F23"/>
      </a:accent3>
      <a:accent4>
        <a:srgbClr val="DA1E47"/>
      </a:accent4>
      <a:accent5>
        <a:srgbClr val="9A4522"/>
      </a:accent5>
      <a:accent6>
        <a:srgbClr val="ECE1C8"/>
      </a:accent6>
      <a:hlink>
        <a:srgbClr val="C0B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h's Pantry 01">
  <a:themeElements>
    <a:clrScheme name="Simple Light">
      <a:dk1>
        <a:srgbClr val="000000"/>
      </a:dk1>
      <a:lt1>
        <a:srgbClr val="FFFFFF"/>
      </a:lt1>
      <a:dk2>
        <a:srgbClr val="8B005A"/>
      </a:dk2>
      <a:lt2>
        <a:srgbClr val="006225"/>
      </a:lt2>
      <a:accent1>
        <a:srgbClr val="80A842"/>
      </a:accent1>
      <a:accent2>
        <a:srgbClr val="F7B345"/>
      </a:accent2>
      <a:accent3>
        <a:srgbClr val="ED6F23"/>
      </a:accent3>
      <a:accent4>
        <a:srgbClr val="DA1E47"/>
      </a:accent4>
      <a:accent5>
        <a:srgbClr val="9A4522"/>
      </a:accent5>
      <a:accent6>
        <a:srgbClr val="ECE1C8"/>
      </a:accent6>
      <a:hlink>
        <a:srgbClr val="C0B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1352</Words>
  <Application>Microsoft Office PowerPoint</Application>
  <PresentationFormat>On-screen Show (16:9)</PresentationFormat>
  <Paragraphs>196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Lato</vt:lpstr>
      <vt:lpstr>Lato Light</vt:lpstr>
      <vt:lpstr>Times New Roman</vt:lpstr>
      <vt:lpstr>Helvetica Neue</vt:lpstr>
      <vt:lpstr>Calibri</vt:lpstr>
      <vt:lpstr>Noto Sans Symbols</vt:lpstr>
      <vt:lpstr>Arial</vt:lpstr>
      <vt:lpstr>Leah's Pantry 01</vt:lpstr>
      <vt:lpstr>Leah's Pantry 01</vt:lpstr>
      <vt:lpstr>Office Theme</vt:lpstr>
      <vt:lpstr>SERVING LOS ANGELES COUNTY SINCE 1973</vt:lpstr>
      <vt:lpstr>FOOD BANK MISSION</vt:lpstr>
      <vt:lpstr>Demystifying  the Grant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Grant Terminology</vt:lpstr>
      <vt:lpstr>Grant Terminology</vt:lpstr>
      <vt:lpstr>  Steps in Applying for Grant Funding    </vt:lpstr>
      <vt:lpstr>What Goes into a Grant Proposal? </vt:lpstr>
      <vt:lpstr>Cover Letter </vt:lpstr>
      <vt:lpstr>Introduction </vt:lpstr>
      <vt:lpstr>Organization Description </vt:lpstr>
      <vt:lpstr>Statement Needed </vt:lpstr>
      <vt:lpstr>Including Data in a Need Statement </vt:lpstr>
      <vt:lpstr>Program Description and Goals </vt:lpstr>
      <vt:lpstr>            SMART Goals</vt:lpstr>
      <vt:lpstr>Evaluation, Key Personnel &amp; Sustainability</vt:lpstr>
      <vt:lpstr>Conclusion and Attachments </vt:lpstr>
      <vt:lpstr>Budget </vt:lpstr>
      <vt:lpstr>Grant Writing Tips </vt:lpstr>
      <vt:lpstr>STAY PREPARED  </vt:lpstr>
      <vt:lpstr>Steps to Finding Funding </vt:lpstr>
      <vt:lpstr>Grant Resources 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Jade Martinez</dc:creator>
  <cp:lastModifiedBy>Jade Martinez</cp:lastModifiedBy>
  <cp:revision>26</cp:revision>
  <dcterms:modified xsi:type="dcterms:W3CDTF">2023-09-19T23:25:36Z</dcterms:modified>
</cp:coreProperties>
</file>