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787f73db6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787f73db6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f0b8bcc98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f0b8bcc98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787f73db6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787f73db6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787f73db64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787f73db64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ed9a9aec3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ed9a9aec3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787f73db6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787f73db6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787f73db6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787f73db6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787f73db64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787f73db64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f0b8bcc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f0b8bcc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1">
  <p:cSld name="Cover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0" y="-305583"/>
            <a:ext cx="6096000" cy="4170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034" y="-201132"/>
            <a:ext cx="6118034" cy="4065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3971" y="-9626"/>
            <a:ext cx="12556063" cy="225855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2130424" y="5761060"/>
            <a:ext cx="7931150" cy="78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4400"/>
              <a:buNone/>
              <a:defRPr sz="4400" b="1">
                <a:solidFill>
                  <a:srgbClr val="FFC000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9831" y="4045925"/>
            <a:ext cx="2145935" cy="153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or Image Slide 6">
  <p:cSld name="Info or Image Slide 6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971" y="-9626"/>
            <a:ext cx="12556063" cy="225855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4" name="Google Shape;104;p11"/>
          <p:cNvSpPr txBox="1">
            <a:spLocks noGrp="1"/>
          </p:cNvSpPr>
          <p:nvPr>
            <p:ph type="body" idx="1"/>
          </p:nvPr>
        </p:nvSpPr>
        <p:spPr>
          <a:xfrm>
            <a:off x="468432" y="1788460"/>
            <a:ext cx="11261749" cy="2090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00"/>
              </a:buClr>
              <a:buSzPts val="192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1"/>
          <p:cNvSpPr>
            <a:spLocks noGrp="1"/>
          </p:cNvSpPr>
          <p:nvPr>
            <p:ph type="pic" idx="2"/>
          </p:nvPr>
        </p:nvSpPr>
        <p:spPr>
          <a:xfrm>
            <a:off x="6096000" y="4197096"/>
            <a:ext cx="6112043" cy="2090366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11"/>
          <p:cNvSpPr>
            <a:spLocks noGrp="1"/>
          </p:cNvSpPr>
          <p:nvPr>
            <p:ph type="pic" idx="3"/>
          </p:nvPr>
        </p:nvSpPr>
        <p:spPr>
          <a:xfrm>
            <a:off x="-18902" y="4197096"/>
            <a:ext cx="6150681" cy="2090366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7" name="Google Shape;107;p11"/>
          <p:cNvCxnSpPr/>
          <p:nvPr/>
        </p:nvCxnSpPr>
        <p:spPr>
          <a:xfrm>
            <a:off x="2546750" y="576497"/>
            <a:ext cx="0" cy="1059900"/>
          </a:xfrm>
          <a:prstGeom prst="straightConnector1">
            <a:avLst/>
          </a:prstGeom>
          <a:noFill/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Google Shape;108;p11"/>
          <p:cNvSpPr txBox="1">
            <a:spLocks noGrp="1"/>
          </p:cNvSpPr>
          <p:nvPr>
            <p:ph type="body" idx="4"/>
          </p:nvPr>
        </p:nvSpPr>
        <p:spPr>
          <a:xfrm>
            <a:off x="2848800" y="781103"/>
            <a:ext cx="5928600" cy="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4000"/>
              <a:buNone/>
              <a:defRPr sz="4000" b="1">
                <a:solidFill>
                  <a:srgbClr val="FFC000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9pPr>
          </a:lstStyle>
          <a:p>
            <a:endParaRPr/>
          </a:p>
        </p:txBody>
      </p:sp>
      <p:pic>
        <p:nvPicPr>
          <p:cNvPr id="109" name="Google Shape;10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024" y="576500"/>
            <a:ext cx="1670671" cy="119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or Image border Slide">
  <p:cSld name="Info or Image border Slid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971" y="-9626"/>
            <a:ext cx="12556063" cy="225855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12"/>
          <p:cNvSpPr/>
          <p:nvPr/>
        </p:nvSpPr>
        <p:spPr>
          <a:xfrm>
            <a:off x="321735" y="1788460"/>
            <a:ext cx="4217927" cy="4429274"/>
          </a:xfrm>
          <a:prstGeom prst="rect">
            <a:avLst/>
          </a:prstGeom>
          <a:solidFill>
            <a:srgbClr val="BBDBA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2"/>
          <p:cNvSpPr txBox="1">
            <a:spLocks noGrp="1"/>
          </p:cNvSpPr>
          <p:nvPr>
            <p:ph type="body" idx="1"/>
          </p:nvPr>
        </p:nvSpPr>
        <p:spPr>
          <a:xfrm>
            <a:off x="4928583" y="1788460"/>
            <a:ext cx="6814684" cy="4567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00"/>
              </a:buClr>
              <a:buSzPts val="192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2"/>
          <p:cNvSpPr>
            <a:spLocks noGrp="1"/>
          </p:cNvSpPr>
          <p:nvPr>
            <p:ph type="pic" idx="2"/>
          </p:nvPr>
        </p:nvSpPr>
        <p:spPr>
          <a:xfrm>
            <a:off x="465970" y="1872866"/>
            <a:ext cx="3947583" cy="4251709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8" name="Google Shape;118;p12"/>
          <p:cNvCxnSpPr/>
          <p:nvPr/>
        </p:nvCxnSpPr>
        <p:spPr>
          <a:xfrm>
            <a:off x="2546750" y="576497"/>
            <a:ext cx="0" cy="1059900"/>
          </a:xfrm>
          <a:prstGeom prst="straightConnector1">
            <a:avLst/>
          </a:prstGeom>
          <a:noFill/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9" name="Google Shape;119;p12"/>
          <p:cNvSpPr txBox="1">
            <a:spLocks noGrp="1"/>
          </p:cNvSpPr>
          <p:nvPr>
            <p:ph type="body" idx="3"/>
          </p:nvPr>
        </p:nvSpPr>
        <p:spPr>
          <a:xfrm>
            <a:off x="2848800" y="781103"/>
            <a:ext cx="5928600" cy="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4000"/>
              <a:buNone/>
              <a:defRPr sz="4000" b="1">
                <a:solidFill>
                  <a:srgbClr val="FFC000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9pPr>
          </a:lstStyle>
          <a:p>
            <a:endParaRPr/>
          </a:p>
        </p:txBody>
      </p:sp>
      <p:pic>
        <p:nvPicPr>
          <p:cNvPr id="120" name="Google Shape;12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024" y="576500"/>
            <a:ext cx="1670671" cy="119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or Image border Slide 2">
  <p:cSld name="Info or Image border Slide 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971" y="-9626"/>
            <a:ext cx="12556063" cy="225855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6" name="Google Shape;126;p13"/>
          <p:cNvSpPr/>
          <p:nvPr/>
        </p:nvSpPr>
        <p:spPr>
          <a:xfrm>
            <a:off x="7631786" y="1788460"/>
            <a:ext cx="4217927" cy="4429274"/>
          </a:xfrm>
          <a:prstGeom prst="rect">
            <a:avLst/>
          </a:prstGeom>
          <a:solidFill>
            <a:srgbClr val="BBDBA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3"/>
          <p:cNvSpPr txBox="1">
            <a:spLocks noGrp="1"/>
          </p:cNvSpPr>
          <p:nvPr>
            <p:ph type="body" idx="1"/>
          </p:nvPr>
        </p:nvSpPr>
        <p:spPr>
          <a:xfrm>
            <a:off x="588502" y="1788460"/>
            <a:ext cx="6814684" cy="4567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00"/>
              </a:buClr>
              <a:buSzPts val="192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>
            <a:spLocks noGrp="1"/>
          </p:cNvSpPr>
          <p:nvPr>
            <p:ph type="pic" idx="2"/>
          </p:nvPr>
        </p:nvSpPr>
        <p:spPr>
          <a:xfrm>
            <a:off x="7776021" y="1872866"/>
            <a:ext cx="3947583" cy="4251709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9" name="Google Shape;129;p13"/>
          <p:cNvCxnSpPr/>
          <p:nvPr/>
        </p:nvCxnSpPr>
        <p:spPr>
          <a:xfrm>
            <a:off x="2546750" y="576497"/>
            <a:ext cx="0" cy="1059900"/>
          </a:xfrm>
          <a:prstGeom prst="straightConnector1">
            <a:avLst/>
          </a:prstGeom>
          <a:noFill/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" name="Google Shape;130;p13"/>
          <p:cNvSpPr txBox="1">
            <a:spLocks noGrp="1"/>
          </p:cNvSpPr>
          <p:nvPr>
            <p:ph type="body" idx="3"/>
          </p:nvPr>
        </p:nvSpPr>
        <p:spPr>
          <a:xfrm>
            <a:off x="2848800" y="781103"/>
            <a:ext cx="5928600" cy="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4000"/>
              <a:buNone/>
              <a:defRPr sz="4000" b="1">
                <a:solidFill>
                  <a:srgbClr val="FFC000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9pPr>
          </a:lstStyle>
          <a:p>
            <a:endParaRPr/>
          </a:p>
        </p:txBody>
      </p:sp>
      <p:pic>
        <p:nvPicPr>
          <p:cNvPr id="131" name="Google Shape;13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024" y="576500"/>
            <a:ext cx="1670671" cy="119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">
  <p:cSld name="Image Slid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971" y="-9626"/>
            <a:ext cx="12556063" cy="225855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7" name="Google Shape;137;p14"/>
          <p:cNvSpPr>
            <a:spLocks noGrp="1"/>
          </p:cNvSpPr>
          <p:nvPr>
            <p:ph type="pic" idx="2"/>
          </p:nvPr>
        </p:nvSpPr>
        <p:spPr>
          <a:xfrm>
            <a:off x="6071432" y="4018838"/>
            <a:ext cx="5282368" cy="2182854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14"/>
          <p:cNvSpPr>
            <a:spLocks noGrp="1"/>
          </p:cNvSpPr>
          <p:nvPr>
            <p:ph type="pic" idx="3"/>
          </p:nvPr>
        </p:nvSpPr>
        <p:spPr>
          <a:xfrm>
            <a:off x="6071432" y="1838345"/>
            <a:ext cx="5282368" cy="2182854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14"/>
          <p:cNvSpPr>
            <a:spLocks noGrp="1"/>
          </p:cNvSpPr>
          <p:nvPr>
            <p:ph type="pic" idx="4"/>
          </p:nvPr>
        </p:nvSpPr>
        <p:spPr>
          <a:xfrm>
            <a:off x="763224" y="4018838"/>
            <a:ext cx="5282368" cy="2182854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14"/>
          <p:cNvSpPr>
            <a:spLocks noGrp="1"/>
          </p:cNvSpPr>
          <p:nvPr>
            <p:ph type="pic" idx="5"/>
          </p:nvPr>
        </p:nvSpPr>
        <p:spPr>
          <a:xfrm>
            <a:off x="763224" y="1838345"/>
            <a:ext cx="5282368" cy="2182854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41" name="Google Shape;141;p14"/>
          <p:cNvCxnSpPr/>
          <p:nvPr/>
        </p:nvCxnSpPr>
        <p:spPr>
          <a:xfrm>
            <a:off x="2546750" y="576497"/>
            <a:ext cx="0" cy="1059900"/>
          </a:xfrm>
          <a:prstGeom prst="straightConnector1">
            <a:avLst/>
          </a:prstGeom>
          <a:noFill/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2" name="Google Shape;142;p14"/>
          <p:cNvSpPr txBox="1">
            <a:spLocks noGrp="1"/>
          </p:cNvSpPr>
          <p:nvPr>
            <p:ph type="body" idx="1"/>
          </p:nvPr>
        </p:nvSpPr>
        <p:spPr>
          <a:xfrm>
            <a:off x="2848800" y="781103"/>
            <a:ext cx="5928600" cy="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4000"/>
              <a:buNone/>
              <a:defRPr sz="4000" b="1">
                <a:solidFill>
                  <a:srgbClr val="FFC000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9pPr>
          </a:lstStyle>
          <a:p>
            <a:endParaRPr/>
          </a:p>
        </p:txBody>
      </p:sp>
      <p:pic>
        <p:nvPicPr>
          <p:cNvPr id="143" name="Google Shape;14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024" y="576500"/>
            <a:ext cx="1670671" cy="119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2">
  <p:cSld name="Image Slide 2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971" y="-9626"/>
            <a:ext cx="12556063" cy="225855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9" name="Google Shape;149;p15"/>
          <p:cNvSpPr>
            <a:spLocks noGrp="1"/>
          </p:cNvSpPr>
          <p:nvPr>
            <p:ph type="pic" idx="2"/>
          </p:nvPr>
        </p:nvSpPr>
        <p:spPr>
          <a:xfrm>
            <a:off x="6071432" y="4018838"/>
            <a:ext cx="5282368" cy="2182854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15"/>
          <p:cNvSpPr>
            <a:spLocks noGrp="1"/>
          </p:cNvSpPr>
          <p:nvPr>
            <p:ph type="pic" idx="3"/>
          </p:nvPr>
        </p:nvSpPr>
        <p:spPr>
          <a:xfrm>
            <a:off x="6071432" y="1838345"/>
            <a:ext cx="5282368" cy="2182854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15"/>
          <p:cNvSpPr>
            <a:spLocks noGrp="1"/>
          </p:cNvSpPr>
          <p:nvPr>
            <p:ph type="pic" idx="4"/>
          </p:nvPr>
        </p:nvSpPr>
        <p:spPr>
          <a:xfrm>
            <a:off x="763224" y="1838344"/>
            <a:ext cx="5282368" cy="4363347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52" name="Google Shape;152;p15"/>
          <p:cNvCxnSpPr/>
          <p:nvPr/>
        </p:nvCxnSpPr>
        <p:spPr>
          <a:xfrm>
            <a:off x="2546750" y="576497"/>
            <a:ext cx="0" cy="1059900"/>
          </a:xfrm>
          <a:prstGeom prst="straightConnector1">
            <a:avLst/>
          </a:prstGeom>
          <a:noFill/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3" name="Google Shape;153;p15"/>
          <p:cNvSpPr txBox="1">
            <a:spLocks noGrp="1"/>
          </p:cNvSpPr>
          <p:nvPr>
            <p:ph type="body" idx="1"/>
          </p:nvPr>
        </p:nvSpPr>
        <p:spPr>
          <a:xfrm>
            <a:off x="2848800" y="781103"/>
            <a:ext cx="5928600" cy="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4000"/>
              <a:buNone/>
              <a:defRPr sz="4000" b="1">
                <a:solidFill>
                  <a:srgbClr val="FFC000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9pPr>
          </a:lstStyle>
          <a:p>
            <a:endParaRPr/>
          </a:p>
        </p:txBody>
      </p:sp>
      <p:pic>
        <p:nvPicPr>
          <p:cNvPr id="154" name="Google Shape;15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024" y="576500"/>
            <a:ext cx="1670671" cy="119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Slide">
  <p:cSld name="Contact Slid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971" y="-9626"/>
            <a:ext cx="12556063" cy="225855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0" name="Google Shape;160;p16"/>
          <p:cNvSpPr txBox="1">
            <a:spLocks noGrp="1"/>
          </p:cNvSpPr>
          <p:nvPr>
            <p:ph type="body" idx="1"/>
          </p:nvPr>
        </p:nvSpPr>
        <p:spPr>
          <a:xfrm>
            <a:off x="2317725" y="2048500"/>
            <a:ext cx="6292876" cy="50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2F"/>
              </a:buClr>
              <a:buSzPts val="4000"/>
              <a:buNone/>
              <a:defRPr sz="4000" b="1" i="0">
                <a:solidFill>
                  <a:srgbClr val="00622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16"/>
          <p:cNvSpPr txBox="1">
            <a:spLocks noGrp="1"/>
          </p:cNvSpPr>
          <p:nvPr>
            <p:ph type="body" idx="2"/>
          </p:nvPr>
        </p:nvSpPr>
        <p:spPr>
          <a:xfrm>
            <a:off x="2317725" y="2603036"/>
            <a:ext cx="6292876" cy="44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B433"/>
              </a:buClr>
              <a:buSzPts val="2000"/>
              <a:buNone/>
              <a:defRPr sz="2000" b="1" i="0">
                <a:solidFill>
                  <a:srgbClr val="EDB4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16"/>
          <p:cNvSpPr/>
          <p:nvPr/>
        </p:nvSpPr>
        <p:spPr>
          <a:xfrm>
            <a:off x="2452834" y="3592932"/>
            <a:ext cx="2823409" cy="73693"/>
          </a:xfrm>
          <a:prstGeom prst="rect">
            <a:avLst/>
          </a:prstGeom>
          <a:solidFill>
            <a:srgbClr val="EDB4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6"/>
          <p:cNvSpPr txBox="1">
            <a:spLocks noGrp="1"/>
          </p:cNvSpPr>
          <p:nvPr>
            <p:ph type="body" idx="3"/>
          </p:nvPr>
        </p:nvSpPr>
        <p:spPr>
          <a:xfrm>
            <a:off x="2317725" y="3060236"/>
            <a:ext cx="6292876" cy="44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B433"/>
              </a:buClr>
              <a:buSzPts val="2000"/>
              <a:buNone/>
              <a:defRPr sz="2000" b="0" i="0">
                <a:solidFill>
                  <a:srgbClr val="EDB4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64" name="Google Shape;164;p16"/>
          <p:cNvGrpSpPr/>
          <p:nvPr/>
        </p:nvGrpSpPr>
        <p:grpSpPr>
          <a:xfrm>
            <a:off x="1279633" y="3828014"/>
            <a:ext cx="779463" cy="662760"/>
            <a:chOff x="3481481" y="3977646"/>
            <a:chExt cx="662760" cy="662760"/>
          </a:xfrm>
        </p:grpSpPr>
        <p:sp>
          <p:nvSpPr>
            <p:cNvPr id="165" name="Google Shape;165;p16"/>
            <p:cNvSpPr/>
            <p:nvPr/>
          </p:nvSpPr>
          <p:spPr>
            <a:xfrm>
              <a:off x="3481481" y="3977646"/>
              <a:ext cx="662760" cy="662760"/>
            </a:xfrm>
            <a:prstGeom prst="rect">
              <a:avLst/>
            </a:prstGeom>
            <a:solidFill>
              <a:srgbClr val="0062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3636821" y="4079086"/>
              <a:ext cx="352079" cy="459881"/>
            </a:xfrm>
            <a:custGeom>
              <a:avLst/>
              <a:gdLst/>
              <a:ahLst/>
              <a:cxnLst/>
              <a:rect l="l" t="t" r="r" b="b"/>
              <a:pathLst>
                <a:path w="640" h="836" extrusionOk="0">
                  <a:moveTo>
                    <a:pt x="571" y="616"/>
                  </a:moveTo>
                  <a:cubicBezTo>
                    <a:pt x="564" y="604"/>
                    <a:pt x="544" y="585"/>
                    <a:pt x="516" y="601"/>
                  </a:cubicBezTo>
                  <a:lnTo>
                    <a:pt x="447" y="641"/>
                  </a:lnTo>
                  <a:cubicBezTo>
                    <a:pt x="440" y="645"/>
                    <a:pt x="433" y="647"/>
                    <a:pt x="427" y="647"/>
                  </a:cubicBezTo>
                  <a:cubicBezTo>
                    <a:pt x="412" y="647"/>
                    <a:pt x="399" y="639"/>
                    <a:pt x="392" y="627"/>
                  </a:cubicBezTo>
                  <a:lnTo>
                    <a:pt x="195" y="283"/>
                  </a:lnTo>
                  <a:cubicBezTo>
                    <a:pt x="184" y="264"/>
                    <a:pt x="191" y="240"/>
                    <a:pt x="209" y="228"/>
                  </a:cubicBezTo>
                  <a:lnTo>
                    <a:pt x="279" y="188"/>
                  </a:lnTo>
                  <a:cubicBezTo>
                    <a:pt x="297" y="177"/>
                    <a:pt x="304" y="153"/>
                    <a:pt x="293" y="133"/>
                  </a:cubicBezTo>
                  <a:lnTo>
                    <a:pt x="233" y="31"/>
                  </a:lnTo>
                  <a:cubicBezTo>
                    <a:pt x="227" y="19"/>
                    <a:pt x="208" y="0"/>
                    <a:pt x="179" y="16"/>
                  </a:cubicBezTo>
                  <a:lnTo>
                    <a:pt x="121" y="51"/>
                  </a:lnTo>
                  <a:cubicBezTo>
                    <a:pt x="69" y="80"/>
                    <a:pt x="32" y="129"/>
                    <a:pt x="16" y="187"/>
                  </a:cubicBezTo>
                  <a:cubicBezTo>
                    <a:pt x="0" y="245"/>
                    <a:pt x="8" y="305"/>
                    <a:pt x="39" y="357"/>
                  </a:cubicBezTo>
                  <a:lnTo>
                    <a:pt x="251" y="724"/>
                  </a:lnTo>
                  <a:cubicBezTo>
                    <a:pt x="291" y="793"/>
                    <a:pt x="365" y="836"/>
                    <a:pt x="445" y="836"/>
                  </a:cubicBezTo>
                  <a:cubicBezTo>
                    <a:pt x="484" y="836"/>
                    <a:pt x="524" y="825"/>
                    <a:pt x="557" y="805"/>
                  </a:cubicBezTo>
                  <a:lnTo>
                    <a:pt x="615" y="772"/>
                  </a:lnTo>
                  <a:cubicBezTo>
                    <a:pt x="633" y="761"/>
                    <a:pt x="640" y="737"/>
                    <a:pt x="629" y="717"/>
                  </a:cubicBezTo>
                  <a:lnTo>
                    <a:pt x="571" y="616"/>
                  </a:lnTo>
                  <a:close/>
                  <a:moveTo>
                    <a:pt x="192" y="40"/>
                  </a:moveTo>
                  <a:cubicBezTo>
                    <a:pt x="200" y="35"/>
                    <a:pt x="208" y="41"/>
                    <a:pt x="211" y="45"/>
                  </a:cubicBezTo>
                  <a:lnTo>
                    <a:pt x="271" y="148"/>
                  </a:lnTo>
                  <a:cubicBezTo>
                    <a:pt x="275" y="155"/>
                    <a:pt x="272" y="163"/>
                    <a:pt x="265" y="167"/>
                  </a:cubicBezTo>
                  <a:lnTo>
                    <a:pt x="243" y="180"/>
                  </a:lnTo>
                  <a:lnTo>
                    <a:pt x="169" y="53"/>
                  </a:lnTo>
                  <a:lnTo>
                    <a:pt x="192" y="40"/>
                  </a:lnTo>
                  <a:close/>
                  <a:moveTo>
                    <a:pt x="545" y="784"/>
                  </a:moveTo>
                  <a:cubicBezTo>
                    <a:pt x="515" y="801"/>
                    <a:pt x="481" y="811"/>
                    <a:pt x="447" y="811"/>
                  </a:cubicBezTo>
                  <a:cubicBezTo>
                    <a:pt x="376" y="811"/>
                    <a:pt x="309" y="772"/>
                    <a:pt x="275" y="711"/>
                  </a:cubicBezTo>
                  <a:lnTo>
                    <a:pt x="61" y="344"/>
                  </a:lnTo>
                  <a:cubicBezTo>
                    <a:pt x="35" y="299"/>
                    <a:pt x="28" y="244"/>
                    <a:pt x="41" y="193"/>
                  </a:cubicBezTo>
                  <a:cubicBezTo>
                    <a:pt x="55" y="143"/>
                    <a:pt x="88" y="99"/>
                    <a:pt x="133" y="73"/>
                  </a:cubicBezTo>
                  <a:lnTo>
                    <a:pt x="145" y="67"/>
                  </a:lnTo>
                  <a:lnTo>
                    <a:pt x="219" y="193"/>
                  </a:lnTo>
                  <a:lnTo>
                    <a:pt x="196" y="207"/>
                  </a:lnTo>
                  <a:cubicBezTo>
                    <a:pt x="164" y="225"/>
                    <a:pt x="153" y="265"/>
                    <a:pt x="172" y="297"/>
                  </a:cubicBezTo>
                  <a:lnTo>
                    <a:pt x="371" y="641"/>
                  </a:lnTo>
                  <a:cubicBezTo>
                    <a:pt x="383" y="661"/>
                    <a:pt x="404" y="675"/>
                    <a:pt x="428" y="675"/>
                  </a:cubicBezTo>
                  <a:cubicBezTo>
                    <a:pt x="440" y="675"/>
                    <a:pt x="451" y="672"/>
                    <a:pt x="461" y="665"/>
                  </a:cubicBezTo>
                  <a:lnTo>
                    <a:pt x="484" y="652"/>
                  </a:lnTo>
                  <a:lnTo>
                    <a:pt x="556" y="777"/>
                  </a:lnTo>
                  <a:lnTo>
                    <a:pt x="545" y="784"/>
                  </a:lnTo>
                  <a:close/>
                  <a:moveTo>
                    <a:pt x="603" y="751"/>
                  </a:moveTo>
                  <a:lnTo>
                    <a:pt x="580" y="764"/>
                  </a:lnTo>
                  <a:lnTo>
                    <a:pt x="507" y="637"/>
                  </a:lnTo>
                  <a:lnTo>
                    <a:pt x="529" y="624"/>
                  </a:lnTo>
                  <a:cubicBezTo>
                    <a:pt x="536" y="620"/>
                    <a:pt x="544" y="623"/>
                    <a:pt x="548" y="629"/>
                  </a:cubicBezTo>
                  <a:lnTo>
                    <a:pt x="608" y="732"/>
                  </a:lnTo>
                  <a:cubicBezTo>
                    <a:pt x="611" y="739"/>
                    <a:pt x="608" y="748"/>
                    <a:pt x="603" y="7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167;p16"/>
          <p:cNvGrpSpPr/>
          <p:nvPr/>
        </p:nvGrpSpPr>
        <p:grpSpPr>
          <a:xfrm>
            <a:off x="1289784" y="4615056"/>
            <a:ext cx="779463" cy="662760"/>
            <a:chOff x="2826334" y="4764688"/>
            <a:chExt cx="662760" cy="662760"/>
          </a:xfrm>
        </p:grpSpPr>
        <p:sp>
          <p:nvSpPr>
            <p:cNvPr id="168" name="Google Shape;168;p16"/>
            <p:cNvSpPr/>
            <p:nvPr/>
          </p:nvSpPr>
          <p:spPr>
            <a:xfrm>
              <a:off x="2826334" y="4764688"/>
              <a:ext cx="662760" cy="662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2975463" y="4913817"/>
              <a:ext cx="364503" cy="364503"/>
            </a:xfrm>
            <a:custGeom>
              <a:avLst/>
              <a:gdLst/>
              <a:ahLst/>
              <a:cxnLst/>
              <a:rect l="l" t="t" r="r" b="b"/>
              <a:pathLst>
                <a:path w="826" h="825" extrusionOk="0">
                  <a:moveTo>
                    <a:pt x="760" y="293"/>
                  </a:moveTo>
                  <a:lnTo>
                    <a:pt x="720" y="293"/>
                  </a:lnTo>
                  <a:lnTo>
                    <a:pt x="720" y="320"/>
                  </a:lnTo>
                  <a:lnTo>
                    <a:pt x="760" y="320"/>
                  </a:lnTo>
                  <a:cubicBezTo>
                    <a:pt x="765" y="320"/>
                    <a:pt x="769" y="321"/>
                    <a:pt x="773" y="322"/>
                  </a:cubicBezTo>
                  <a:lnTo>
                    <a:pt x="706" y="378"/>
                  </a:lnTo>
                  <a:lnTo>
                    <a:pt x="706" y="154"/>
                  </a:lnTo>
                  <a:lnTo>
                    <a:pt x="552" y="0"/>
                  </a:lnTo>
                  <a:lnTo>
                    <a:pt x="120" y="0"/>
                  </a:lnTo>
                  <a:lnTo>
                    <a:pt x="120" y="376"/>
                  </a:lnTo>
                  <a:lnTo>
                    <a:pt x="54" y="321"/>
                  </a:lnTo>
                  <a:cubicBezTo>
                    <a:pt x="58" y="320"/>
                    <a:pt x="62" y="318"/>
                    <a:pt x="66" y="318"/>
                  </a:cubicBezTo>
                  <a:lnTo>
                    <a:pt x="106" y="318"/>
                  </a:lnTo>
                  <a:lnTo>
                    <a:pt x="106" y="292"/>
                  </a:lnTo>
                  <a:lnTo>
                    <a:pt x="66" y="292"/>
                  </a:lnTo>
                  <a:cubicBezTo>
                    <a:pt x="29" y="292"/>
                    <a:pt x="0" y="321"/>
                    <a:pt x="0" y="358"/>
                  </a:cubicBezTo>
                  <a:lnTo>
                    <a:pt x="0" y="758"/>
                  </a:lnTo>
                  <a:cubicBezTo>
                    <a:pt x="0" y="796"/>
                    <a:pt x="29" y="825"/>
                    <a:pt x="66" y="825"/>
                  </a:cubicBezTo>
                  <a:lnTo>
                    <a:pt x="760" y="825"/>
                  </a:lnTo>
                  <a:cubicBezTo>
                    <a:pt x="797" y="825"/>
                    <a:pt x="826" y="796"/>
                    <a:pt x="826" y="758"/>
                  </a:cubicBezTo>
                  <a:lnTo>
                    <a:pt x="826" y="358"/>
                  </a:lnTo>
                  <a:cubicBezTo>
                    <a:pt x="826" y="322"/>
                    <a:pt x="797" y="293"/>
                    <a:pt x="760" y="293"/>
                  </a:cubicBezTo>
                  <a:close/>
                  <a:moveTo>
                    <a:pt x="560" y="45"/>
                  </a:moveTo>
                  <a:lnTo>
                    <a:pt x="661" y="146"/>
                  </a:lnTo>
                  <a:lnTo>
                    <a:pt x="560" y="146"/>
                  </a:lnTo>
                  <a:lnTo>
                    <a:pt x="560" y="45"/>
                  </a:lnTo>
                  <a:close/>
                  <a:moveTo>
                    <a:pt x="146" y="26"/>
                  </a:moveTo>
                  <a:lnTo>
                    <a:pt x="533" y="26"/>
                  </a:lnTo>
                  <a:lnTo>
                    <a:pt x="533" y="173"/>
                  </a:lnTo>
                  <a:lnTo>
                    <a:pt x="680" y="173"/>
                  </a:lnTo>
                  <a:lnTo>
                    <a:pt x="680" y="400"/>
                  </a:lnTo>
                  <a:lnTo>
                    <a:pt x="413" y="622"/>
                  </a:lnTo>
                  <a:lnTo>
                    <a:pt x="146" y="398"/>
                  </a:lnTo>
                  <a:lnTo>
                    <a:pt x="146" y="26"/>
                  </a:lnTo>
                  <a:close/>
                  <a:moveTo>
                    <a:pt x="26" y="760"/>
                  </a:moveTo>
                  <a:lnTo>
                    <a:pt x="26" y="360"/>
                  </a:lnTo>
                  <a:cubicBezTo>
                    <a:pt x="26" y="352"/>
                    <a:pt x="29" y="345"/>
                    <a:pt x="33" y="338"/>
                  </a:cubicBezTo>
                  <a:lnTo>
                    <a:pt x="270" y="537"/>
                  </a:lnTo>
                  <a:lnTo>
                    <a:pt x="30" y="777"/>
                  </a:lnTo>
                  <a:cubicBezTo>
                    <a:pt x="28" y="772"/>
                    <a:pt x="26" y="765"/>
                    <a:pt x="26" y="760"/>
                  </a:cubicBezTo>
                  <a:close/>
                  <a:moveTo>
                    <a:pt x="760" y="800"/>
                  </a:moveTo>
                  <a:lnTo>
                    <a:pt x="66" y="800"/>
                  </a:lnTo>
                  <a:cubicBezTo>
                    <a:pt x="60" y="800"/>
                    <a:pt x="54" y="798"/>
                    <a:pt x="49" y="796"/>
                  </a:cubicBezTo>
                  <a:lnTo>
                    <a:pt x="290" y="554"/>
                  </a:lnTo>
                  <a:lnTo>
                    <a:pt x="413" y="657"/>
                  </a:lnTo>
                  <a:lnTo>
                    <a:pt x="536" y="554"/>
                  </a:lnTo>
                  <a:lnTo>
                    <a:pt x="777" y="796"/>
                  </a:lnTo>
                  <a:cubicBezTo>
                    <a:pt x="772" y="798"/>
                    <a:pt x="766" y="800"/>
                    <a:pt x="760" y="800"/>
                  </a:cubicBezTo>
                  <a:close/>
                  <a:moveTo>
                    <a:pt x="800" y="760"/>
                  </a:moveTo>
                  <a:cubicBezTo>
                    <a:pt x="800" y="766"/>
                    <a:pt x="798" y="772"/>
                    <a:pt x="796" y="777"/>
                  </a:cubicBezTo>
                  <a:lnTo>
                    <a:pt x="557" y="537"/>
                  </a:lnTo>
                  <a:lnTo>
                    <a:pt x="794" y="340"/>
                  </a:lnTo>
                  <a:cubicBezTo>
                    <a:pt x="798" y="345"/>
                    <a:pt x="800" y="353"/>
                    <a:pt x="800" y="360"/>
                  </a:cubicBezTo>
                  <a:lnTo>
                    <a:pt x="800" y="7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" name="Google Shape;170;p16"/>
          <p:cNvSpPr/>
          <p:nvPr/>
        </p:nvSpPr>
        <p:spPr>
          <a:xfrm>
            <a:off x="7859407" y="4640928"/>
            <a:ext cx="401723" cy="425498"/>
          </a:xfrm>
          <a:custGeom>
            <a:avLst/>
            <a:gdLst/>
            <a:ahLst/>
            <a:cxnLst/>
            <a:rect l="l" t="t" r="r" b="b"/>
            <a:pathLst>
              <a:path w="4796" h="6773" extrusionOk="0">
                <a:moveTo>
                  <a:pt x="3312" y="5342"/>
                </a:moveTo>
                <a:cubicBezTo>
                  <a:pt x="3976" y="4445"/>
                  <a:pt x="4796" y="3181"/>
                  <a:pt x="4796" y="2397"/>
                </a:cubicBezTo>
                <a:cubicBezTo>
                  <a:pt x="4795" y="1076"/>
                  <a:pt x="3720" y="0"/>
                  <a:pt x="2397" y="0"/>
                </a:cubicBezTo>
                <a:cubicBezTo>
                  <a:pt x="1075" y="0"/>
                  <a:pt x="0" y="1076"/>
                  <a:pt x="0" y="2397"/>
                </a:cubicBezTo>
                <a:cubicBezTo>
                  <a:pt x="0" y="3178"/>
                  <a:pt x="815" y="4438"/>
                  <a:pt x="1479" y="5336"/>
                </a:cubicBezTo>
                <a:cubicBezTo>
                  <a:pt x="940" y="5470"/>
                  <a:pt x="623" y="5716"/>
                  <a:pt x="623" y="6002"/>
                </a:cubicBezTo>
                <a:cubicBezTo>
                  <a:pt x="623" y="6442"/>
                  <a:pt x="1379" y="6773"/>
                  <a:pt x="2383" y="6773"/>
                </a:cubicBezTo>
                <a:cubicBezTo>
                  <a:pt x="3387" y="6773"/>
                  <a:pt x="4143" y="6441"/>
                  <a:pt x="4143" y="6002"/>
                </a:cubicBezTo>
                <a:cubicBezTo>
                  <a:pt x="4141" y="5720"/>
                  <a:pt x="3835" y="5480"/>
                  <a:pt x="3312" y="5342"/>
                </a:cubicBezTo>
                <a:close/>
                <a:moveTo>
                  <a:pt x="2397" y="217"/>
                </a:moveTo>
                <a:cubicBezTo>
                  <a:pt x="3599" y="217"/>
                  <a:pt x="4577" y="1194"/>
                  <a:pt x="4577" y="2397"/>
                </a:cubicBezTo>
                <a:cubicBezTo>
                  <a:pt x="4577" y="3473"/>
                  <a:pt x="2805" y="5662"/>
                  <a:pt x="2397" y="6152"/>
                </a:cubicBezTo>
                <a:cubicBezTo>
                  <a:pt x="1989" y="5664"/>
                  <a:pt x="217" y="3474"/>
                  <a:pt x="217" y="2397"/>
                </a:cubicBezTo>
                <a:cubicBezTo>
                  <a:pt x="217" y="1196"/>
                  <a:pt x="1196" y="217"/>
                  <a:pt x="2397" y="217"/>
                </a:cubicBezTo>
                <a:close/>
                <a:moveTo>
                  <a:pt x="2381" y="6556"/>
                </a:moveTo>
                <a:cubicBezTo>
                  <a:pt x="1473" y="6556"/>
                  <a:pt x="840" y="6265"/>
                  <a:pt x="840" y="6002"/>
                </a:cubicBezTo>
                <a:cubicBezTo>
                  <a:pt x="840" y="5821"/>
                  <a:pt x="1160" y="5628"/>
                  <a:pt x="1621" y="5526"/>
                </a:cubicBezTo>
                <a:cubicBezTo>
                  <a:pt x="1988" y="6010"/>
                  <a:pt x="2283" y="6354"/>
                  <a:pt x="2315" y="6392"/>
                </a:cubicBezTo>
                <a:lnTo>
                  <a:pt x="2397" y="6488"/>
                </a:lnTo>
                <a:lnTo>
                  <a:pt x="2480" y="6392"/>
                </a:lnTo>
                <a:cubicBezTo>
                  <a:pt x="2513" y="6353"/>
                  <a:pt x="2804" y="6013"/>
                  <a:pt x="3169" y="5532"/>
                </a:cubicBezTo>
                <a:cubicBezTo>
                  <a:pt x="3616" y="5634"/>
                  <a:pt x="3923" y="5822"/>
                  <a:pt x="3923" y="6001"/>
                </a:cubicBezTo>
                <a:cubicBezTo>
                  <a:pt x="3923" y="6264"/>
                  <a:pt x="3291" y="6556"/>
                  <a:pt x="2381" y="655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1" name="Google Shape;171;p16"/>
          <p:cNvGrpSpPr/>
          <p:nvPr/>
        </p:nvGrpSpPr>
        <p:grpSpPr>
          <a:xfrm>
            <a:off x="1279632" y="5383697"/>
            <a:ext cx="779463" cy="662760"/>
            <a:chOff x="5866221" y="4674698"/>
            <a:chExt cx="662760" cy="662760"/>
          </a:xfrm>
        </p:grpSpPr>
        <p:sp>
          <p:nvSpPr>
            <p:cNvPr id="172" name="Google Shape;172;p16"/>
            <p:cNvSpPr/>
            <p:nvPr/>
          </p:nvSpPr>
          <p:spPr>
            <a:xfrm>
              <a:off x="5866221" y="4674698"/>
              <a:ext cx="662760" cy="662760"/>
            </a:xfrm>
            <a:prstGeom prst="rect">
              <a:avLst/>
            </a:prstGeom>
            <a:solidFill>
              <a:srgbClr val="86B08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6094858" y="4841231"/>
              <a:ext cx="205355" cy="205354"/>
            </a:xfrm>
            <a:custGeom>
              <a:avLst/>
              <a:gdLst/>
              <a:ahLst/>
              <a:cxnLst/>
              <a:rect l="l" t="t" r="r" b="b"/>
              <a:pathLst>
                <a:path w="3269" h="3270" extrusionOk="0">
                  <a:moveTo>
                    <a:pt x="3269" y="1635"/>
                  </a:moveTo>
                  <a:cubicBezTo>
                    <a:pt x="3269" y="734"/>
                    <a:pt x="2536" y="0"/>
                    <a:pt x="1634" y="0"/>
                  </a:cubicBezTo>
                  <a:cubicBezTo>
                    <a:pt x="733" y="0"/>
                    <a:pt x="0" y="734"/>
                    <a:pt x="0" y="1635"/>
                  </a:cubicBezTo>
                  <a:cubicBezTo>
                    <a:pt x="0" y="2536"/>
                    <a:pt x="733" y="3270"/>
                    <a:pt x="1634" y="3270"/>
                  </a:cubicBezTo>
                  <a:cubicBezTo>
                    <a:pt x="2536" y="3270"/>
                    <a:pt x="3269" y="2538"/>
                    <a:pt x="3269" y="1635"/>
                  </a:cubicBezTo>
                  <a:close/>
                  <a:moveTo>
                    <a:pt x="217" y="1635"/>
                  </a:moveTo>
                  <a:cubicBezTo>
                    <a:pt x="217" y="854"/>
                    <a:pt x="853" y="218"/>
                    <a:pt x="1634" y="218"/>
                  </a:cubicBezTo>
                  <a:cubicBezTo>
                    <a:pt x="2416" y="218"/>
                    <a:pt x="3052" y="854"/>
                    <a:pt x="3052" y="1635"/>
                  </a:cubicBezTo>
                  <a:cubicBezTo>
                    <a:pt x="3052" y="2416"/>
                    <a:pt x="2416" y="3052"/>
                    <a:pt x="1634" y="3052"/>
                  </a:cubicBezTo>
                  <a:cubicBezTo>
                    <a:pt x="853" y="3052"/>
                    <a:pt x="217" y="2416"/>
                    <a:pt x="217" y="16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6046955" y="4793328"/>
              <a:ext cx="301292" cy="425498"/>
            </a:xfrm>
            <a:custGeom>
              <a:avLst/>
              <a:gdLst/>
              <a:ahLst/>
              <a:cxnLst/>
              <a:rect l="l" t="t" r="r" b="b"/>
              <a:pathLst>
                <a:path w="4796" h="6773" extrusionOk="0">
                  <a:moveTo>
                    <a:pt x="3312" y="5342"/>
                  </a:moveTo>
                  <a:cubicBezTo>
                    <a:pt x="3976" y="4445"/>
                    <a:pt x="4796" y="3181"/>
                    <a:pt x="4796" y="2397"/>
                  </a:cubicBezTo>
                  <a:cubicBezTo>
                    <a:pt x="4795" y="1076"/>
                    <a:pt x="3720" y="0"/>
                    <a:pt x="2397" y="0"/>
                  </a:cubicBezTo>
                  <a:cubicBezTo>
                    <a:pt x="1075" y="0"/>
                    <a:pt x="0" y="1076"/>
                    <a:pt x="0" y="2397"/>
                  </a:cubicBezTo>
                  <a:cubicBezTo>
                    <a:pt x="0" y="3178"/>
                    <a:pt x="815" y="4438"/>
                    <a:pt x="1479" y="5336"/>
                  </a:cubicBezTo>
                  <a:cubicBezTo>
                    <a:pt x="940" y="5470"/>
                    <a:pt x="623" y="5716"/>
                    <a:pt x="623" y="6002"/>
                  </a:cubicBezTo>
                  <a:cubicBezTo>
                    <a:pt x="623" y="6442"/>
                    <a:pt x="1379" y="6773"/>
                    <a:pt x="2383" y="6773"/>
                  </a:cubicBezTo>
                  <a:cubicBezTo>
                    <a:pt x="3387" y="6773"/>
                    <a:pt x="4143" y="6441"/>
                    <a:pt x="4143" y="6002"/>
                  </a:cubicBezTo>
                  <a:cubicBezTo>
                    <a:pt x="4141" y="5720"/>
                    <a:pt x="3835" y="5480"/>
                    <a:pt x="3312" y="5342"/>
                  </a:cubicBezTo>
                  <a:close/>
                  <a:moveTo>
                    <a:pt x="2397" y="217"/>
                  </a:moveTo>
                  <a:cubicBezTo>
                    <a:pt x="3599" y="217"/>
                    <a:pt x="4577" y="1194"/>
                    <a:pt x="4577" y="2397"/>
                  </a:cubicBezTo>
                  <a:cubicBezTo>
                    <a:pt x="4577" y="3473"/>
                    <a:pt x="2805" y="5662"/>
                    <a:pt x="2397" y="6152"/>
                  </a:cubicBezTo>
                  <a:cubicBezTo>
                    <a:pt x="1989" y="5664"/>
                    <a:pt x="217" y="3474"/>
                    <a:pt x="217" y="2397"/>
                  </a:cubicBezTo>
                  <a:cubicBezTo>
                    <a:pt x="217" y="1196"/>
                    <a:pt x="1196" y="217"/>
                    <a:pt x="2397" y="217"/>
                  </a:cubicBezTo>
                  <a:close/>
                  <a:moveTo>
                    <a:pt x="2381" y="6556"/>
                  </a:moveTo>
                  <a:cubicBezTo>
                    <a:pt x="1473" y="6556"/>
                    <a:pt x="840" y="6265"/>
                    <a:pt x="840" y="6002"/>
                  </a:cubicBezTo>
                  <a:cubicBezTo>
                    <a:pt x="840" y="5821"/>
                    <a:pt x="1160" y="5628"/>
                    <a:pt x="1621" y="5526"/>
                  </a:cubicBezTo>
                  <a:cubicBezTo>
                    <a:pt x="1988" y="6010"/>
                    <a:pt x="2283" y="6354"/>
                    <a:pt x="2315" y="6392"/>
                  </a:cubicBezTo>
                  <a:lnTo>
                    <a:pt x="2397" y="6488"/>
                  </a:lnTo>
                  <a:lnTo>
                    <a:pt x="2480" y="6392"/>
                  </a:lnTo>
                  <a:cubicBezTo>
                    <a:pt x="2513" y="6353"/>
                    <a:pt x="2804" y="6013"/>
                    <a:pt x="3169" y="5532"/>
                  </a:cubicBezTo>
                  <a:cubicBezTo>
                    <a:pt x="3616" y="5634"/>
                    <a:pt x="3923" y="5822"/>
                    <a:pt x="3923" y="6001"/>
                  </a:cubicBezTo>
                  <a:cubicBezTo>
                    <a:pt x="3923" y="6264"/>
                    <a:pt x="3291" y="6556"/>
                    <a:pt x="2381" y="65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75" name="Google Shape;175;p16"/>
          <p:cNvCxnSpPr/>
          <p:nvPr/>
        </p:nvCxnSpPr>
        <p:spPr>
          <a:xfrm>
            <a:off x="2546750" y="576497"/>
            <a:ext cx="0" cy="1059900"/>
          </a:xfrm>
          <a:prstGeom prst="straightConnector1">
            <a:avLst/>
          </a:prstGeom>
          <a:noFill/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6" name="Google Shape;176;p16"/>
          <p:cNvSpPr txBox="1">
            <a:spLocks noGrp="1"/>
          </p:cNvSpPr>
          <p:nvPr>
            <p:ph type="body" idx="4"/>
          </p:nvPr>
        </p:nvSpPr>
        <p:spPr>
          <a:xfrm>
            <a:off x="2848800" y="781103"/>
            <a:ext cx="5928600" cy="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4000"/>
              <a:buNone/>
              <a:defRPr sz="4000" b="1">
                <a:solidFill>
                  <a:srgbClr val="FFC000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9pPr>
          </a:lstStyle>
          <a:p>
            <a:endParaRPr/>
          </a:p>
        </p:txBody>
      </p:sp>
      <p:pic>
        <p:nvPicPr>
          <p:cNvPr id="177" name="Google Shape;1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024" y="576500"/>
            <a:ext cx="1670671" cy="119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2">
  <p:cSld name="Cover2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0" y="3039214"/>
            <a:ext cx="6096000" cy="4170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034" y="3039214"/>
            <a:ext cx="6118034" cy="4065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3971" y="-9626"/>
            <a:ext cx="12556063" cy="225855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2130424" y="2163958"/>
            <a:ext cx="7931150" cy="78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4400"/>
              <a:buNone/>
              <a:defRPr sz="4400" b="1">
                <a:solidFill>
                  <a:srgbClr val="FFC000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9831" y="583450"/>
            <a:ext cx="2145935" cy="153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s Tables Infographic with Summary">
  <p:cSld name="Charts Tables Infographic with Summar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7731" y="0"/>
            <a:ext cx="12556063" cy="225855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8" name="Google Shape;28;p4"/>
          <p:cNvCxnSpPr/>
          <p:nvPr/>
        </p:nvCxnSpPr>
        <p:spPr>
          <a:xfrm>
            <a:off x="2546750" y="576497"/>
            <a:ext cx="0" cy="1059900"/>
          </a:xfrm>
          <a:prstGeom prst="straightConnector1">
            <a:avLst/>
          </a:prstGeom>
          <a:noFill/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599018" y="5254658"/>
            <a:ext cx="112225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None/>
              <a:defRPr b="1">
                <a:solidFill>
                  <a:srgbClr val="FFC000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599018" y="5714921"/>
            <a:ext cx="11222567" cy="650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22F"/>
              </a:buClr>
              <a:buSzPts val="1400"/>
              <a:buNone/>
              <a:defRPr sz="1400" b="0">
                <a:solidFill>
                  <a:srgbClr val="00622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3"/>
          </p:nvPr>
        </p:nvSpPr>
        <p:spPr>
          <a:xfrm>
            <a:off x="2848800" y="781103"/>
            <a:ext cx="5928600" cy="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4000"/>
              <a:buNone/>
              <a:defRPr sz="4000" b="1">
                <a:solidFill>
                  <a:srgbClr val="FFC000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9pPr>
          </a:lstStyle>
          <a:p>
            <a:endParaRPr/>
          </a:p>
        </p:txBody>
      </p:sp>
      <p:pic>
        <p:nvPicPr>
          <p:cNvPr id="32" name="Google Shape;3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024" y="576500"/>
            <a:ext cx="1670671" cy="119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Summary Slide">
  <p:cSld name="Info Summary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971" y="-9626"/>
            <a:ext cx="12556063" cy="225855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468433" y="1788460"/>
            <a:ext cx="11300052" cy="4567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68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00"/>
              </a:buClr>
              <a:buSzPts val="2080"/>
              <a:buFont typeface="Arial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00"/>
              </a:buClr>
              <a:buSzPts val="2600"/>
              <a:buFont typeface="Arial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00"/>
              </a:buClr>
              <a:buSzPts val="2600"/>
              <a:buFont typeface="Arial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00"/>
              </a:buClr>
              <a:buSzPts val="2600"/>
              <a:buFont typeface="Arial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00"/>
              </a:buClr>
              <a:buSzPts val="2600"/>
              <a:buFont typeface="Arial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9" name="Google Shape;39;p5"/>
          <p:cNvCxnSpPr/>
          <p:nvPr/>
        </p:nvCxnSpPr>
        <p:spPr>
          <a:xfrm>
            <a:off x="2546750" y="576497"/>
            <a:ext cx="0" cy="1059900"/>
          </a:xfrm>
          <a:prstGeom prst="straightConnector1">
            <a:avLst/>
          </a:prstGeom>
          <a:noFill/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" name="Google Shape;40;p5"/>
          <p:cNvSpPr txBox="1">
            <a:spLocks noGrp="1"/>
          </p:cNvSpPr>
          <p:nvPr>
            <p:ph type="body" idx="2"/>
          </p:nvPr>
        </p:nvSpPr>
        <p:spPr>
          <a:xfrm>
            <a:off x="2848800" y="781103"/>
            <a:ext cx="5928600" cy="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4000"/>
              <a:buNone/>
              <a:defRPr sz="4000" b="1">
                <a:solidFill>
                  <a:srgbClr val="FFC000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9pPr>
          </a:lstStyle>
          <a:p>
            <a:endParaRPr/>
          </a:p>
        </p:txBody>
      </p:sp>
      <p:pic>
        <p:nvPicPr>
          <p:cNvPr id="41" name="Google Shape;4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024" y="576500"/>
            <a:ext cx="1670671" cy="119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or Image Slide">
  <p:cSld name="Info or Image Slid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971" y="-9626"/>
            <a:ext cx="12556063" cy="2258556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6264811" y="1887705"/>
            <a:ext cx="5317588" cy="423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00"/>
              </a:buClr>
              <a:buSzPts val="2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00"/>
              </a:buClr>
              <a:buSzPts val="1800"/>
              <a:buFont typeface="Arial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00"/>
              </a:buClr>
              <a:buSzPts val="1800"/>
              <a:buFont typeface="Arial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600221" y="1887705"/>
            <a:ext cx="5317588" cy="423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00"/>
              </a:buClr>
              <a:buSzPts val="2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00"/>
              </a:buClr>
              <a:buSzPts val="1800"/>
              <a:buFont typeface="Arial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00"/>
              </a:buClr>
              <a:buSzPts val="1800"/>
              <a:buFont typeface="Arial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cxnSp>
        <p:nvCxnSpPr>
          <p:cNvPr id="49" name="Google Shape;49;p6"/>
          <p:cNvCxnSpPr/>
          <p:nvPr/>
        </p:nvCxnSpPr>
        <p:spPr>
          <a:xfrm>
            <a:off x="2546750" y="576497"/>
            <a:ext cx="0" cy="1059900"/>
          </a:xfrm>
          <a:prstGeom prst="straightConnector1">
            <a:avLst/>
          </a:prstGeom>
          <a:noFill/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0" name="Google Shape;50;p6"/>
          <p:cNvSpPr txBox="1">
            <a:spLocks noGrp="1"/>
          </p:cNvSpPr>
          <p:nvPr>
            <p:ph type="body" idx="3"/>
          </p:nvPr>
        </p:nvSpPr>
        <p:spPr>
          <a:xfrm>
            <a:off x="2848800" y="781103"/>
            <a:ext cx="5928600" cy="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4000"/>
              <a:buNone/>
              <a:defRPr sz="4000" b="1">
                <a:solidFill>
                  <a:srgbClr val="FFC000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9pPr>
          </a:lstStyle>
          <a:p>
            <a:endParaRPr/>
          </a:p>
        </p:txBody>
      </p:sp>
      <p:pic>
        <p:nvPicPr>
          <p:cNvPr id="51" name="Google Shape;5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024" y="576500"/>
            <a:ext cx="1670671" cy="119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or Image Slide 2">
  <p:cSld name="Info or Image Slide 2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971" y="-9626"/>
            <a:ext cx="12556063" cy="2258556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/>
          <p:nvPr/>
        </p:nvSpPr>
        <p:spPr>
          <a:xfrm>
            <a:off x="-14345" y="5498432"/>
            <a:ext cx="12206345" cy="1359568"/>
          </a:xfrm>
          <a:prstGeom prst="rect">
            <a:avLst/>
          </a:prstGeom>
          <a:solidFill>
            <a:srgbClr val="00622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468433" y="1788461"/>
            <a:ext cx="11300052" cy="3495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68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00"/>
              </a:buClr>
              <a:buSzPts val="2080"/>
              <a:buFont typeface="Arial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00"/>
              </a:buClr>
              <a:buSzPts val="2600"/>
              <a:buFont typeface="Arial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00"/>
              </a:buClr>
              <a:buSzPts val="2600"/>
              <a:buFont typeface="Arial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00"/>
              </a:buClr>
              <a:buSzPts val="2600"/>
              <a:buFont typeface="Arial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00"/>
              </a:buClr>
              <a:buSzPts val="2600"/>
              <a:buFont typeface="Arial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2"/>
          </p:nvPr>
        </p:nvSpPr>
        <p:spPr>
          <a:xfrm>
            <a:off x="391585" y="5607051"/>
            <a:ext cx="11432116" cy="61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60" name="Google Shape;60;p7"/>
          <p:cNvCxnSpPr/>
          <p:nvPr/>
        </p:nvCxnSpPr>
        <p:spPr>
          <a:xfrm>
            <a:off x="2546750" y="576497"/>
            <a:ext cx="0" cy="1059900"/>
          </a:xfrm>
          <a:prstGeom prst="straightConnector1">
            <a:avLst/>
          </a:prstGeom>
          <a:noFill/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" name="Google Shape;61;p7"/>
          <p:cNvSpPr txBox="1">
            <a:spLocks noGrp="1"/>
          </p:cNvSpPr>
          <p:nvPr>
            <p:ph type="body" idx="3"/>
          </p:nvPr>
        </p:nvSpPr>
        <p:spPr>
          <a:xfrm>
            <a:off x="2848800" y="781103"/>
            <a:ext cx="5928600" cy="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4000"/>
              <a:buNone/>
              <a:defRPr sz="4000" b="1">
                <a:solidFill>
                  <a:srgbClr val="FFC000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9pPr>
          </a:lstStyle>
          <a:p>
            <a:endParaRPr/>
          </a:p>
        </p:txBody>
      </p:sp>
      <p:pic>
        <p:nvPicPr>
          <p:cNvPr id="62" name="Google Shape;6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024" y="576500"/>
            <a:ext cx="1670671" cy="119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or Image Slide 3">
  <p:cSld name="Info or Image Slide 3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4816" y="0"/>
            <a:ext cx="12556063" cy="225855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>
            <a:spLocks noGrp="1"/>
          </p:cNvSpPr>
          <p:nvPr>
            <p:ph type="pic" idx="2"/>
          </p:nvPr>
        </p:nvSpPr>
        <p:spPr>
          <a:xfrm>
            <a:off x="-14816" y="4592037"/>
            <a:ext cx="3062811" cy="1667142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8"/>
          <p:cNvSpPr>
            <a:spLocks noGrp="1"/>
          </p:cNvSpPr>
          <p:nvPr>
            <p:ph type="pic" idx="3"/>
          </p:nvPr>
        </p:nvSpPr>
        <p:spPr>
          <a:xfrm>
            <a:off x="3033185" y="4592037"/>
            <a:ext cx="3062811" cy="1667142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8"/>
          <p:cNvSpPr>
            <a:spLocks noGrp="1"/>
          </p:cNvSpPr>
          <p:nvPr>
            <p:ph type="pic" idx="4"/>
          </p:nvPr>
        </p:nvSpPr>
        <p:spPr>
          <a:xfrm>
            <a:off x="6081189" y="4592037"/>
            <a:ext cx="3062811" cy="1667142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8"/>
          <p:cNvSpPr>
            <a:spLocks noGrp="1"/>
          </p:cNvSpPr>
          <p:nvPr>
            <p:ph type="pic" idx="5"/>
          </p:nvPr>
        </p:nvSpPr>
        <p:spPr>
          <a:xfrm>
            <a:off x="9129199" y="4592037"/>
            <a:ext cx="3062811" cy="1667142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8"/>
          <p:cNvSpPr/>
          <p:nvPr/>
        </p:nvSpPr>
        <p:spPr>
          <a:xfrm>
            <a:off x="-14816" y="6267691"/>
            <a:ext cx="12206816" cy="590308"/>
          </a:xfrm>
          <a:prstGeom prst="rect">
            <a:avLst/>
          </a:prstGeom>
          <a:solidFill>
            <a:srgbClr val="00622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body" idx="1"/>
          </p:nvPr>
        </p:nvSpPr>
        <p:spPr>
          <a:xfrm>
            <a:off x="468433" y="1847453"/>
            <a:ext cx="11300052" cy="245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68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00"/>
              </a:buClr>
              <a:buSzPts val="2080"/>
              <a:buFont typeface="Arial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00"/>
              </a:buClr>
              <a:buSzPts val="2600"/>
              <a:buFont typeface="Arial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00"/>
              </a:buClr>
              <a:buSzPts val="2600"/>
              <a:buFont typeface="Arial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00"/>
              </a:buClr>
              <a:buSzPts val="2600"/>
              <a:buFont typeface="Arial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00"/>
              </a:buClr>
              <a:buSzPts val="2600"/>
              <a:buFont typeface="Arial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4" name="Google Shape;74;p8"/>
          <p:cNvCxnSpPr/>
          <p:nvPr/>
        </p:nvCxnSpPr>
        <p:spPr>
          <a:xfrm>
            <a:off x="2546750" y="576497"/>
            <a:ext cx="0" cy="1059900"/>
          </a:xfrm>
          <a:prstGeom prst="straightConnector1">
            <a:avLst/>
          </a:prstGeom>
          <a:noFill/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5" name="Google Shape;75;p8"/>
          <p:cNvSpPr txBox="1">
            <a:spLocks noGrp="1"/>
          </p:cNvSpPr>
          <p:nvPr>
            <p:ph type="body" idx="6"/>
          </p:nvPr>
        </p:nvSpPr>
        <p:spPr>
          <a:xfrm>
            <a:off x="2848800" y="781103"/>
            <a:ext cx="5928600" cy="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4000"/>
              <a:buNone/>
              <a:defRPr sz="4000" b="1">
                <a:solidFill>
                  <a:srgbClr val="FFC000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9pPr>
          </a:lstStyle>
          <a:p>
            <a:endParaRPr/>
          </a:p>
        </p:txBody>
      </p:sp>
      <p:pic>
        <p:nvPicPr>
          <p:cNvPr id="76" name="Google Shape;7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024" y="576500"/>
            <a:ext cx="1670671" cy="119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or Image Slide 4">
  <p:cSld name="Info or Image Slide 4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971" y="-9626"/>
            <a:ext cx="12556063" cy="2258556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1"/>
          </p:nvPr>
        </p:nvSpPr>
        <p:spPr>
          <a:xfrm>
            <a:off x="468433" y="1803208"/>
            <a:ext cx="6509884" cy="4567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00"/>
              </a:buClr>
              <a:buSzPts val="192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9"/>
          <p:cNvSpPr>
            <a:spLocks noGrp="1"/>
          </p:cNvSpPr>
          <p:nvPr>
            <p:ph type="pic" idx="2"/>
          </p:nvPr>
        </p:nvSpPr>
        <p:spPr>
          <a:xfrm>
            <a:off x="7475622" y="1819736"/>
            <a:ext cx="4106777" cy="1900738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9"/>
          <p:cNvSpPr>
            <a:spLocks noGrp="1"/>
          </p:cNvSpPr>
          <p:nvPr>
            <p:ph type="pic" idx="3"/>
          </p:nvPr>
        </p:nvSpPr>
        <p:spPr>
          <a:xfrm>
            <a:off x="7475622" y="4153869"/>
            <a:ext cx="4106777" cy="190073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85" name="Google Shape;85;p9"/>
          <p:cNvCxnSpPr/>
          <p:nvPr/>
        </p:nvCxnSpPr>
        <p:spPr>
          <a:xfrm>
            <a:off x="2546750" y="576497"/>
            <a:ext cx="0" cy="1059900"/>
          </a:xfrm>
          <a:prstGeom prst="straightConnector1">
            <a:avLst/>
          </a:prstGeom>
          <a:noFill/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6" name="Google Shape;86;p9"/>
          <p:cNvSpPr txBox="1">
            <a:spLocks noGrp="1"/>
          </p:cNvSpPr>
          <p:nvPr>
            <p:ph type="body" idx="4"/>
          </p:nvPr>
        </p:nvSpPr>
        <p:spPr>
          <a:xfrm>
            <a:off x="2848800" y="781103"/>
            <a:ext cx="5928600" cy="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4000"/>
              <a:buNone/>
              <a:defRPr sz="4000" b="1">
                <a:solidFill>
                  <a:srgbClr val="FFC000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9pPr>
          </a:lstStyle>
          <a:p>
            <a:endParaRPr/>
          </a:p>
        </p:txBody>
      </p:sp>
      <p:pic>
        <p:nvPicPr>
          <p:cNvPr id="87" name="Google Shape;8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024" y="576500"/>
            <a:ext cx="1670671" cy="119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or Image Slide 5">
  <p:cSld name="Info or Image Slide 5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971" y="-9626"/>
            <a:ext cx="12556063" cy="225855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body" idx="1"/>
          </p:nvPr>
        </p:nvSpPr>
        <p:spPr>
          <a:xfrm>
            <a:off x="5072515" y="1803208"/>
            <a:ext cx="6509884" cy="4567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00"/>
              </a:buClr>
              <a:buSzPts val="192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0"/>
          <p:cNvSpPr>
            <a:spLocks noGrp="1"/>
          </p:cNvSpPr>
          <p:nvPr>
            <p:ph type="pic" idx="2"/>
          </p:nvPr>
        </p:nvSpPr>
        <p:spPr>
          <a:xfrm>
            <a:off x="609602" y="1819736"/>
            <a:ext cx="4106777" cy="1900738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0"/>
          <p:cNvSpPr>
            <a:spLocks noGrp="1"/>
          </p:cNvSpPr>
          <p:nvPr>
            <p:ph type="pic" idx="3"/>
          </p:nvPr>
        </p:nvSpPr>
        <p:spPr>
          <a:xfrm>
            <a:off x="609602" y="4153869"/>
            <a:ext cx="4106777" cy="190073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96" name="Google Shape;96;p10"/>
          <p:cNvCxnSpPr/>
          <p:nvPr/>
        </p:nvCxnSpPr>
        <p:spPr>
          <a:xfrm>
            <a:off x="2546750" y="576497"/>
            <a:ext cx="0" cy="1059900"/>
          </a:xfrm>
          <a:prstGeom prst="straightConnector1">
            <a:avLst/>
          </a:prstGeom>
          <a:noFill/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" name="Google Shape;97;p10"/>
          <p:cNvSpPr txBox="1">
            <a:spLocks noGrp="1"/>
          </p:cNvSpPr>
          <p:nvPr>
            <p:ph type="body" idx="4"/>
          </p:nvPr>
        </p:nvSpPr>
        <p:spPr>
          <a:xfrm>
            <a:off x="2848800" y="781103"/>
            <a:ext cx="5928600" cy="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4000"/>
              <a:buNone/>
              <a:defRPr sz="4000" b="1">
                <a:solidFill>
                  <a:srgbClr val="FFC000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9pPr>
          </a:lstStyle>
          <a:p>
            <a:endParaRPr/>
          </a:p>
        </p:txBody>
      </p:sp>
      <p:pic>
        <p:nvPicPr>
          <p:cNvPr id="98" name="Google Shape;9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024" y="576500"/>
            <a:ext cx="1670671" cy="119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"/>
          <p:cNvSpPr txBox="1">
            <a:spLocks noGrp="1"/>
          </p:cNvSpPr>
          <p:nvPr>
            <p:ph type="body" idx="1"/>
          </p:nvPr>
        </p:nvSpPr>
        <p:spPr>
          <a:xfrm>
            <a:off x="2130424" y="5761060"/>
            <a:ext cx="7931150" cy="78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800">
                <a:solidFill>
                  <a:srgbClr val="FFC000"/>
                </a:solidFill>
              </a:rPr>
              <a:t>Best Pantry Practices</a:t>
            </a:r>
            <a:endParaRPr sz="4800">
              <a:solidFill>
                <a:srgbClr val="FFC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None/>
            </a:pPr>
            <a:endParaRPr sz="4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6"/>
          <p:cNvSpPr txBox="1">
            <a:spLocks noGrp="1"/>
          </p:cNvSpPr>
          <p:nvPr>
            <p:ph type="body" idx="1"/>
          </p:nvPr>
        </p:nvSpPr>
        <p:spPr>
          <a:xfrm>
            <a:off x="2848800" y="781103"/>
            <a:ext cx="5928600" cy="65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14400">
                <a:solidFill>
                  <a:srgbClr val="FFC000"/>
                </a:solidFill>
              </a:rPr>
              <a:t>Volunteer Support</a:t>
            </a:r>
            <a:endParaRPr sz="14400">
              <a:solidFill>
                <a:srgbClr val="FFC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6"/>
          <p:cNvSpPr txBox="1"/>
          <p:nvPr/>
        </p:nvSpPr>
        <p:spPr>
          <a:xfrm>
            <a:off x="555775" y="1865375"/>
            <a:ext cx="106017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</a:rPr>
              <a:t>By implementing a strong volunteer structure, your agency can function effectively across various areas, ensuring consistent support and successful community services. </a:t>
            </a:r>
            <a:endParaRPr sz="1600" b="1">
              <a:solidFill>
                <a:schemeClr val="dk1"/>
              </a:solidFill>
            </a:endParaRPr>
          </a:p>
        </p:txBody>
      </p:sp>
      <p:sp>
        <p:nvSpPr>
          <p:cNvPr id="237" name="Google Shape;237;p26"/>
          <p:cNvSpPr txBox="1"/>
          <p:nvPr/>
        </p:nvSpPr>
        <p:spPr>
          <a:xfrm>
            <a:off x="141625" y="2778850"/>
            <a:ext cx="11430000" cy="38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 b="1">
                <a:solidFill>
                  <a:schemeClr val="dk1"/>
                </a:solidFill>
              </a:rPr>
              <a:t>Integral Support:</a:t>
            </a:r>
            <a:endParaRPr sz="1600" b="1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GB" sz="1600">
                <a:solidFill>
                  <a:schemeClr val="dk1"/>
                </a:solidFill>
              </a:rPr>
              <a:t>Volunteers play a crucial role in food pantries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GB" sz="1600">
                <a:solidFill>
                  <a:schemeClr val="dk1"/>
                </a:solidFill>
              </a:rPr>
              <a:t>They contribute to Development, Food Sourcing, Logistics, Outreach, and Distribution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 b="1">
                <a:solidFill>
                  <a:schemeClr val="dk1"/>
                </a:solidFill>
              </a:rPr>
              <a:t>Strategic Recruitment:</a:t>
            </a:r>
            <a:endParaRPr sz="1600" b="1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GB" sz="1600">
                <a:solidFill>
                  <a:schemeClr val="dk1"/>
                </a:solidFill>
              </a:rPr>
              <a:t>Aim to recruit twice the required volunteers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GB" sz="1600">
                <a:solidFill>
                  <a:schemeClr val="dk1"/>
                </a:solidFill>
              </a:rPr>
              <a:t>Ensure a reliable pool for smooth operations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 b="1">
                <a:solidFill>
                  <a:schemeClr val="dk1"/>
                </a:solidFill>
              </a:rPr>
              <a:t>Diverse Roles:</a:t>
            </a:r>
            <a:endParaRPr sz="1600" b="1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GB" sz="1600">
                <a:solidFill>
                  <a:schemeClr val="dk1"/>
                </a:solidFill>
              </a:rPr>
              <a:t>Assign volunteers to specific tasks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GB" sz="1600">
                <a:solidFill>
                  <a:schemeClr val="dk1"/>
                </a:solidFill>
              </a:rPr>
              <a:t>Cross-train them for flexibility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 b="1">
                <a:solidFill>
                  <a:schemeClr val="dk1"/>
                </a:solidFill>
              </a:rPr>
              <a:t>Clear Descriptions:</a:t>
            </a:r>
            <a:endParaRPr sz="1600" b="1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GB" sz="1600">
                <a:solidFill>
                  <a:schemeClr val="dk1"/>
                </a:solidFill>
              </a:rPr>
              <a:t>Develop written job descriptions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GB" sz="1600">
                <a:solidFill>
                  <a:schemeClr val="dk1"/>
                </a:solidFill>
              </a:rPr>
              <a:t>Clarify responsibilities for each role.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"/>
          <p:cNvSpPr txBox="1"/>
          <p:nvPr/>
        </p:nvSpPr>
        <p:spPr>
          <a:xfrm>
            <a:off x="723550" y="1960950"/>
            <a:ext cx="11000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 b="1">
                <a:solidFill>
                  <a:schemeClr val="dk1"/>
                </a:solidFill>
              </a:rPr>
              <a:t>Formal Agreements:</a:t>
            </a:r>
            <a:endParaRPr sz="1600" b="1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GB" sz="1600">
                <a:solidFill>
                  <a:schemeClr val="dk1"/>
                </a:solidFill>
              </a:rPr>
              <a:t>Implement written volunteer agreements.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GB" sz="1600">
                <a:solidFill>
                  <a:schemeClr val="dk1"/>
                </a:solidFill>
              </a:rPr>
              <a:t>Establish expectations and commitments.</a:t>
            </a:r>
            <a:endParaRPr sz="1600" b="1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 b="1">
                <a:solidFill>
                  <a:schemeClr val="dk1"/>
                </a:solidFill>
              </a:rPr>
              <a:t>Development Volunteers:</a:t>
            </a:r>
            <a:endParaRPr sz="1600" b="1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GB" sz="1600">
                <a:solidFill>
                  <a:schemeClr val="dk1"/>
                </a:solidFill>
              </a:rPr>
              <a:t>Seek funds from local sources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GB" sz="1600">
                <a:solidFill>
                  <a:schemeClr val="dk1"/>
                </a:solidFill>
              </a:rPr>
              <a:t>Assist with grant writing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 b="1">
                <a:solidFill>
                  <a:schemeClr val="dk1"/>
                </a:solidFill>
              </a:rPr>
              <a:t>Food Sourcing Volunteers:</a:t>
            </a:r>
            <a:endParaRPr sz="1600" b="1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GB" sz="1600">
                <a:solidFill>
                  <a:schemeClr val="dk1"/>
                </a:solidFill>
              </a:rPr>
              <a:t>Collect food from various donors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GB" sz="1600">
                <a:solidFill>
                  <a:schemeClr val="dk1"/>
                </a:solidFill>
              </a:rPr>
              <a:t>Manage food drive coordination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 b="1">
                <a:solidFill>
                  <a:schemeClr val="dk1"/>
                </a:solidFill>
              </a:rPr>
              <a:t>Outreach Coordinator Volunteers:</a:t>
            </a:r>
            <a:endParaRPr sz="1600" b="1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GB" sz="1600">
                <a:solidFill>
                  <a:schemeClr val="dk1"/>
                </a:solidFill>
              </a:rPr>
              <a:t>Recruit, collaborate, engage clients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 b="1">
                <a:solidFill>
                  <a:schemeClr val="dk1"/>
                </a:solidFill>
              </a:rPr>
              <a:t>Driver Volunteers:</a:t>
            </a:r>
            <a:endParaRPr sz="1600" b="1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GB" sz="1600">
                <a:solidFill>
                  <a:schemeClr val="dk1"/>
                </a:solidFill>
              </a:rPr>
              <a:t>Collect food donations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43" name="Google Shape;243;p27"/>
          <p:cNvSpPr txBox="1"/>
          <p:nvPr/>
        </p:nvSpPr>
        <p:spPr>
          <a:xfrm>
            <a:off x="3000000" y="524300"/>
            <a:ext cx="594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Volunteer Support</a:t>
            </a:r>
            <a:endParaRPr sz="3600" b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 txBox="1">
            <a:spLocks noGrp="1"/>
          </p:cNvSpPr>
          <p:nvPr>
            <p:ph type="body" idx="1"/>
          </p:nvPr>
        </p:nvSpPr>
        <p:spPr>
          <a:xfrm>
            <a:off x="2848800" y="781103"/>
            <a:ext cx="5928600" cy="65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13800">
                <a:solidFill>
                  <a:srgbClr val="FFC000"/>
                </a:solidFill>
              </a:rPr>
              <a:t>Volunteer Job Assignments</a:t>
            </a:r>
            <a:endParaRPr sz="13800">
              <a:solidFill>
                <a:srgbClr val="FFC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8"/>
          <p:cNvSpPr txBox="1"/>
          <p:nvPr/>
        </p:nvSpPr>
        <p:spPr>
          <a:xfrm>
            <a:off x="1188500" y="1981925"/>
            <a:ext cx="10440900" cy="46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 b="1">
                <a:solidFill>
                  <a:schemeClr val="dk1"/>
                </a:solidFill>
              </a:rPr>
              <a:t>Distribution Volunteers:</a:t>
            </a:r>
            <a:endParaRPr sz="1800" b="1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</a:rPr>
              <a:t>Supervisors: Oversee operations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</a:rPr>
              <a:t>Greeters: Welcome and guide clients on site procedures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</a:rPr>
              <a:t>In-take: Manage Intake.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</a:rPr>
              <a:t>Translators: Assist non-english speakers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</a:rPr>
              <a:t>Stockers: Organize and restock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</a:rPr>
              <a:t>Inventory Control: Manage inventory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</a:rPr>
              <a:t>Shopping Assistants: Help clients choose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</a:rPr>
              <a:t>Carrying Assistants/Runners: Aid with carrying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</a:rPr>
              <a:t>Floaters: Flexible support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 b="1">
                <a:solidFill>
                  <a:schemeClr val="dk1"/>
                </a:solidFill>
              </a:rPr>
              <a:t>Paperwork Volunteers</a:t>
            </a:r>
            <a:endParaRPr sz="1800" b="1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</a:rPr>
              <a:t>Handle certificates (Food Safety, ServSafe, etc.)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</a:rPr>
              <a:t>Manage reports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</a:rPr>
              <a:t>Administer paperwork.</a:t>
            </a:r>
            <a:endParaRPr sz="18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9"/>
          <p:cNvSpPr txBox="1"/>
          <p:nvPr/>
        </p:nvSpPr>
        <p:spPr>
          <a:xfrm>
            <a:off x="3400950" y="2642525"/>
            <a:ext cx="53901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 </a:t>
            </a:r>
            <a:endParaRPr sz="6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0"/>
          <p:cNvSpPr txBox="1"/>
          <p:nvPr/>
        </p:nvSpPr>
        <p:spPr>
          <a:xfrm>
            <a:off x="272625" y="1950425"/>
            <a:ext cx="11817900" cy="4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 b="1">
                <a:solidFill>
                  <a:schemeClr val="dk1"/>
                </a:solidFill>
              </a:rPr>
              <a:t>Welcoming Environment:</a:t>
            </a:r>
            <a:endParaRPr sz="1800" b="1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</a:rPr>
              <a:t>Clean and organized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</a:rPr>
              <a:t>Table Cloths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</a:rPr>
              <a:t>Signage visible in the distribution area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 b="1">
                <a:solidFill>
                  <a:schemeClr val="dk1"/>
                </a:solidFill>
              </a:rPr>
              <a:t>Indoor Preference:</a:t>
            </a:r>
            <a:endParaRPr sz="1800" b="1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</a:rPr>
              <a:t>Distribution locations can be either indoor or outdoors. Indoor settings are preferred for convenience and comfort.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 b="1">
                <a:solidFill>
                  <a:schemeClr val="dk1"/>
                </a:solidFill>
              </a:rPr>
              <a:t>Outdoor Setup:</a:t>
            </a:r>
            <a:endParaRPr sz="1800" b="1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</a:rPr>
              <a:t>If outdoor, consider using canopies for shelter from the elements.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 b="1">
                <a:solidFill>
                  <a:schemeClr val="dk1"/>
                </a:solidFill>
              </a:rPr>
              <a:t>Visibility and Direction:</a:t>
            </a:r>
            <a:endParaRPr sz="1800" b="1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</a:rPr>
              <a:t>Ensure easy discovery of the distribution area. Use signs across to guide visitors to the distribution location.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 b="1">
                <a:solidFill>
                  <a:schemeClr val="dk1"/>
                </a:solidFill>
              </a:rPr>
              <a:t>Storage Organization:</a:t>
            </a:r>
            <a:endParaRPr sz="1800" b="1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</a:rPr>
              <a:t>Maintain clean and organized storage rooms. Open wire shelves are the preferred storage solution, avoiding placing food directly on the floor. 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60" name="Google Shape;260;p30"/>
          <p:cNvSpPr txBox="1"/>
          <p:nvPr/>
        </p:nvSpPr>
        <p:spPr>
          <a:xfrm>
            <a:off x="3345075" y="713025"/>
            <a:ext cx="6249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Distribution Site</a:t>
            </a:r>
            <a:endParaRPr sz="4000" b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1"/>
          <p:cNvSpPr txBox="1">
            <a:spLocks noGrp="1"/>
          </p:cNvSpPr>
          <p:nvPr>
            <p:ph type="body" idx="1"/>
          </p:nvPr>
        </p:nvSpPr>
        <p:spPr>
          <a:xfrm>
            <a:off x="2848800" y="781103"/>
            <a:ext cx="5928600" cy="65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13800">
                <a:solidFill>
                  <a:srgbClr val="FFC000"/>
                </a:solidFill>
              </a:rPr>
              <a:t>Data Collection and Reporting</a:t>
            </a:r>
            <a:endParaRPr sz="13800">
              <a:solidFill>
                <a:srgbClr val="FFC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1"/>
          <p:cNvSpPr txBox="1"/>
          <p:nvPr/>
        </p:nvSpPr>
        <p:spPr>
          <a:xfrm>
            <a:off x="335575" y="1908500"/>
            <a:ext cx="11660700" cy="4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 b="1">
                <a:solidFill>
                  <a:schemeClr val="dk1"/>
                </a:solidFill>
              </a:rPr>
              <a:t>Data Storytelling:</a:t>
            </a:r>
            <a:endParaRPr sz="1800" b="1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</a:rPr>
              <a:t>Gather statistics that highlight your agency’s impact on the community and the clients that you serve. Show how your program is making a difference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 b="1">
                <a:solidFill>
                  <a:schemeClr val="dk1"/>
                </a:solidFill>
              </a:rPr>
              <a:t>Meeting Requirements:</a:t>
            </a:r>
            <a:endParaRPr sz="1800" b="1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</a:rPr>
              <a:t>Collect necessary data requested by food donors, food banks, and other stakeholders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 b="1">
                <a:solidFill>
                  <a:schemeClr val="dk1"/>
                </a:solidFill>
              </a:rPr>
              <a:t>Timely Reporting:</a:t>
            </a:r>
            <a:endParaRPr sz="1800" b="1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</a:rPr>
              <a:t>Submit reports promptly as required by deadlines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 b="1">
                <a:solidFill>
                  <a:schemeClr val="dk1"/>
                </a:solidFill>
              </a:rPr>
              <a:t>Accurate Records:</a:t>
            </a:r>
            <a:endParaRPr sz="1800" b="1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</a:rPr>
              <a:t>Maintain precise and updated records for transparent reporting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2"/>
          <p:cNvSpPr txBox="1">
            <a:spLocks noGrp="1"/>
          </p:cNvSpPr>
          <p:nvPr>
            <p:ph type="body" idx="1"/>
          </p:nvPr>
        </p:nvSpPr>
        <p:spPr>
          <a:xfrm>
            <a:off x="2848800" y="781103"/>
            <a:ext cx="5928600" cy="65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13800">
                <a:solidFill>
                  <a:srgbClr val="FFC000"/>
                </a:solidFill>
              </a:rPr>
              <a:t>Data Collection and Reporting</a:t>
            </a:r>
            <a:endParaRPr sz="13800">
              <a:solidFill>
                <a:srgbClr val="FFC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2"/>
          <p:cNvSpPr txBox="1"/>
          <p:nvPr/>
        </p:nvSpPr>
        <p:spPr>
          <a:xfrm>
            <a:off x="335575" y="1908500"/>
            <a:ext cx="11660700" cy="3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 b="1">
                <a:solidFill>
                  <a:schemeClr val="dk1"/>
                </a:solidFill>
              </a:rPr>
              <a:t>Sign-in-Sheets:</a:t>
            </a:r>
            <a:endParaRPr sz="1800" b="1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</a:rPr>
              <a:t>Implement a streamlined sign-in process to collect data crucial data, including demographics and preference, while respecting client privacy and dignity.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 b="1">
                <a:solidFill>
                  <a:schemeClr val="dk1"/>
                </a:solidFill>
              </a:rPr>
              <a:t>Neighbor Surveys:</a:t>
            </a:r>
            <a:endParaRPr sz="1800" b="1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</a:rPr>
              <a:t> Informal - Comment box or through conversations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</a:rPr>
              <a:t>Short interviews or surveys</a:t>
            </a:r>
            <a:endParaRPr sz="18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</a:rPr>
              <a:t>IMPORTANT:  Help neighbors understand what and how this information is used</a:t>
            </a:r>
            <a:endParaRPr sz="18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3"/>
          <p:cNvSpPr txBox="1">
            <a:spLocks noGrp="1"/>
          </p:cNvSpPr>
          <p:nvPr>
            <p:ph type="body" idx="1"/>
          </p:nvPr>
        </p:nvSpPr>
        <p:spPr>
          <a:xfrm>
            <a:off x="2702000" y="623800"/>
            <a:ext cx="7889100" cy="65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Communication and Behaviour at  Food Pantries</a:t>
            </a:r>
            <a:endParaRPr sz="26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3"/>
          <p:cNvSpPr txBox="1"/>
          <p:nvPr/>
        </p:nvSpPr>
        <p:spPr>
          <a:xfrm>
            <a:off x="335550" y="1772175"/>
            <a:ext cx="11796900" cy="46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dk1"/>
                </a:solidFill>
              </a:rPr>
              <a:t>By promoting respectful behavior and meaningful dialogue, food pantries can create a space where every community member feels respected, heard, and empowered.  </a:t>
            </a:r>
            <a:endParaRPr sz="1700"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solidFill>
                  <a:schemeClr val="dk1"/>
                </a:solidFill>
              </a:rPr>
              <a:t>Cultural Diversity:</a:t>
            </a:r>
            <a:endParaRPr sz="1700" b="1">
              <a:solidFill>
                <a:schemeClr val="dk1"/>
              </a:solidFill>
            </a:endParaRPr>
          </a:p>
          <a:p>
            <a:pPr marL="9144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GB" sz="1700">
                <a:solidFill>
                  <a:schemeClr val="dk1"/>
                </a:solidFill>
              </a:rPr>
              <a:t>L.A. county is a vibrant tapestry of culture and languages. Catering to various languages depending where your pantry is located ensures that individuals from diverse backgrounds feel welcomed and understood.</a:t>
            </a:r>
            <a:endParaRPr sz="17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 b="1">
                <a:solidFill>
                  <a:schemeClr val="dk1"/>
                </a:solidFill>
              </a:rPr>
              <a:t>Inclusivity:</a:t>
            </a:r>
            <a:endParaRPr sz="1700" b="1">
              <a:solidFill>
                <a:schemeClr val="dk1"/>
              </a:solidFill>
            </a:endParaRPr>
          </a:p>
          <a:p>
            <a:pPr marL="914400" lvl="0" indent="-336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GB" sz="1700">
                <a:solidFill>
                  <a:schemeClr val="dk1"/>
                </a:solidFill>
              </a:rPr>
              <a:t>Language access fosters inclusivity by removing communication barriers. Non-English speakers can confidently access services and information, enhancing their sense of belonging.</a:t>
            </a:r>
            <a:endParaRPr sz="1700">
              <a:solidFill>
                <a:schemeClr val="dk1"/>
              </a:solidFill>
            </a:endParaRPr>
          </a:p>
          <a:p>
            <a:pPr marL="9144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GB" sz="1700">
                <a:solidFill>
                  <a:schemeClr val="dk1"/>
                </a:solidFill>
              </a:rPr>
              <a:t>Different languages enables accurate dissemination of important details about food distribution, safety guidelines, and eligibility criteria, leading to more informed participation.</a:t>
            </a:r>
            <a:endParaRPr sz="1700">
              <a:solidFill>
                <a:schemeClr val="dk1"/>
              </a:solidFill>
            </a:endParaRPr>
          </a:p>
          <a:p>
            <a:pPr marL="12700" lvl="0" indent="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solidFill>
                  <a:schemeClr val="dk1"/>
                </a:solidFill>
              </a:rPr>
              <a:t>Empowerment:</a:t>
            </a:r>
            <a:endParaRPr sz="1700" b="1">
              <a:solidFill>
                <a:schemeClr val="dk1"/>
              </a:solidFill>
            </a:endParaRPr>
          </a:p>
          <a:p>
            <a:pPr marL="9144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GB" sz="1700">
                <a:solidFill>
                  <a:schemeClr val="dk1"/>
                </a:solidFill>
              </a:rPr>
              <a:t>Engaging with recipients in a respectful and empowering manner uplifts their dignity. Positive interactions help them feel valued, reinforcing a sense of community.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4"/>
          <p:cNvSpPr txBox="1">
            <a:spLocks noGrp="1"/>
          </p:cNvSpPr>
          <p:nvPr>
            <p:ph type="body" idx="1"/>
          </p:nvPr>
        </p:nvSpPr>
        <p:spPr>
          <a:xfrm>
            <a:off x="2848800" y="781100"/>
            <a:ext cx="7522200" cy="65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25000"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7839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Communication and Behaviour at  Food Pantries (Continued)</a:t>
            </a:r>
            <a:endParaRPr sz="7839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4"/>
          <p:cNvSpPr txBox="1"/>
          <p:nvPr/>
        </p:nvSpPr>
        <p:spPr>
          <a:xfrm>
            <a:off x="339000" y="2097250"/>
            <a:ext cx="11514000" cy="24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 b="1">
                <a:solidFill>
                  <a:schemeClr val="dk1"/>
                </a:solidFill>
              </a:rPr>
              <a:t>Communication styles:</a:t>
            </a:r>
            <a:endParaRPr sz="1600" b="1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GB" sz="1600">
                <a:solidFill>
                  <a:schemeClr val="dk1"/>
                </a:solidFill>
              </a:rPr>
              <a:t>Adapting communication styles, such as being attentive listeners or employing visual aids, accommodates various languages proficiencies and learning preference, making information accessible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 b="1">
                <a:solidFill>
                  <a:schemeClr val="dk1"/>
                </a:solidFill>
              </a:rPr>
              <a:t>Trust Building:</a:t>
            </a:r>
            <a:endParaRPr sz="1600" b="1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GB" sz="1600">
                <a:solidFill>
                  <a:schemeClr val="dk1"/>
                </a:solidFill>
              </a:rPr>
              <a:t>Open, empathetic dialogue builds trust, critical for engaging with communities that may have had negative experiences or hesitations regarding assistance programs.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5"/>
          <p:cNvSpPr txBox="1"/>
          <p:nvPr/>
        </p:nvSpPr>
        <p:spPr>
          <a:xfrm>
            <a:off x="3400950" y="2642525"/>
            <a:ext cx="53901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 </a:t>
            </a:r>
            <a:endParaRPr sz="6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"/>
          <p:cNvSpPr txBox="1">
            <a:spLocks noGrp="1"/>
          </p:cNvSpPr>
          <p:nvPr>
            <p:ph type="body" idx="1"/>
          </p:nvPr>
        </p:nvSpPr>
        <p:spPr>
          <a:xfrm>
            <a:off x="599025" y="4562400"/>
            <a:ext cx="11222400" cy="1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None/>
            </a:pPr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body" idx="3"/>
          </p:nvPr>
        </p:nvSpPr>
        <p:spPr>
          <a:xfrm>
            <a:off x="2848800" y="781103"/>
            <a:ext cx="5928600" cy="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17600">
                <a:solidFill>
                  <a:srgbClr val="FFC000"/>
                </a:solidFill>
              </a:rPr>
              <a:t>Agenda</a:t>
            </a:r>
            <a:endParaRPr sz="17600">
              <a:solidFill>
                <a:srgbClr val="FFC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97560"/>
              <a:buNone/>
            </a:pPr>
            <a:endParaRPr sz="4100"/>
          </a:p>
        </p:txBody>
      </p:sp>
      <p:sp>
        <p:nvSpPr>
          <p:cNvPr id="189" name="Google Shape;189;p18"/>
          <p:cNvSpPr txBox="1"/>
          <p:nvPr/>
        </p:nvSpPr>
        <p:spPr>
          <a:xfrm>
            <a:off x="2547050" y="2242200"/>
            <a:ext cx="75990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Distribution Models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Food Safety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Sustainability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Volunteer Support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Distribution Site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Data Gathering/Reporting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Communication and Behaviour at  Food Pantries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6"/>
          <p:cNvSpPr txBox="1">
            <a:spLocks noGrp="1"/>
          </p:cNvSpPr>
          <p:nvPr>
            <p:ph type="body" idx="4"/>
          </p:nvPr>
        </p:nvSpPr>
        <p:spPr>
          <a:xfrm>
            <a:off x="2848800" y="781103"/>
            <a:ext cx="5928600" cy="65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40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-GB">
                <a:solidFill>
                  <a:srgbClr val="FFC000"/>
                </a:solidFill>
              </a:rPr>
              <a:t>Contact Information</a:t>
            </a:r>
            <a:endParaRPr>
              <a:solidFill>
                <a:srgbClr val="FFC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5" name="Google Shape;29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1025" y="2950901"/>
            <a:ext cx="3580701" cy="9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1625" y="2950900"/>
            <a:ext cx="3797674" cy="9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51614" y="2950900"/>
            <a:ext cx="3797661" cy="9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3210" y="3907100"/>
            <a:ext cx="2756336" cy="65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63300" y="3861475"/>
            <a:ext cx="2878125" cy="74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777400" y="3881075"/>
            <a:ext cx="2756350" cy="70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30925" y="4671950"/>
            <a:ext cx="3360900" cy="603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28600" y="4656879"/>
            <a:ext cx="3580700" cy="591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988375" y="4671950"/>
            <a:ext cx="3360901" cy="56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463875" y="5389175"/>
            <a:ext cx="2684875" cy="89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 txBox="1">
            <a:spLocks noGrp="1"/>
          </p:cNvSpPr>
          <p:nvPr>
            <p:ph type="body" idx="3"/>
          </p:nvPr>
        </p:nvSpPr>
        <p:spPr>
          <a:xfrm>
            <a:off x="2848800" y="781100"/>
            <a:ext cx="7868100" cy="65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>
                <a:solidFill>
                  <a:srgbClr val="FFC000"/>
                </a:solidFill>
              </a:rPr>
              <a:t>Distribution Model - Client Choice </a:t>
            </a:r>
            <a:endParaRPr sz="4300"/>
          </a:p>
        </p:txBody>
      </p:sp>
      <p:sp>
        <p:nvSpPr>
          <p:cNvPr id="195" name="Google Shape;195;p19"/>
          <p:cNvSpPr txBox="1"/>
          <p:nvPr/>
        </p:nvSpPr>
        <p:spPr>
          <a:xfrm>
            <a:off x="57900" y="2081800"/>
            <a:ext cx="12076200" cy="3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000"/>
              <a:buChar char="●"/>
            </a:pPr>
            <a:r>
              <a:rPr lang="en-GB" sz="2000" b="1">
                <a:solidFill>
                  <a:srgbClr val="231F20"/>
                </a:solidFill>
              </a:rPr>
              <a:t>Client Choice:</a:t>
            </a:r>
            <a:endParaRPr sz="2000" b="1">
              <a:solidFill>
                <a:srgbClr val="231F20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000"/>
              <a:buChar char="○"/>
            </a:pPr>
            <a:r>
              <a:rPr lang="en-GB" sz="2000" b="1">
                <a:solidFill>
                  <a:srgbClr val="231F20"/>
                </a:solidFill>
              </a:rPr>
              <a:t>Personalized Experience</a:t>
            </a:r>
            <a:r>
              <a:rPr lang="en-GB" sz="2000">
                <a:solidFill>
                  <a:srgbClr val="231F20"/>
                </a:solidFill>
              </a:rPr>
              <a:t>: Client Choice models empower individuals to select items based on their preference and dietary needs, fostering a sense of autonomy</a:t>
            </a:r>
            <a:endParaRPr sz="2000">
              <a:solidFill>
                <a:srgbClr val="231F20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000"/>
              <a:buChar char="○"/>
            </a:pPr>
            <a:r>
              <a:rPr lang="en-GB" sz="2000" b="1">
                <a:solidFill>
                  <a:srgbClr val="231F20"/>
                </a:solidFill>
              </a:rPr>
              <a:t>Dignity and Respect</a:t>
            </a:r>
            <a:r>
              <a:rPr lang="en-GB" sz="2000">
                <a:solidFill>
                  <a:srgbClr val="231F20"/>
                </a:solidFill>
              </a:rPr>
              <a:t>: Clients can choose foods aligned with cultural practices, reducing stigma and promoting dignity by allowing them to make decisions for their families</a:t>
            </a:r>
            <a:endParaRPr sz="2000">
              <a:solidFill>
                <a:srgbClr val="231F20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000"/>
              <a:buChar char="○"/>
            </a:pPr>
            <a:r>
              <a:rPr lang="en-GB" sz="2000" b="1">
                <a:solidFill>
                  <a:srgbClr val="231F20"/>
                </a:solidFill>
              </a:rPr>
              <a:t>Reduced Waste</a:t>
            </a:r>
            <a:r>
              <a:rPr lang="en-GB" sz="2000">
                <a:solidFill>
                  <a:srgbClr val="231F20"/>
                </a:solidFill>
              </a:rPr>
              <a:t>: Customized selections minimize food waste as clients receive items they will use, optimizing resources and benefiting the environment</a:t>
            </a:r>
            <a:endParaRPr sz="2000">
              <a:solidFill>
                <a:srgbClr val="231F20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000"/>
              <a:buChar char="○"/>
            </a:pPr>
            <a:r>
              <a:rPr lang="en-GB" sz="2000" b="1">
                <a:solidFill>
                  <a:srgbClr val="231F20"/>
                </a:solidFill>
              </a:rPr>
              <a:t>Engagement</a:t>
            </a:r>
            <a:r>
              <a:rPr lang="en-GB" sz="2000">
                <a:solidFill>
                  <a:srgbClr val="231F20"/>
                </a:solidFill>
              </a:rPr>
              <a:t>: Active involvement in the selection process encourages dialogue, building relationships between clients and volunteers</a:t>
            </a:r>
            <a:endParaRPr sz="2000">
              <a:solidFill>
                <a:srgbClr val="231F2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 txBox="1">
            <a:spLocks noGrp="1"/>
          </p:cNvSpPr>
          <p:nvPr>
            <p:ph type="body" idx="1"/>
          </p:nvPr>
        </p:nvSpPr>
        <p:spPr>
          <a:xfrm>
            <a:off x="445983" y="2113536"/>
            <a:ext cx="11300100" cy="3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6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-GB" sz="2000" b="1">
                <a:latin typeface="Arial"/>
                <a:ea typeface="Arial"/>
                <a:cs typeface="Arial"/>
                <a:sym typeface="Arial"/>
              </a:rPr>
              <a:t>Table Model:</a:t>
            </a:r>
            <a:endParaRPr sz="2000" b="1">
              <a:latin typeface="Arial"/>
              <a:ea typeface="Arial"/>
              <a:cs typeface="Arial"/>
              <a:sym typeface="Arial"/>
            </a:endParaRPr>
          </a:p>
          <a:p>
            <a:pPr marL="914400" lvl="1" indent="-346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○"/>
            </a:pPr>
            <a:r>
              <a:rPr lang="en-GB" sz="2000" b="1">
                <a:latin typeface="Arial"/>
                <a:ea typeface="Arial"/>
                <a:cs typeface="Arial"/>
                <a:sym typeface="Arial"/>
              </a:rPr>
              <a:t>Guided Selection</a:t>
            </a:r>
            <a:r>
              <a:rPr lang="en-GB" sz="2000">
                <a:latin typeface="Arial"/>
                <a:ea typeface="Arial"/>
                <a:cs typeface="Arial"/>
                <a:sym typeface="Arial"/>
              </a:rPr>
              <a:t>: Clients are guided through a line of tables, each featuring specific food categories, where they choose items to fill their basket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914400" lvl="1" indent="-346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○"/>
            </a:pPr>
            <a:r>
              <a:rPr lang="en-GB" sz="2000" b="1">
                <a:latin typeface="Arial"/>
                <a:ea typeface="Arial"/>
                <a:cs typeface="Arial"/>
                <a:sym typeface="Arial"/>
              </a:rPr>
              <a:t>Structured Variety</a:t>
            </a:r>
            <a:r>
              <a:rPr lang="en-GB" sz="2000">
                <a:latin typeface="Arial"/>
                <a:ea typeface="Arial"/>
                <a:cs typeface="Arial"/>
                <a:sym typeface="Arial"/>
              </a:rPr>
              <a:t>: Ensures a balanced selection of food items by organizing tables with different categories such as fruits, vegetables, proteins, and grains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914400" lvl="1" indent="-346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○"/>
            </a:pPr>
            <a:r>
              <a:rPr lang="en-GB" sz="2000" b="1">
                <a:latin typeface="Arial"/>
                <a:ea typeface="Arial"/>
                <a:cs typeface="Arial"/>
                <a:sym typeface="Arial"/>
              </a:rPr>
              <a:t>Efficient and Personalized</a:t>
            </a:r>
            <a:r>
              <a:rPr lang="en-GB" sz="2000">
                <a:latin typeface="Arial"/>
                <a:ea typeface="Arial"/>
                <a:cs typeface="Arial"/>
                <a:sym typeface="Arial"/>
              </a:rPr>
              <a:t>: Combines structured organization with personalized choice, enabling clients to select items with their preference while maintaining an efficient distribution process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342900" lvl="0" indent="-2108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79999"/>
              <a:buFont typeface="Arial"/>
              <a:buNone/>
            </a:pPr>
            <a:endParaRPr/>
          </a:p>
        </p:txBody>
      </p:sp>
      <p:sp>
        <p:nvSpPr>
          <p:cNvPr id="201" name="Google Shape;201;p20"/>
          <p:cNvSpPr txBox="1">
            <a:spLocks noGrp="1"/>
          </p:cNvSpPr>
          <p:nvPr>
            <p:ph type="body" idx="3"/>
          </p:nvPr>
        </p:nvSpPr>
        <p:spPr>
          <a:xfrm>
            <a:off x="2848800" y="781100"/>
            <a:ext cx="7983600" cy="65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17200">
                <a:solidFill>
                  <a:srgbClr val="FFC000"/>
                </a:solidFill>
              </a:rPr>
              <a:t>Distribution Model - Table Model</a:t>
            </a:r>
            <a:endParaRPr sz="17200">
              <a:solidFill>
                <a:srgbClr val="FFC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 txBox="1">
            <a:spLocks noGrp="1"/>
          </p:cNvSpPr>
          <p:nvPr>
            <p:ph type="body" idx="1"/>
          </p:nvPr>
        </p:nvSpPr>
        <p:spPr>
          <a:xfrm>
            <a:off x="445983" y="2434678"/>
            <a:ext cx="11300100" cy="2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sz="1800" b="1">
                <a:latin typeface="Arial"/>
                <a:ea typeface="Arial"/>
                <a:cs typeface="Arial"/>
                <a:sym typeface="Arial"/>
              </a:rPr>
              <a:t>Inventory List Model:</a:t>
            </a: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sz="1800" b="1">
                <a:latin typeface="Arial"/>
                <a:ea typeface="Arial"/>
                <a:cs typeface="Arial"/>
                <a:sym typeface="Arial"/>
              </a:rPr>
              <a:t>List-Based Selection</a:t>
            </a:r>
            <a:r>
              <a:rPr lang="en-GB" sz="1800">
                <a:latin typeface="Arial"/>
                <a:ea typeface="Arial"/>
                <a:cs typeface="Arial"/>
                <a:sym typeface="Arial"/>
              </a:rPr>
              <a:t>: Clients choose items from a provided inventory list, indicating the quantities they need from each category.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sz="1800" b="1">
                <a:latin typeface="Arial"/>
                <a:ea typeface="Arial"/>
                <a:cs typeface="Arial"/>
                <a:sym typeface="Arial"/>
              </a:rPr>
              <a:t>Prepared Choice</a:t>
            </a:r>
            <a:r>
              <a:rPr lang="en-GB" sz="1800">
                <a:latin typeface="Arial"/>
                <a:ea typeface="Arial"/>
                <a:cs typeface="Arial"/>
                <a:sym typeface="Arial"/>
              </a:rPr>
              <a:t>: Offers a curated list of available items, ensuring a streamlined process and preventing over-selection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sz="1800" b="1">
                <a:latin typeface="Arial"/>
                <a:ea typeface="Arial"/>
                <a:cs typeface="Arial"/>
                <a:sym typeface="Arial"/>
              </a:rPr>
              <a:t>Enhanced Planning</a:t>
            </a:r>
            <a:r>
              <a:rPr lang="en-GB" sz="1800">
                <a:latin typeface="Arial"/>
                <a:ea typeface="Arial"/>
                <a:cs typeface="Arial"/>
                <a:sym typeface="Arial"/>
              </a:rPr>
              <a:t>: Enables clients to plan ahead by indicating their preference, allowing food pantries to manage inventory effectively and reduced waste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42900" lvl="0" indent="-2108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080"/>
              <a:buFont typeface="Arial"/>
              <a:buNone/>
            </a:pPr>
            <a:endParaRPr/>
          </a:p>
        </p:txBody>
      </p:sp>
      <p:sp>
        <p:nvSpPr>
          <p:cNvPr id="207" name="Google Shape;207;p21"/>
          <p:cNvSpPr txBox="1">
            <a:spLocks noGrp="1"/>
          </p:cNvSpPr>
          <p:nvPr>
            <p:ph type="body" idx="6"/>
          </p:nvPr>
        </p:nvSpPr>
        <p:spPr>
          <a:xfrm>
            <a:off x="2848800" y="781100"/>
            <a:ext cx="7626900" cy="65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13600">
                <a:solidFill>
                  <a:srgbClr val="FFC000"/>
                </a:solidFill>
              </a:rPr>
              <a:t>Distribution Model- Inventory List Model</a:t>
            </a:r>
            <a:endParaRPr sz="13600">
              <a:solidFill>
                <a:srgbClr val="FFC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/>
          <p:cNvSpPr txBox="1">
            <a:spLocks noGrp="1"/>
          </p:cNvSpPr>
          <p:nvPr>
            <p:ph type="body" idx="4"/>
          </p:nvPr>
        </p:nvSpPr>
        <p:spPr>
          <a:xfrm>
            <a:off x="2848800" y="781100"/>
            <a:ext cx="7763400" cy="65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13600">
                <a:solidFill>
                  <a:srgbClr val="FFC000"/>
                </a:solidFill>
              </a:rPr>
              <a:t>Distribution Model: Supermarket Model</a:t>
            </a:r>
            <a:endParaRPr sz="13600">
              <a:solidFill>
                <a:srgbClr val="FFC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2"/>
          <p:cNvSpPr txBox="1"/>
          <p:nvPr/>
        </p:nvSpPr>
        <p:spPr>
          <a:xfrm>
            <a:off x="407250" y="2223100"/>
            <a:ext cx="113775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 b="1">
                <a:solidFill>
                  <a:schemeClr val="dk1"/>
                </a:solidFill>
              </a:rPr>
              <a:t>Supermarket Model:</a:t>
            </a:r>
            <a:endParaRPr sz="1800" b="1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 b="1">
                <a:solidFill>
                  <a:schemeClr val="dk1"/>
                </a:solidFill>
              </a:rPr>
              <a:t>Open Selection: </a:t>
            </a:r>
            <a:r>
              <a:rPr lang="en-GB" sz="1800">
                <a:solidFill>
                  <a:schemeClr val="dk1"/>
                </a:solidFill>
              </a:rPr>
              <a:t>Clients navigate the pantry like a supermarket, choosing items from various categories based on their family’s needs and preferences.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 b="1">
                <a:solidFill>
                  <a:schemeClr val="dk1"/>
                </a:solidFill>
              </a:rPr>
              <a:t>Diverse Choice</a:t>
            </a:r>
            <a:r>
              <a:rPr lang="en-GB" sz="1800">
                <a:solidFill>
                  <a:schemeClr val="dk1"/>
                </a:solidFill>
              </a:rPr>
              <a:t>: Offers a wide range of fresh produce, proteins, grains, and non-perishables, empowering clients to customize their selections for balanced nutrition.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 b="1">
                <a:solidFill>
                  <a:schemeClr val="dk1"/>
                </a:solidFill>
              </a:rPr>
              <a:t>Empowerment: </a:t>
            </a:r>
            <a:r>
              <a:rPr lang="en-GB" sz="1800">
                <a:solidFill>
                  <a:schemeClr val="dk1"/>
                </a:solidFill>
              </a:rPr>
              <a:t>Promotes a sense of agency as clients actively participate in their food selection, fostering dignity and reducing food waste by prioritizing items they will use.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"/>
          <p:cNvSpPr txBox="1">
            <a:spLocks noGrp="1"/>
          </p:cNvSpPr>
          <p:nvPr>
            <p:ph type="body" idx="1"/>
          </p:nvPr>
        </p:nvSpPr>
        <p:spPr>
          <a:xfrm>
            <a:off x="647332" y="1803200"/>
            <a:ext cx="10751100" cy="45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6523" b="1">
                <a:latin typeface="Arial"/>
                <a:ea typeface="Arial"/>
                <a:cs typeface="Arial"/>
                <a:sym typeface="Arial"/>
              </a:rPr>
              <a:t>By adhering to these principles, food pantries can ensure that the food they distribute is safe  and contributes positively to the health of their community. </a:t>
            </a:r>
            <a:endParaRPr sz="6523" b="1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6523">
              <a:latin typeface="Arial"/>
              <a:ea typeface="Arial"/>
              <a:cs typeface="Arial"/>
              <a:sym typeface="Arial"/>
            </a:endParaRPr>
          </a:p>
          <a:p>
            <a:pPr marL="457200" lvl="0" indent="-33215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-GB" sz="6523" b="1">
                <a:latin typeface="Arial"/>
                <a:ea typeface="Arial"/>
                <a:cs typeface="Arial"/>
                <a:sym typeface="Arial"/>
              </a:rPr>
              <a:t>Embracing Comprehensive Food Safety:</a:t>
            </a:r>
            <a:endParaRPr sz="6523" b="1">
              <a:latin typeface="Arial"/>
              <a:ea typeface="Arial"/>
              <a:cs typeface="Arial"/>
              <a:sym typeface="Arial"/>
            </a:endParaRPr>
          </a:p>
          <a:p>
            <a:pPr marL="914400" lvl="1" indent="-33215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○"/>
            </a:pPr>
            <a:r>
              <a:rPr lang="en-GB" sz="6523">
                <a:latin typeface="Arial"/>
                <a:ea typeface="Arial"/>
                <a:cs typeface="Arial"/>
                <a:sym typeface="Arial"/>
              </a:rPr>
              <a:t>Food safety at food pantries is paramount to safeguarding the health and wellbeing of recipients. This involves:</a:t>
            </a:r>
            <a:endParaRPr sz="6523">
              <a:latin typeface="Arial"/>
              <a:ea typeface="Arial"/>
              <a:cs typeface="Arial"/>
              <a:sym typeface="Arial"/>
            </a:endParaRPr>
          </a:p>
          <a:p>
            <a:pPr marL="1371600" lvl="2" indent="-33215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■"/>
            </a:pPr>
            <a:r>
              <a:rPr lang="en-GB" sz="6523">
                <a:latin typeface="Arial"/>
                <a:ea typeface="Arial"/>
                <a:cs typeface="Arial"/>
                <a:sym typeface="Arial"/>
              </a:rPr>
              <a:t>Proper Handling: Adhering to strict protocols for receiving, sorting, and storing food items to prevent contamination and maintain freshness.</a:t>
            </a:r>
            <a:endParaRPr sz="6523">
              <a:latin typeface="Arial"/>
              <a:ea typeface="Arial"/>
              <a:cs typeface="Arial"/>
              <a:sym typeface="Arial"/>
            </a:endParaRPr>
          </a:p>
          <a:p>
            <a:pPr marL="1371600" lvl="2" indent="-33215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■"/>
            </a:pPr>
            <a:r>
              <a:rPr lang="en-GB" sz="6523">
                <a:latin typeface="Arial"/>
                <a:ea typeface="Arial"/>
                <a:cs typeface="Arial"/>
                <a:sym typeface="Arial"/>
              </a:rPr>
              <a:t>Hygiene Practices: Ensuring volunteers maintain rigours personal hygiene standards, including handwashing, wearing gloves, and using sanitary equipment.</a:t>
            </a:r>
            <a:endParaRPr sz="6523">
              <a:latin typeface="Arial"/>
              <a:ea typeface="Arial"/>
              <a:cs typeface="Arial"/>
              <a:sym typeface="Arial"/>
            </a:endParaRPr>
          </a:p>
          <a:p>
            <a:pPr marL="1371600" lvl="2" indent="-33215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■"/>
            </a:pPr>
            <a:r>
              <a:rPr lang="en-GB" sz="6523">
                <a:latin typeface="Arial"/>
                <a:ea typeface="Arial"/>
                <a:cs typeface="Arial"/>
                <a:sym typeface="Arial"/>
              </a:rPr>
              <a:t>Storage Guidelines: Storing food in designated areas based on temperature requirements and expiration dates to prevent spoilage and ensure safe consumption.</a:t>
            </a:r>
            <a:endParaRPr sz="6523">
              <a:latin typeface="Arial"/>
              <a:ea typeface="Arial"/>
              <a:cs typeface="Arial"/>
              <a:sym typeface="Arial"/>
            </a:endParaRPr>
          </a:p>
          <a:p>
            <a:pPr marL="1371600" lvl="2" indent="-33215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■"/>
            </a:pPr>
            <a:r>
              <a:rPr lang="en-GB" sz="6523">
                <a:latin typeface="Arial"/>
                <a:ea typeface="Arial"/>
                <a:cs typeface="Arial"/>
                <a:sym typeface="Arial"/>
              </a:rPr>
              <a:t>Educational Initiatives: Offering regular training sessions to volunteers on food safety practices, emphasizing proper handling techniques and sanitation practices.</a:t>
            </a:r>
            <a:endParaRPr sz="6523">
              <a:latin typeface="Arial"/>
              <a:ea typeface="Arial"/>
              <a:cs typeface="Arial"/>
              <a:sym typeface="Arial"/>
            </a:endParaRPr>
          </a:p>
          <a:p>
            <a:pPr marL="457200" lvl="0" indent="-33215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-GB" sz="6523" b="1">
                <a:latin typeface="Arial"/>
                <a:ea typeface="Arial"/>
                <a:cs typeface="Arial"/>
                <a:sym typeface="Arial"/>
              </a:rPr>
              <a:t>Quality Checks:</a:t>
            </a:r>
            <a:endParaRPr sz="6523" b="1">
              <a:latin typeface="Arial"/>
              <a:ea typeface="Arial"/>
              <a:cs typeface="Arial"/>
              <a:sym typeface="Arial"/>
            </a:endParaRPr>
          </a:p>
          <a:p>
            <a:pPr marL="914400" lvl="1" indent="-33215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○"/>
            </a:pPr>
            <a:r>
              <a:rPr lang="en-GB" sz="6523">
                <a:latin typeface="Arial"/>
                <a:ea typeface="Arial"/>
                <a:cs typeface="Arial"/>
                <a:sym typeface="Arial"/>
              </a:rPr>
              <a:t>Regularly inspecting donated items for signs of damage, expiration, packaging integrity issues.</a:t>
            </a:r>
            <a:endParaRPr sz="6523">
              <a:latin typeface="Arial"/>
              <a:ea typeface="Arial"/>
              <a:cs typeface="Arial"/>
              <a:sym typeface="Arial"/>
            </a:endParaRPr>
          </a:p>
          <a:p>
            <a:pPr marL="457200" lvl="0" indent="-33215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-GB" sz="6523" b="1">
                <a:latin typeface="Arial"/>
                <a:ea typeface="Arial"/>
                <a:cs typeface="Arial"/>
                <a:sym typeface="Arial"/>
              </a:rPr>
              <a:t>Continuous Monitoring:</a:t>
            </a:r>
            <a:endParaRPr sz="6523" b="1">
              <a:latin typeface="Arial"/>
              <a:ea typeface="Arial"/>
              <a:cs typeface="Arial"/>
              <a:sym typeface="Arial"/>
            </a:endParaRPr>
          </a:p>
          <a:p>
            <a:pPr marL="914400" lvl="1" indent="-33215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○"/>
            </a:pPr>
            <a:r>
              <a:rPr lang="en-GB" sz="6523">
                <a:latin typeface="Arial"/>
                <a:ea typeface="Arial"/>
                <a:cs typeface="Arial"/>
                <a:sym typeface="Arial"/>
              </a:rPr>
              <a:t>Implementing a system of regular checks to maintain food safety practices and promptly address any concern that arise.</a:t>
            </a:r>
            <a:endParaRPr sz="6523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342900" lvl="0" indent="-2209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80000"/>
              <a:buFont typeface="Arial"/>
              <a:buNone/>
            </a:pPr>
            <a:endParaRPr/>
          </a:p>
        </p:txBody>
      </p:sp>
      <p:sp>
        <p:nvSpPr>
          <p:cNvPr id="219" name="Google Shape;219;p23"/>
          <p:cNvSpPr txBox="1">
            <a:spLocks noGrp="1"/>
          </p:cNvSpPr>
          <p:nvPr>
            <p:ph type="body" idx="4"/>
          </p:nvPr>
        </p:nvSpPr>
        <p:spPr>
          <a:xfrm>
            <a:off x="2848800" y="781103"/>
            <a:ext cx="5928600" cy="65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C000"/>
                </a:solidFill>
              </a:rPr>
              <a:t>Food Safety Practices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"/>
          <p:cNvSpPr txBox="1"/>
          <p:nvPr/>
        </p:nvSpPr>
        <p:spPr>
          <a:xfrm>
            <a:off x="3400950" y="2642525"/>
            <a:ext cx="53901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 </a:t>
            </a:r>
            <a:endParaRPr sz="6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5"/>
          <p:cNvSpPr txBox="1">
            <a:spLocks noGrp="1"/>
          </p:cNvSpPr>
          <p:nvPr>
            <p:ph type="body" idx="1"/>
          </p:nvPr>
        </p:nvSpPr>
        <p:spPr>
          <a:xfrm>
            <a:off x="468425" y="1788438"/>
            <a:ext cx="11261700" cy="46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7500" b="1">
                <a:latin typeface="Arial"/>
                <a:ea typeface="Arial"/>
                <a:cs typeface="Arial"/>
                <a:sym typeface="Arial"/>
              </a:rPr>
              <a:t>Maintain Nonprofit Status:</a:t>
            </a:r>
            <a:endParaRPr sz="75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4766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7500">
                <a:latin typeface="Arial"/>
                <a:ea typeface="Arial"/>
                <a:cs typeface="Arial"/>
                <a:sym typeface="Arial"/>
              </a:rPr>
              <a:t>Comply with Federal and California regulations to remain an active.</a:t>
            </a:r>
            <a:endParaRPr sz="7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7500" b="1">
                <a:latin typeface="Arial"/>
                <a:ea typeface="Arial"/>
                <a:cs typeface="Arial"/>
                <a:sym typeface="Arial"/>
              </a:rPr>
              <a:t>Operating Funds:</a:t>
            </a:r>
            <a:endParaRPr sz="75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47662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7500">
                <a:latin typeface="Arial"/>
                <a:ea typeface="Arial"/>
                <a:cs typeface="Arial"/>
                <a:sym typeface="Arial"/>
              </a:rPr>
              <a:t>Secure funding for rent, salaries, insurance, equipment, and logistics.</a:t>
            </a:r>
            <a:endParaRPr sz="7500">
              <a:latin typeface="Arial"/>
              <a:ea typeface="Arial"/>
              <a:cs typeface="Arial"/>
              <a:sym typeface="Arial"/>
            </a:endParaRPr>
          </a:p>
          <a:p>
            <a:pPr marL="457200" lvl="0" indent="-34766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7500">
                <a:latin typeface="Arial"/>
                <a:ea typeface="Arial"/>
                <a:cs typeface="Arial"/>
                <a:sym typeface="Arial"/>
              </a:rPr>
              <a:t>Seek community support, grants, partnerships, and fundraising opportunities.</a:t>
            </a:r>
            <a:endParaRPr sz="7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7500" b="1">
                <a:latin typeface="Arial"/>
                <a:ea typeface="Arial"/>
                <a:cs typeface="Arial"/>
                <a:sym typeface="Arial"/>
              </a:rPr>
              <a:t>Team:</a:t>
            </a:r>
            <a:endParaRPr sz="75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47662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7500">
                <a:latin typeface="Arial"/>
                <a:ea typeface="Arial"/>
                <a:cs typeface="Arial"/>
                <a:sym typeface="Arial"/>
              </a:rPr>
              <a:t>Recruit volunteers and/or paid staff.</a:t>
            </a:r>
            <a:endParaRPr sz="7500">
              <a:latin typeface="Arial"/>
              <a:ea typeface="Arial"/>
              <a:cs typeface="Arial"/>
              <a:sym typeface="Arial"/>
            </a:endParaRPr>
          </a:p>
          <a:p>
            <a:pPr marL="457200" lvl="0" indent="-34766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7500">
                <a:latin typeface="Arial"/>
                <a:ea typeface="Arial"/>
                <a:cs typeface="Arial"/>
                <a:sym typeface="Arial"/>
              </a:rPr>
              <a:t>Define roles and provide training.</a:t>
            </a:r>
            <a:endParaRPr sz="7500">
              <a:latin typeface="Arial"/>
              <a:ea typeface="Arial"/>
              <a:cs typeface="Arial"/>
              <a:sym typeface="Arial"/>
            </a:endParaRPr>
          </a:p>
          <a:p>
            <a:pPr marL="457200" lvl="0" indent="-34766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7500">
                <a:latin typeface="Arial"/>
                <a:ea typeface="Arial"/>
                <a:cs typeface="Arial"/>
                <a:sym typeface="Arial"/>
              </a:rPr>
              <a:t>Require volunteers to complete an agreement that outlines your agency policies.</a:t>
            </a:r>
            <a:endParaRPr sz="7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7500" b="1">
                <a:latin typeface="Arial"/>
                <a:ea typeface="Arial"/>
                <a:cs typeface="Arial"/>
                <a:sym typeface="Arial"/>
              </a:rPr>
              <a:t>Logistics:</a:t>
            </a:r>
            <a:endParaRPr sz="75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47662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7500">
                <a:latin typeface="Arial"/>
                <a:ea typeface="Arial"/>
                <a:cs typeface="Arial"/>
                <a:sym typeface="Arial"/>
              </a:rPr>
              <a:t>Obtain vehicles, drivers, and insurance.</a:t>
            </a:r>
            <a:endParaRPr sz="7500">
              <a:latin typeface="Arial"/>
              <a:ea typeface="Arial"/>
              <a:cs typeface="Arial"/>
              <a:sym typeface="Arial"/>
            </a:endParaRPr>
          </a:p>
          <a:p>
            <a:pPr marL="457200" lvl="0" indent="-34766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7500">
                <a:latin typeface="Arial"/>
                <a:ea typeface="Arial"/>
                <a:cs typeface="Arial"/>
                <a:sym typeface="Arial"/>
              </a:rPr>
              <a:t>Budget for fuel and maintenance.</a:t>
            </a:r>
            <a:endParaRPr sz="7500">
              <a:latin typeface="Arial"/>
              <a:ea typeface="Arial"/>
              <a:cs typeface="Arial"/>
              <a:sym typeface="Arial"/>
            </a:endParaRPr>
          </a:p>
          <a:p>
            <a:pPr marL="457200" lvl="0" indent="-34766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7500">
                <a:latin typeface="Arial"/>
                <a:ea typeface="Arial"/>
                <a:cs typeface="Arial"/>
                <a:sym typeface="Arial"/>
              </a:rPr>
              <a:t>Utilize delivery from LARFB, if needed.</a:t>
            </a:r>
            <a:endParaRPr sz="7500">
              <a:latin typeface="Arial"/>
              <a:ea typeface="Arial"/>
              <a:cs typeface="Arial"/>
              <a:sym typeface="Arial"/>
            </a:endParaRPr>
          </a:p>
          <a:p>
            <a:pPr marL="342900" lvl="0" indent="-2209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80000"/>
              <a:buFont typeface="Arial"/>
              <a:buNone/>
            </a:pPr>
            <a:endParaRPr/>
          </a:p>
        </p:txBody>
      </p:sp>
      <p:sp>
        <p:nvSpPr>
          <p:cNvPr id="230" name="Google Shape;230;p25"/>
          <p:cNvSpPr txBox="1">
            <a:spLocks noGrp="1"/>
          </p:cNvSpPr>
          <p:nvPr>
            <p:ph type="body" idx="4"/>
          </p:nvPr>
        </p:nvSpPr>
        <p:spPr>
          <a:xfrm>
            <a:off x="2848800" y="781103"/>
            <a:ext cx="5928600" cy="65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400">
                <a:solidFill>
                  <a:srgbClr val="FFC000"/>
                </a:solidFill>
              </a:rPr>
              <a:t>Sustainability</a:t>
            </a:r>
            <a:endParaRPr sz="3400">
              <a:solidFill>
                <a:srgbClr val="FFC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1319</Words>
  <Application>Microsoft Office PowerPoint</Application>
  <PresentationFormat>Widescreen</PresentationFormat>
  <Paragraphs>149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(Betty) Jimenez</dc:creator>
  <cp:lastModifiedBy>Elizabeth (Betty) Jimenez</cp:lastModifiedBy>
  <cp:revision>1</cp:revision>
  <dcterms:modified xsi:type="dcterms:W3CDTF">2024-08-21T20:06:39Z</dcterms:modified>
</cp:coreProperties>
</file>