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6" r:id="rId1"/>
    <p:sldMasterId id="2147483697" r:id="rId2"/>
    <p:sldMasterId id="2147483698" r:id="rId3"/>
  </p:sldMasterIdLst>
  <p:notesMasterIdLst>
    <p:notesMasterId r:id="rId4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7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72"/>
      </p:cViewPr>
      <p:guideLst>
        <p:guide orient="horz" pos="67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f07b052399_0_9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4" name="Google Shape;554;g2f07b052399_0_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f07b052399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f07b052399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f07b052399_0_1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f07b052399_0_1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f07b052399_0_1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f07b052399_0_1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f07b052399_0_1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f07b052399_0_1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f07b052399_0_1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f07b052399_0_1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f07b052399_0_1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f07b052399_0_1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f0b95d0083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f0b95d0083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f07b052399_0_1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2f07b052399_0_1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f0e19605b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2f0e19605b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f0e19605b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f0e19605b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f07b052399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f07b052399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f0e19605b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2f0e19605b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f0e19605b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f0e19605b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f07b052399_0_1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2f07b052399_0_1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f07b052399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2f07b052399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f07b052399_0_1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2f07b052399_0_1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f1ab627a1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f1ab627a1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f07b052399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2f07b052399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f1ab627a1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f1ab627a1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f07b052399_0_1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f07b052399_0_1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f07b052399_0_1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2f07b052399_0_1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f07b052399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f07b052399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f07b052399_0_1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f07b052399_0_1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2f203ae3b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2f203ae3b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f07b052399_0_1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2f07b052399_0_1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f07b052399_0_1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2f07b052399_0_1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f07b052399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f07b052399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f07b052399_0_1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2f07b052399_0_1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2f07b052399_0_1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2f07b052399_0_1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f1ab627a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2f1ab627a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2f1ab627a1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2f1ab627a1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2f07b052399_0_1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2f07b052399_0_1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f07b052399_0_1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f07b052399_0_1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7fa4400c8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27fa4400c8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f07b052399_0_1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2f07b052399_0_1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f07b052399_0_1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2f07b052399_0_1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f07b052399_0_1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2f07b052399_0_1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2f07b052399_0_1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2f07b052399_0_1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f07b052399_0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f07b052399_0_1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f07b052399_0_1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f07b052399_0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f07b052399_0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f07b052399_0_1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f07b052399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f07b052399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f07b052399_0_1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f07b052399_0_1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1">
  <p:cSld name="Cover1">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6096000" y="-305583"/>
            <a:ext cx="6096000" cy="4170394"/>
          </a:xfrm>
          <a:prstGeom prst="rect">
            <a:avLst/>
          </a:prstGeom>
          <a:noFill/>
          <a:ln>
            <a:noFill/>
          </a:ln>
        </p:spPr>
      </p:pic>
      <p:pic>
        <p:nvPicPr>
          <p:cNvPr id="13" name="Google Shape;13;p2"/>
          <p:cNvPicPr preferRelativeResize="0"/>
          <p:nvPr/>
        </p:nvPicPr>
        <p:blipFill rotWithShape="1">
          <a:blip r:embed="rId3">
            <a:alphaModFix/>
          </a:blip>
          <a:srcRect/>
          <a:stretch/>
        </p:blipFill>
        <p:spPr>
          <a:xfrm>
            <a:off x="-22034" y="-201132"/>
            <a:ext cx="6118034" cy="4065943"/>
          </a:xfrm>
          <a:prstGeom prst="rect">
            <a:avLst/>
          </a:prstGeom>
          <a:noFill/>
          <a:ln>
            <a:noFill/>
          </a:ln>
        </p:spPr>
      </p:pic>
      <p:pic>
        <p:nvPicPr>
          <p:cNvPr id="14" name="Google Shape;14;p2"/>
          <p:cNvPicPr preferRelativeResize="0"/>
          <p:nvPr/>
        </p:nvPicPr>
        <p:blipFill rotWithShape="1">
          <a:blip r:embed="rId4">
            <a:alphaModFix/>
          </a:blip>
          <a:srcRect/>
          <a:stretch/>
        </p:blipFill>
        <p:spPr>
          <a:xfrm>
            <a:off x="-23971" y="-9626"/>
            <a:ext cx="12556063" cy="2258556"/>
          </a:xfrm>
          <a:prstGeom prst="rect">
            <a:avLst/>
          </a:prstGeom>
          <a:noFill/>
          <a:ln>
            <a:noFill/>
          </a:ln>
        </p:spPr>
      </p:pic>
      <p:pic>
        <p:nvPicPr>
          <p:cNvPr id="15" name="Google Shape;15;p2"/>
          <p:cNvPicPr preferRelativeResize="0"/>
          <p:nvPr/>
        </p:nvPicPr>
        <p:blipFill rotWithShape="1">
          <a:blip r:embed="rId5">
            <a:alphaModFix/>
          </a:blip>
          <a:srcRect/>
          <a:stretch/>
        </p:blipFill>
        <p:spPr>
          <a:xfrm>
            <a:off x="4316524" y="4157340"/>
            <a:ext cx="3558951" cy="1311191"/>
          </a:xfrm>
          <a:prstGeom prst="rect">
            <a:avLst/>
          </a:prstGeom>
          <a:noFill/>
          <a:ln>
            <a:noFill/>
          </a:ln>
        </p:spPr>
      </p:pic>
      <p:sp>
        <p:nvSpPr>
          <p:cNvPr id="16" name="Google Shape;16;p2"/>
          <p:cNvSpPr txBox="1">
            <a:spLocks noGrp="1"/>
          </p:cNvSpPr>
          <p:nvPr>
            <p:ph type="body" idx="1"/>
          </p:nvPr>
        </p:nvSpPr>
        <p:spPr>
          <a:xfrm>
            <a:off x="2130424" y="5761060"/>
            <a:ext cx="7931150" cy="7889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C000"/>
              </a:buClr>
              <a:buSzPts val="4400"/>
              <a:buNone/>
              <a:defRPr sz="4400" b="1">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fo or Image Slide 6">
  <p:cSld name="Info or Image Slide 6">
    <p:spTree>
      <p:nvGrpSpPr>
        <p:cNvPr id="1" name="Shape 99"/>
        <p:cNvGrpSpPr/>
        <p:nvPr/>
      </p:nvGrpSpPr>
      <p:grpSpPr>
        <a:xfrm>
          <a:off x="0" y="0"/>
          <a:ext cx="0" cy="0"/>
          <a:chOff x="0" y="0"/>
          <a:chExt cx="0" cy="0"/>
        </a:xfrm>
      </p:grpSpPr>
      <p:pic>
        <p:nvPicPr>
          <p:cNvPr id="100" name="Google Shape;100;p11"/>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101" name="Google Shape;10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4" name="Google Shape;104;p11"/>
          <p:cNvSpPr txBox="1">
            <a:spLocks noGrp="1"/>
          </p:cNvSpPr>
          <p:nvPr>
            <p:ph type="body" idx="1"/>
          </p:nvPr>
        </p:nvSpPr>
        <p:spPr>
          <a:xfrm>
            <a:off x="468432" y="1788460"/>
            <a:ext cx="11261749" cy="2090366"/>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1"/>
          <p:cNvSpPr>
            <a:spLocks noGrp="1"/>
          </p:cNvSpPr>
          <p:nvPr>
            <p:ph type="pic" idx="2"/>
          </p:nvPr>
        </p:nvSpPr>
        <p:spPr>
          <a:xfrm>
            <a:off x="6096000" y="4197096"/>
            <a:ext cx="6112043" cy="2090366"/>
          </a:xfrm>
          <a:prstGeom prst="rect">
            <a:avLst/>
          </a:prstGeom>
          <a:noFill/>
          <a:ln>
            <a:noFill/>
          </a:ln>
        </p:spPr>
      </p:sp>
      <p:sp>
        <p:nvSpPr>
          <p:cNvPr id="106" name="Google Shape;106;p11"/>
          <p:cNvSpPr>
            <a:spLocks noGrp="1"/>
          </p:cNvSpPr>
          <p:nvPr>
            <p:ph type="pic" idx="3"/>
          </p:nvPr>
        </p:nvSpPr>
        <p:spPr>
          <a:xfrm>
            <a:off x="-18902" y="4197096"/>
            <a:ext cx="6150681" cy="2090366"/>
          </a:xfrm>
          <a:prstGeom prst="rect">
            <a:avLst/>
          </a:prstGeom>
          <a:noFill/>
          <a:ln>
            <a:noFill/>
          </a:ln>
        </p:spPr>
      </p:sp>
      <p:cxnSp>
        <p:nvCxnSpPr>
          <p:cNvPr id="107" name="Google Shape;107;p11"/>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pic>
        <p:nvPicPr>
          <p:cNvPr id="108" name="Google Shape;108;p11"/>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109" name="Google Shape;109;p11"/>
          <p:cNvSpPr txBox="1">
            <a:spLocks noGrp="1"/>
          </p:cNvSpPr>
          <p:nvPr>
            <p:ph type="body" idx="4"/>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fo or Image border Slide">
  <p:cSld name="Info or Image border Slide">
    <p:spTree>
      <p:nvGrpSpPr>
        <p:cNvPr id="1" name="Shape 110"/>
        <p:cNvGrpSpPr/>
        <p:nvPr/>
      </p:nvGrpSpPr>
      <p:grpSpPr>
        <a:xfrm>
          <a:off x="0" y="0"/>
          <a:ext cx="0" cy="0"/>
          <a:chOff x="0" y="0"/>
          <a:chExt cx="0" cy="0"/>
        </a:xfrm>
      </p:grpSpPr>
      <p:pic>
        <p:nvPicPr>
          <p:cNvPr id="111" name="Google Shape;111;p12"/>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112" name="Google Shape;1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2"/>
          <p:cNvSpPr/>
          <p:nvPr/>
        </p:nvSpPr>
        <p:spPr>
          <a:xfrm>
            <a:off x="321735" y="1788460"/>
            <a:ext cx="4217927" cy="4429274"/>
          </a:xfrm>
          <a:prstGeom prst="rect">
            <a:avLst/>
          </a:prstGeom>
          <a:solidFill>
            <a:srgbClr val="BBDB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12"/>
          <p:cNvSpPr txBox="1">
            <a:spLocks noGrp="1"/>
          </p:cNvSpPr>
          <p:nvPr>
            <p:ph type="body" idx="1"/>
          </p:nvPr>
        </p:nvSpPr>
        <p:spPr>
          <a:xfrm>
            <a:off x="4928583" y="1788460"/>
            <a:ext cx="6814684" cy="456789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2"/>
          <p:cNvSpPr>
            <a:spLocks noGrp="1"/>
          </p:cNvSpPr>
          <p:nvPr>
            <p:ph type="pic" idx="2"/>
          </p:nvPr>
        </p:nvSpPr>
        <p:spPr>
          <a:xfrm>
            <a:off x="465970" y="1872866"/>
            <a:ext cx="3947583" cy="4251709"/>
          </a:xfrm>
          <a:prstGeom prst="rect">
            <a:avLst/>
          </a:prstGeom>
          <a:noFill/>
          <a:ln>
            <a:noFill/>
          </a:ln>
        </p:spPr>
      </p:sp>
      <p:cxnSp>
        <p:nvCxnSpPr>
          <p:cNvPr id="118" name="Google Shape;118;p12"/>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pic>
        <p:nvPicPr>
          <p:cNvPr id="119" name="Google Shape;119;p12"/>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120" name="Google Shape;120;p12"/>
          <p:cNvSpPr txBox="1">
            <a:spLocks noGrp="1"/>
          </p:cNvSpPr>
          <p:nvPr>
            <p:ph type="body" idx="3"/>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fo or Image border Slide 2">
  <p:cSld name="Info or Image border Slide 2">
    <p:spTree>
      <p:nvGrpSpPr>
        <p:cNvPr id="1" name="Shape 121"/>
        <p:cNvGrpSpPr/>
        <p:nvPr/>
      </p:nvGrpSpPr>
      <p:grpSpPr>
        <a:xfrm>
          <a:off x="0" y="0"/>
          <a:ext cx="0" cy="0"/>
          <a:chOff x="0" y="0"/>
          <a:chExt cx="0" cy="0"/>
        </a:xfrm>
      </p:grpSpPr>
      <p:pic>
        <p:nvPicPr>
          <p:cNvPr id="122" name="Google Shape;122;p13"/>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123" name="Google Shape;12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6" name="Google Shape;126;p13"/>
          <p:cNvSpPr/>
          <p:nvPr/>
        </p:nvSpPr>
        <p:spPr>
          <a:xfrm>
            <a:off x="7631786" y="1788460"/>
            <a:ext cx="4217927" cy="4429274"/>
          </a:xfrm>
          <a:prstGeom prst="rect">
            <a:avLst/>
          </a:prstGeom>
          <a:solidFill>
            <a:srgbClr val="BBDB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13"/>
          <p:cNvSpPr txBox="1">
            <a:spLocks noGrp="1"/>
          </p:cNvSpPr>
          <p:nvPr>
            <p:ph type="body" idx="1"/>
          </p:nvPr>
        </p:nvSpPr>
        <p:spPr>
          <a:xfrm>
            <a:off x="588502" y="1788460"/>
            <a:ext cx="6814684" cy="456789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3"/>
          <p:cNvSpPr>
            <a:spLocks noGrp="1"/>
          </p:cNvSpPr>
          <p:nvPr>
            <p:ph type="pic" idx="2"/>
          </p:nvPr>
        </p:nvSpPr>
        <p:spPr>
          <a:xfrm>
            <a:off x="7776021" y="1872866"/>
            <a:ext cx="3947583" cy="4251709"/>
          </a:xfrm>
          <a:prstGeom prst="rect">
            <a:avLst/>
          </a:prstGeom>
          <a:noFill/>
          <a:ln>
            <a:noFill/>
          </a:ln>
        </p:spPr>
      </p:sp>
      <p:cxnSp>
        <p:nvCxnSpPr>
          <p:cNvPr id="129" name="Google Shape;129;p13"/>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pic>
        <p:nvPicPr>
          <p:cNvPr id="130" name="Google Shape;130;p13"/>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131" name="Google Shape;131;p13"/>
          <p:cNvSpPr txBox="1">
            <a:spLocks noGrp="1"/>
          </p:cNvSpPr>
          <p:nvPr>
            <p:ph type="body" idx="3"/>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Slide">
  <p:cSld name="Image Slide">
    <p:spTree>
      <p:nvGrpSpPr>
        <p:cNvPr id="1" name="Shape 132"/>
        <p:cNvGrpSpPr/>
        <p:nvPr/>
      </p:nvGrpSpPr>
      <p:grpSpPr>
        <a:xfrm>
          <a:off x="0" y="0"/>
          <a:ext cx="0" cy="0"/>
          <a:chOff x="0" y="0"/>
          <a:chExt cx="0" cy="0"/>
        </a:xfrm>
      </p:grpSpPr>
      <p:pic>
        <p:nvPicPr>
          <p:cNvPr id="133" name="Google Shape;133;p14"/>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134" name="Google Shape;13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37" name="Google Shape;137;p14"/>
          <p:cNvSpPr>
            <a:spLocks noGrp="1"/>
          </p:cNvSpPr>
          <p:nvPr>
            <p:ph type="pic" idx="2"/>
          </p:nvPr>
        </p:nvSpPr>
        <p:spPr>
          <a:xfrm>
            <a:off x="6071432" y="4018838"/>
            <a:ext cx="5282368" cy="2182854"/>
          </a:xfrm>
          <a:prstGeom prst="rect">
            <a:avLst/>
          </a:prstGeom>
          <a:noFill/>
          <a:ln>
            <a:noFill/>
          </a:ln>
        </p:spPr>
      </p:sp>
      <p:sp>
        <p:nvSpPr>
          <p:cNvPr id="138" name="Google Shape;138;p14"/>
          <p:cNvSpPr>
            <a:spLocks noGrp="1"/>
          </p:cNvSpPr>
          <p:nvPr>
            <p:ph type="pic" idx="3"/>
          </p:nvPr>
        </p:nvSpPr>
        <p:spPr>
          <a:xfrm>
            <a:off x="6071432" y="1838345"/>
            <a:ext cx="5282368" cy="2182854"/>
          </a:xfrm>
          <a:prstGeom prst="rect">
            <a:avLst/>
          </a:prstGeom>
          <a:noFill/>
          <a:ln>
            <a:noFill/>
          </a:ln>
        </p:spPr>
      </p:sp>
      <p:sp>
        <p:nvSpPr>
          <p:cNvPr id="139" name="Google Shape;139;p14"/>
          <p:cNvSpPr>
            <a:spLocks noGrp="1"/>
          </p:cNvSpPr>
          <p:nvPr>
            <p:ph type="pic" idx="4"/>
          </p:nvPr>
        </p:nvSpPr>
        <p:spPr>
          <a:xfrm>
            <a:off x="763224" y="4018838"/>
            <a:ext cx="5282368" cy="2182854"/>
          </a:xfrm>
          <a:prstGeom prst="rect">
            <a:avLst/>
          </a:prstGeom>
          <a:noFill/>
          <a:ln>
            <a:noFill/>
          </a:ln>
        </p:spPr>
      </p:sp>
      <p:sp>
        <p:nvSpPr>
          <p:cNvPr id="140" name="Google Shape;140;p14"/>
          <p:cNvSpPr>
            <a:spLocks noGrp="1"/>
          </p:cNvSpPr>
          <p:nvPr>
            <p:ph type="pic" idx="5"/>
          </p:nvPr>
        </p:nvSpPr>
        <p:spPr>
          <a:xfrm>
            <a:off x="763224" y="1838345"/>
            <a:ext cx="5282368" cy="2182854"/>
          </a:xfrm>
          <a:prstGeom prst="rect">
            <a:avLst/>
          </a:prstGeom>
          <a:noFill/>
          <a:ln>
            <a:noFill/>
          </a:ln>
        </p:spPr>
      </p:sp>
      <p:cxnSp>
        <p:nvCxnSpPr>
          <p:cNvPr id="141" name="Google Shape;141;p14"/>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pic>
        <p:nvPicPr>
          <p:cNvPr id="142" name="Google Shape;142;p14"/>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143" name="Google Shape;143;p14"/>
          <p:cNvSpPr txBox="1">
            <a:spLocks noGrp="1"/>
          </p:cNvSpPr>
          <p:nvPr>
            <p:ph type="body" idx="1"/>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Slide 2">
  <p:cSld name="Image Slide 2">
    <p:spTree>
      <p:nvGrpSpPr>
        <p:cNvPr id="1" name="Shape 144"/>
        <p:cNvGrpSpPr/>
        <p:nvPr/>
      </p:nvGrpSpPr>
      <p:grpSpPr>
        <a:xfrm>
          <a:off x="0" y="0"/>
          <a:ext cx="0" cy="0"/>
          <a:chOff x="0" y="0"/>
          <a:chExt cx="0" cy="0"/>
        </a:xfrm>
      </p:grpSpPr>
      <p:pic>
        <p:nvPicPr>
          <p:cNvPr id="145" name="Google Shape;145;p15"/>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146" name="Google Shape;14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49" name="Google Shape;149;p15"/>
          <p:cNvSpPr>
            <a:spLocks noGrp="1"/>
          </p:cNvSpPr>
          <p:nvPr>
            <p:ph type="pic" idx="2"/>
          </p:nvPr>
        </p:nvSpPr>
        <p:spPr>
          <a:xfrm>
            <a:off x="6071432" y="4018838"/>
            <a:ext cx="5282368" cy="2182854"/>
          </a:xfrm>
          <a:prstGeom prst="rect">
            <a:avLst/>
          </a:prstGeom>
          <a:noFill/>
          <a:ln>
            <a:noFill/>
          </a:ln>
        </p:spPr>
      </p:sp>
      <p:sp>
        <p:nvSpPr>
          <p:cNvPr id="150" name="Google Shape;150;p15"/>
          <p:cNvSpPr>
            <a:spLocks noGrp="1"/>
          </p:cNvSpPr>
          <p:nvPr>
            <p:ph type="pic" idx="3"/>
          </p:nvPr>
        </p:nvSpPr>
        <p:spPr>
          <a:xfrm>
            <a:off x="6071432" y="1838345"/>
            <a:ext cx="5282368" cy="2182854"/>
          </a:xfrm>
          <a:prstGeom prst="rect">
            <a:avLst/>
          </a:prstGeom>
          <a:noFill/>
          <a:ln>
            <a:noFill/>
          </a:ln>
        </p:spPr>
      </p:sp>
      <p:sp>
        <p:nvSpPr>
          <p:cNvPr id="151" name="Google Shape;151;p15"/>
          <p:cNvSpPr>
            <a:spLocks noGrp="1"/>
          </p:cNvSpPr>
          <p:nvPr>
            <p:ph type="pic" idx="4"/>
          </p:nvPr>
        </p:nvSpPr>
        <p:spPr>
          <a:xfrm>
            <a:off x="763224" y="1838344"/>
            <a:ext cx="5282368" cy="4363347"/>
          </a:xfrm>
          <a:prstGeom prst="rect">
            <a:avLst/>
          </a:prstGeom>
          <a:noFill/>
          <a:ln>
            <a:noFill/>
          </a:ln>
        </p:spPr>
      </p:sp>
      <p:cxnSp>
        <p:nvCxnSpPr>
          <p:cNvPr id="152" name="Google Shape;152;p15"/>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pic>
        <p:nvPicPr>
          <p:cNvPr id="153" name="Google Shape;153;p15"/>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154" name="Google Shape;154;p15"/>
          <p:cNvSpPr txBox="1">
            <a:spLocks noGrp="1"/>
          </p:cNvSpPr>
          <p:nvPr>
            <p:ph type="body" idx="1"/>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act Slide">
  <p:cSld name="Contact Slide">
    <p:spTree>
      <p:nvGrpSpPr>
        <p:cNvPr id="1" name="Shape 155"/>
        <p:cNvGrpSpPr/>
        <p:nvPr/>
      </p:nvGrpSpPr>
      <p:grpSpPr>
        <a:xfrm>
          <a:off x="0" y="0"/>
          <a:ext cx="0" cy="0"/>
          <a:chOff x="0" y="0"/>
          <a:chExt cx="0" cy="0"/>
        </a:xfrm>
      </p:grpSpPr>
      <p:pic>
        <p:nvPicPr>
          <p:cNvPr id="156" name="Google Shape;156;p16"/>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157" name="Google Shape;15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60" name="Google Shape;160;p16"/>
          <p:cNvSpPr txBox="1">
            <a:spLocks noGrp="1"/>
          </p:cNvSpPr>
          <p:nvPr>
            <p:ph type="body" idx="1"/>
          </p:nvPr>
        </p:nvSpPr>
        <p:spPr>
          <a:xfrm>
            <a:off x="2317725" y="2048500"/>
            <a:ext cx="6292876" cy="5011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00622F"/>
              </a:buClr>
              <a:buSzPts val="4000"/>
              <a:buNone/>
              <a:defRPr sz="4000" b="1" i="0">
                <a:solidFill>
                  <a:srgbClr val="00622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6"/>
          <p:cNvSpPr txBox="1">
            <a:spLocks noGrp="1"/>
          </p:cNvSpPr>
          <p:nvPr>
            <p:ph type="body" idx="2"/>
          </p:nvPr>
        </p:nvSpPr>
        <p:spPr>
          <a:xfrm>
            <a:off x="2317725" y="2603036"/>
            <a:ext cx="6292876" cy="44520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EDB433"/>
              </a:buClr>
              <a:buSzPts val="2000"/>
              <a:buNone/>
              <a:defRPr sz="2000" b="1" i="0">
                <a:solidFill>
                  <a:srgbClr val="EDB43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6"/>
          <p:cNvSpPr/>
          <p:nvPr/>
        </p:nvSpPr>
        <p:spPr>
          <a:xfrm>
            <a:off x="2452834" y="3592932"/>
            <a:ext cx="2823409" cy="73693"/>
          </a:xfrm>
          <a:prstGeom prst="rect">
            <a:avLst/>
          </a:prstGeom>
          <a:solidFill>
            <a:srgbClr val="EDB4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3" name="Google Shape;163;p16"/>
          <p:cNvSpPr txBox="1">
            <a:spLocks noGrp="1"/>
          </p:cNvSpPr>
          <p:nvPr>
            <p:ph type="body" idx="3"/>
          </p:nvPr>
        </p:nvSpPr>
        <p:spPr>
          <a:xfrm>
            <a:off x="2317725" y="3060236"/>
            <a:ext cx="6292876" cy="44520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EDB433"/>
              </a:buClr>
              <a:buSzPts val="2000"/>
              <a:buNone/>
              <a:defRPr sz="2000" b="0" i="0">
                <a:solidFill>
                  <a:srgbClr val="EDB43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4" name="Google Shape;164;p16"/>
          <p:cNvGrpSpPr/>
          <p:nvPr/>
        </p:nvGrpSpPr>
        <p:grpSpPr>
          <a:xfrm>
            <a:off x="1279633" y="3828014"/>
            <a:ext cx="779463" cy="662760"/>
            <a:chOff x="3481481" y="3977646"/>
            <a:chExt cx="662760" cy="662760"/>
          </a:xfrm>
        </p:grpSpPr>
        <p:sp>
          <p:nvSpPr>
            <p:cNvPr id="165" name="Google Shape;165;p16"/>
            <p:cNvSpPr/>
            <p:nvPr/>
          </p:nvSpPr>
          <p:spPr>
            <a:xfrm>
              <a:off x="3481481" y="3977646"/>
              <a:ext cx="662760" cy="662760"/>
            </a:xfrm>
            <a:prstGeom prst="rect">
              <a:avLst/>
            </a:prstGeom>
            <a:solidFill>
              <a:srgbClr val="0062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166" name="Google Shape;166;p16"/>
            <p:cNvSpPr/>
            <p:nvPr/>
          </p:nvSpPr>
          <p:spPr>
            <a:xfrm>
              <a:off x="3636821" y="4079086"/>
              <a:ext cx="352079" cy="459881"/>
            </a:xfrm>
            <a:custGeom>
              <a:avLst/>
              <a:gdLst/>
              <a:ahLst/>
              <a:cxnLst/>
              <a:rect l="l" t="t" r="r" b="b"/>
              <a:pathLst>
                <a:path w="640" h="836" extrusionOk="0">
                  <a:moveTo>
                    <a:pt x="571" y="616"/>
                  </a:moveTo>
                  <a:cubicBezTo>
                    <a:pt x="564" y="604"/>
                    <a:pt x="544" y="585"/>
                    <a:pt x="516" y="601"/>
                  </a:cubicBezTo>
                  <a:lnTo>
                    <a:pt x="447" y="641"/>
                  </a:lnTo>
                  <a:cubicBezTo>
                    <a:pt x="440" y="645"/>
                    <a:pt x="433" y="647"/>
                    <a:pt x="427" y="647"/>
                  </a:cubicBezTo>
                  <a:cubicBezTo>
                    <a:pt x="412" y="647"/>
                    <a:pt x="399" y="639"/>
                    <a:pt x="392" y="627"/>
                  </a:cubicBezTo>
                  <a:lnTo>
                    <a:pt x="195" y="283"/>
                  </a:lnTo>
                  <a:cubicBezTo>
                    <a:pt x="184" y="264"/>
                    <a:pt x="191" y="240"/>
                    <a:pt x="209" y="228"/>
                  </a:cubicBezTo>
                  <a:lnTo>
                    <a:pt x="279" y="188"/>
                  </a:lnTo>
                  <a:cubicBezTo>
                    <a:pt x="297" y="177"/>
                    <a:pt x="304" y="153"/>
                    <a:pt x="293" y="133"/>
                  </a:cubicBezTo>
                  <a:lnTo>
                    <a:pt x="233" y="31"/>
                  </a:lnTo>
                  <a:cubicBezTo>
                    <a:pt x="227" y="19"/>
                    <a:pt x="208" y="0"/>
                    <a:pt x="179" y="16"/>
                  </a:cubicBezTo>
                  <a:lnTo>
                    <a:pt x="121" y="51"/>
                  </a:lnTo>
                  <a:cubicBezTo>
                    <a:pt x="69" y="80"/>
                    <a:pt x="32" y="129"/>
                    <a:pt x="16" y="187"/>
                  </a:cubicBezTo>
                  <a:cubicBezTo>
                    <a:pt x="0" y="245"/>
                    <a:pt x="8" y="305"/>
                    <a:pt x="39" y="357"/>
                  </a:cubicBezTo>
                  <a:lnTo>
                    <a:pt x="251" y="724"/>
                  </a:lnTo>
                  <a:cubicBezTo>
                    <a:pt x="291" y="793"/>
                    <a:pt x="365" y="836"/>
                    <a:pt x="445" y="836"/>
                  </a:cubicBezTo>
                  <a:cubicBezTo>
                    <a:pt x="484" y="836"/>
                    <a:pt x="524" y="825"/>
                    <a:pt x="557" y="805"/>
                  </a:cubicBezTo>
                  <a:lnTo>
                    <a:pt x="615" y="772"/>
                  </a:lnTo>
                  <a:cubicBezTo>
                    <a:pt x="633" y="761"/>
                    <a:pt x="640" y="737"/>
                    <a:pt x="629" y="717"/>
                  </a:cubicBezTo>
                  <a:lnTo>
                    <a:pt x="571" y="616"/>
                  </a:lnTo>
                  <a:close/>
                  <a:moveTo>
                    <a:pt x="192" y="40"/>
                  </a:moveTo>
                  <a:cubicBezTo>
                    <a:pt x="200" y="35"/>
                    <a:pt x="208" y="41"/>
                    <a:pt x="211" y="45"/>
                  </a:cubicBezTo>
                  <a:lnTo>
                    <a:pt x="271" y="148"/>
                  </a:lnTo>
                  <a:cubicBezTo>
                    <a:pt x="275" y="155"/>
                    <a:pt x="272" y="163"/>
                    <a:pt x="265" y="167"/>
                  </a:cubicBezTo>
                  <a:lnTo>
                    <a:pt x="243" y="180"/>
                  </a:lnTo>
                  <a:lnTo>
                    <a:pt x="169" y="53"/>
                  </a:lnTo>
                  <a:lnTo>
                    <a:pt x="192" y="40"/>
                  </a:lnTo>
                  <a:close/>
                  <a:moveTo>
                    <a:pt x="545" y="784"/>
                  </a:moveTo>
                  <a:cubicBezTo>
                    <a:pt x="515" y="801"/>
                    <a:pt x="481" y="811"/>
                    <a:pt x="447" y="811"/>
                  </a:cubicBezTo>
                  <a:cubicBezTo>
                    <a:pt x="376" y="811"/>
                    <a:pt x="309" y="772"/>
                    <a:pt x="275" y="711"/>
                  </a:cubicBezTo>
                  <a:lnTo>
                    <a:pt x="61" y="344"/>
                  </a:lnTo>
                  <a:cubicBezTo>
                    <a:pt x="35" y="299"/>
                    <a:pt x="28" y="244"/>
                    <a:pt x="41" y="193"/>
                  </a:cubicBezTo>
                  <a:cubicBezTo>
                    <a:pt x="55" y="143"/>
                    <a:pt x="88" y="99"/>
                    <a:pt x="133" y="73"/>
                  </a:cubicBezTo>
                  <a:lnTo>
                    <a:pt x="145" y="67"/>
                  </a:lnTo>
                  <a:lnTo>
                    <a:pt x="219" y="193"/>
                  </a:lnTo>
                  <a:lnTo>
                    <a:pt x="196" y="207"/>
                  </a:lnTo>
                  <a:cubicBezTo>
                    <a:pt x="164" y="225"/>
                    <a:pt x="153" y="265"/>
                    <a:pt x="172" y="297"/>
                  </a:cubicBezTo>
                  <a:lnTo>
                    <a:pt x="371" y="641"/>
                  </a:lnTo>
                  <a:cubicBezTo>
                    <a:pt x="383" y="661"/>
                    <a:pt x="404" y="675"/>
                    <a:pt x="428" y="675"/>
                  </a:cubicBezTo>
                  <a:cubicBezTo>
                    <a:pt x="440" y="675"/>
                    <a:pt x="451" y="672"/>
                    <a:pt x="461" y="665"/>
                  </a:cubicBezTo>
                  <a:lnTo>
                    <a:pt x="484" y="652"/>
                  </a:lnTo>
                  <a:lnTo>
                    <a:pt x="556" y="777"/>
                  </a:lnTo>
                  <a:lnTo>
                    <a:pt x="545" y="784"/>
                  </a:lnTo>
                  <a:close/>
                  <a:moveTo>
                    <a:pt x="603" y="751"/>
                  </a:moveTo>
                  <a:lnTo>
                    <a:pt x="580" y="764"/>
                  </a:lnTo>
                  <a:lnTo>
                    <a:pt x="507" y="637"/>
                  </a:lnTo>
                  <a:lnTo>
                    <a:pt x="529" y="624"/>
                  </a:lnTo>
                  <a:cubicBezTo>
                    <a:pt x="536" y="620"/>
                    <a:pt x="544" y="623"/>
                    <a:pt x="548" y="629"/>
                  </a:cubicBezTo>
                  <a:lnTo>
                    <a:pt x="608" y="732"/>
                  </a:lnTo>
                  <a:cubicBezTo>
                    <a:pt x="611" y="739"/>
                    <a:pt x="608" y="748"/>
                    <a:pt x="603" y="75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grpSp>
        <p:nvGrpSpPr>
          <p:cNvPr id="167" name="Google Shape;167;p16"/>
          <p:cNvGrpSpPr/>
          <p:nvPr/>
        </p:nvGrpSpPr>
        <p:grpSpPr>
          <a:xfrm>
            <a:off x="1289784" y="4615056"/>
            <a:ext cx="779463" cy="662760"/>
            <a:chOff x="2826334" y="4764688"/>
            <a:chExt cx="662760" cy="662760"/>
          </a:xfrm>
        </p:grpSpPr>
        <p:sp>
          <p:nvSpPr>
            <p:cNvPr id="168" name="Google Shape;168;p16"/>
            <p:cNvSpPr/>
            <p:nvPr/>
          </p:nvSpPr>
          <p:spPr>
            <a:xfrm>
              <a:off x="2826334" y="4764688"/>
              <a:ext cx="662760" cy="6627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69" name="Google Shape;169;p16"/>
            <p:cNvSpPr/>
            <p:nvPr/>
          </p:nvSpPr>
          <p:spPr>
            <a:xfrm>
              <a:off x="2975463" y="4913817"/>
              <a:ext cx="364503" cy="364503"/>
            </a:xfrm>
            <a:custGeom>
              <a:avLst/>
              <a:gdLst/>
              <a:ahLst/>
              <a:cxnLst/>
              <a:rect l="l" t="t" r="r" b="b"/>
              <a:pathLst>
                <a:path w="826" h="825" extrusionOk="0">
                  <a:moveTo>
                    <a:pt x="760" y="293"/>
                  </a:moveTo>
                  <a:lnTo>
                    <a:pt x="720" y="293"/>
                  </a:lnTo>
                  <a:lnTo>
                    <a:pt x="720" y="320"/>
                  </a:lnTo>
                  <a:lnTo>
                    <a:pt x="760" y="320"/>
                  </a:lnTo>
                  <a:cubicBezTo>
                    <a:pt x="765" y="320"/>
                    <a:pt x="769" y="321"/>
                    <a:pt x="773" y="322"/>
                  </a:cubicBezTo>
                  <a:lnTo>
                    <a:pt x="706" y="378"/>
                  </a:lnTo>
                  <a:lnTo>
                    <a:pt x="706" y="154"/>
                  </a:lnTo>
                  <a:lnTo>
                    <a:pt x="552" y="0"/>
                  </a:lnTo>
                  <a:lnTo>
                    <a:pt x="120" y="0"/>
                  </a:lnTo>
                  <a:lnTo>
                    <a:pt x="120" y="376"/>
                  </a:lnTo>
                  <a:lnTo>
                    <a:pt x="54" y="321"/>
                  </a:lnTo>
                  <a:cubicBezTo>
                    <a:pt x="58" y="320"/>
                    <a:pt x="62" y="318"/>
                    <a:pt x="66" y="318"/>
                  </a:cubicBezTo>
                  <a:lnTo>
                    <a:pt x="106" y="318"/>
                  </a:lnTo>
                  <a:lnTo>
                    <a:pt x="106" y="292"/>
                  </a:lnTo>
                  <a:lnTo>
                    <a:pt x="66" y="292"/>
                  </a:lnTo>
                  <a:cubicBezTo>
                    <a:pt x="29" y="292"/>
                    <a:pt x="0" y="321"/>
                    <a:pt x="0" y="358"/>
                  </a:cubicBezTo>
                  <a:lnTo>
                    <a:pt x="0" y="758"/>
                  </a:lnTo>
                  <a:cubicBezTo>
                    <a:pt x="0" y="796"/>
                    <a:pt x="29" y="825"/>
                    <a:pt x="66" y="825"/>
                  </a:cubicBezTo>
                  <a:lnTo>
                    <a:pt x="760" y="825"/>
                  </a:lnTo>
                  <a:cubicBezTo>
                    <a:pt x="797" y="825"/>
                    <a:pt x="826" y="796"/>
                    <a:pt x="826" y="758"/>
                  </a:cubicBezTo>
                  <a:lnTo>
                    <a:pt x="826" y="358"/>
                  </a:lnTo>
                  <a:cubicBezTo>
                    <a:pt x="826" y="322"/>
                    <a:pt x="797" y="293"/>
                    <a:pt x="760" y="293"/>
                  </a:cubicBezTo>
                  <a:close/>
                  <a:moveTo>
                    <a:pt x="560" y="45"/>
                  </a:moveTo>
                  <a:lnTo>
                    <a:pt x="661" y="146"/>
                  </a:lnTo>
                  <a:lnTo>
                    <a:pt x="560" y="146"/>
                  </a:lnTo>
                  <a:lnTo>
                    <a:pt x="560" y="45"/>
                  </a:lnTo>
                  <a:close/>
                  <a:moveTo>
                    <a:pt x="146" y="26"/>
                  </a:moveTo>
                  <a:lnTo>
                    <a:pt x="533" y="26"/>
                  </a:lnTo>
                  <a:lnTo>
                    <a:pt x="533" y="173"/>
                  </a:lnTo>
                  <a:lnTo>
                    <a:pt x="680" y="173"/>
                  </a:lnTo>
                  <a:lnTo>
                    <a:pt x="680" y="400"/>
                  </a:lnTo>
                  <a:lnTo>
                    <a:pt x="413" y="622"/>
                  </a:lnTo>
                  <a:lnTo>
                    <a:pt x="146" y="398"/>
                  </a:lnTo>
                  <a:lnTo>
                    <a:pt x="146" y="26"/>
                  </a:lnTo>
                  <a:close/>
                  <a:moveTo>
                    <a:pt x="26" y="760"/>
                  </a:moveTo>
                  <a:lnTo>
                    <a:pt x="26" y="360"/>
                  </a:lnTo>
                  <a:cubicBezTo>
                    <a:pt x="26" y="352"/>
                    <a:pt x="29" y="345"/>
                    <a:pt x="33" y="338"/>
                  </a:cubicBezTo>
                  <a:lnTo>
                    <a:pt x="270" y="537"/>
                  </a:lnTo>
                  <a:lnTo>
                    <a:pt x="30" y="777"/>
                  </a:lnTo>
                  <a:cubicBezTo>
                    <a:pt x="28" y="772"/>
                    <a:pt x="26" y="765"/>
                    <a:pt x="26" y="760"/>
                  </a:cubicBezTo>
                  <a:close/>
                  <a:moveTo>
                    <a:pt x="760" y="800"/>
                  </a:moveTo>
                  <a:lnTo>
                    <a:pt x="66" y="800"/>
                  </a:lnTo>
                  <a:cubicBezTo>
                    <a:pt x="60" y="800"/>
                    <a:pt x="54" y="798"/>
                    <a:pt x="49" y="796"/>
                  </a:cubicBezTo>
                  <a:lnTo>
                    <a:pt x="290" y="554"/>
                  </a:lnTo>
                  <a:lnTo>
                    <a:pt x="413" y="657"/>
                  </a:lnTo>
                  <a:lnTo>
                    <a:pt x="536" y="554"/>
                  </a:lnTo>
                  <a:lnTo>
                    <a:pt x="777" y="796"/>
                  </a:lnTo>
                  <a:cubicBezTo>
                    <a:pt x="772" y="798"/>
                    <a:pt x="766" y="800"/>
                    <a:pt x="760" y="800"/>
                  </a:cubicBezTo>
                  <a:close/>
                  <a:moveTo>
                    <a:pt x="800" y="760"/>
                  </a:moveTo>
                  <a:cubicBezTo>
                    <a:pt x="800" y="766"/>
                    <a:pt x="798" y="772"/>
                    <a:pt x="796" y="777"/>
                  </a:cubicBezTo>
                  <a:lnTo>
                    <a:pt x="557" y="537"/>
                  </a:lnTo>
                  <a:lnTo>
                    <a:pt x="794" y="340"/>
                  </a:lnTo>
                  <a:cubicBezTo>
                    <a:pt x="798" y="345"/>
                    <a:pt x="800" y="353"/>
                    <a:pt x="800" y="360"/>
                  </a:cubicBezTo>
                  <a:lnTo>
                    <a:pt x="800" y="7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sp>
        <p:nvSpPr>
          <p:cNvPr id="170" name="Google Shape;170;p16"/>
          <p:cNvSpPr/>
          <p:nvPr/>
        </p:nvSpPr>
        <p:spPr>
          <a:xfrm>
            <a:off x="7859407" y="4640928"/>
            <a:ext cx="401723" cy="425498"/>
          </a:xfrm>
          <a:custGeom>
            <a:avLst/>
            <a:gdLst/>
            <a:ahLst/>
            <a:cxnLst/>
            <a:rect l="l" t="t" r="r" b="b"/>
            <a:pathLst>
              <a:path w="4796" h="6773" extrusionOk="0">
                <a:moveTo>
                  <a:pt x="3312" y="5342"/>
                </a:moveTo>
                <a:cubicBezTo>
                  <a:pt x="3976" y="4445"/>
                  <a:pt x="4796" y="3181"/>
                  <a:pt x="4796" y="2397"/>
                </a:cubicBezTo>
                <a:cubicBezTo>
                  <a:pt x="4795" y="1076"/>
                  <a:pt x="3720" y="0"/>
                  <a:pt x="2397" y="0"/>
                </a:cubicBezTo>
                <a:cubicBezTo>
                  <a:pt x="1075" y="0"/>
                  <a:pt x="0" y="1076"/>
                  <a:pt x="0" y="2397"/>
                </a:cubicBezTo>
                <a:cubicBezTo>
                  <a:pt x="0" y="3178"/>
                  <a:pt x="815" y="4438"/>
                  <a:pt x="1479" y="5336"/>
                </a:cubicBezTo>
                <a:cubicBezTo>
                  <a:pt x="940" y="5470"/>
                  <a:pt x="623" y="5716"/>
                  <a:pt x="623" y="6002"/>
                </a:cubicBezTo>
                <a:cubicBezTo>
                  <a:pt x="623" y="6442"/>
                  <a:pt x="1379" y="6773"/>
                  <a:pt x="2383" y="6773"/>
                </a:cubicBezTo>
                <a:cubicBezTo>
                  <a:pt x="3387" y="6773"/>
                  <a:pt x="4143" y="6441"/>
                  <a:pt x="4143" y="6002"/>
                </a:cubicBezTo>
                <a:cubicBezTo>
                  <a:pt x="4141" y="5720"/>
                  <a:pt x="3835" y="5480"/>
                  <a:pt x="3312" y="5342"/>
                </a:cubicBezTo>
                <a:close/>
                <a:moveTo>
                  <a:pt x="2397" y="217"/>
                </a:moveTo>
                <a:cubicBezTo>
                  <a:pt x="3599" y="217"/>
                  <a:pt x="4577" y="1194"/>
                  <a:pt x="4577" y="2397"/>
                </a:cubicBezTo>
                <a:cubicBezTo>
                  <a:pt x="4577" y="3473"/>
                  <a:pt x="2805" y="5662"/>
                  <a:pt x="2397" y="6152"/>
                </a:cubicBezTo>
                <a:cubicBezTo>
                  <a:pt x="1989" y="5664"/>
                  <a:pt x="217" y="3474"/>
                  <a:pt x="217" y="2397"/>
                </a:cubicBezTo>
                <a:cubicBezTo>
                  <a:pt x="217" y="1196"/>
                  <a:pt x="1196" y="217"/>
                  <a:pt x="2397" y="217"/>
                </a:cubicBezTo>
                <a:close/>
                <a:moveTo>
                  <a:pt x="2381" y="6556"/>
                </a:moveTo>
                <a:cubicBezTo>
                  <a:pt x="1473" y="6556"/>
                  <a:pt x="840" y="6265"/>
                  <a:pt x="840" y="6002"/>
                </a:cubicBezTo>
                <a:cubicBezTo>
                  <a:pt x="840" y="5821"/>
                  <a:pt x="1160" y="5628"/>
                  <a:pt x="1621" y="5526"/>
                </a:cubicBezTo>
                <a:cubicBezTo>
                  <a:pt x="1988" y="6010"/>
                  <a:pt x="2283" y="6354"/>
                  <a:pt x="2315" y="6392"/>
                </a:cubicBezTo>
                <a:lnTo>
                  <a:pt x="2397" y="6488"/>
                </a:lnTo>
                <a:lnTo>
                  <a:pt x="2480" y="6392"/>
                </a:lnTo>
                <a:cubicBezTo>
                  <a:pt x="2513" y="6353"/>
                  <a:pt x="2804" y="6013"/>
                  <a:pt x="3169" y="5532"/>
                </a:cubicBezTo>
                <a:cubicBezTo>
                  <a:pt x="3616" y="5634"/>
                  <a:pt x="3923" y="5822"/>
                  <a:pt x="3923" y="6001"/>
                </a:cubicBezTo>
                <a:cubicBezTo>
                  <a:pt x="3923" y="6264"/>
                  <a:pt x="3291" y="6556"/>
                  <a:pt x="2381" y="655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nvGrpSpPr>
          <p:cNvPr id="171" name="Google Shape;171;p16"/>
          <p:cNvGrpSpPr/>
          <p:nvPr/>
        </p:nvGrpSpPr>
        <p:grpSpPr>
          <a:xfrm>
            <a:off x="1279632" y="5383697"/>
            <a:ext cx="779463" cy="662760"/>
            <a:chOff x="5866221" y="4674698"/>
            <a:chExt cx="662760" cy="662760"/>
          </a:xfrm>
        </p:grpSpPr>
        <p:sp>
          <p:nvSpPr>
            <p:cNvPr id="172" name="Google Shape;172;p16"/>
            <p:cNvSpPr/>
            <p:nvPr/>
          </p:nvSpPr>
          <p:spPr>
            <a:xfrm>
              <a:off x="5866221" y="4674698"/>
              <a:ext cx="662760" cy="662760"/>
            </a:xfrm>
            <a:prstGeom prst="rect">
              <a:avLst/>
            </a:prstGeom>
            <a:solidFill>
              <a:srgbClr val="86B0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73" name="Google Shape;173;p16"/>
            <p:cNvSpPr/>
            <p:nvPr/>
          </p:nvSpPr>
          <p:spPr>
            <a:xfrm>
              <a:off x="6094858" y="4841231"/>
              <a:ext cx="205355" cy="205354"/>
            </a:xfrm>
            <a:custGeom>
              <a:avLst/>
              <a:gdLst/>
              <a:ahLst/>
              <a:cxnLst/>
              <a:rect l="l" t="t" r="r" b="b"/>
              <a:pathLst>
                <a:path w="3269" h="3270" extrusionOk="0">
                  <a:moveTo>
                    <a:pt x="3269" y="1635"/>
                  </a:moveTo>
                  <a:cubicBezTo>
                    <a:pt x="3269" y="734"/>
                    <a:pt x="2536" y="0"/>
                    <a:pt x="1634" y="0"/>
                  </a:cubicBezTo>
                  <a:cubicBezTo>
                    <a:pt x="733" y="0"/>
                    <a:pt x="0" y="734"/>
                    <a:pt x="0" y="1635"/>
                  </a:cubicBezTo>
                  <a:cubicBezTo>
                    <a:pt x="0" y="2536"/>
                    <a:pt x="733" y="3270"/>
                    <a:pt x="1634" y="3270"/>
                  </a:cubicBezTo>
                  <a:cubicBezTo>
                    <a:pt x="2536" y="3270"/>
                    <a:pt x="3269" y="2538"/>
                    <a:pt x="3269" y="1635"/>
                  </a:cubicBezTo>
                  <a:close/>
                  <a:moveTo>
                    <a:pt x="217" y="1635"/>
                  </a:moveTo>
                  <a:cubicBezTo>
                    <a:pt x="217" y="854"/>
                    <a:pt x="853" y="218"/>
                    <a:pt x="1634" y="218"/>
                  </a:cubicBezTo>
                  <a:cubicBezTo>
                    <a:pt x="2416" y="218"/>
                    <a:pt x="3052" y="854"/>
                    <a:pt x="3052" y="1635"/>
                  </a:cubicBezTo>
                  <a:cubicBezTo>
                    <a:pt x="3052" y="2416"/>
                    <a:pt x="2416" y="3052"/>
                    <a:pt x="1634" y="3052"/>
                  </a:cubicBezTo>
                  <a:cubicBezTo>
                    <a:pt x="853" y="3052"/>
                    <a:pt x="217" y="2416"/>
                    <a:pt x="217" y="163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74" name="Google Shape;174;p16"/>
            <p:cNvSpPr/>
            <p:nvPr/>
          </p:nvSpPr>
          <p:spPr>
            <a:xfrm>
              <a:off x="6046955" y="4793328"/>
              <a:ext cx="301292" cy="425498"/>
            </a:xfrm>
            <a:custGeom>
              <a:avLst/>
              <a:gdLst/>
              <a:ahLst/>
              <a:cxnLst/>
              <a:rect l="l" t="t" r="r" b="b"/>
              <a:pathLst>
                <a:path w="4796" h="6773" extrusionOk="0">
                  <a:moveTo>
                    <a:pt x="3312" y="5342"/>
                  </a:moveTo>
                  <a:cubicBezTo>
                    <a:pt x="3976" y="4445"/>
                    <a:pt x="4796" y="3181"/>
                    <a:pt x="4796" y="2397"/>
                  </a:cubicBezTo>
                  <a:cubicBezTo>
                    <a:pt x="4795" y="1076"/>
                    <a:pt x="3720" y="0"/>
                    <a:pt x="2397" y="0"/>
                  </a:cubicBezTo>
                  <a:cubicBezTo>
                    <a:pt x="1075" y="0"/>
                    <a:pt x="0" y="1076"/>
                    <a:pt x="0" y="2397"/>
                  </a:cubicBezTo>
                  <a:cubicBezTo>
                    <a:pt x="0" y="3178"/>
                    <a:pt x="815" y="4438"/>
                    <a:pt x="1479" y="5336"/>
                  </a:cubicBezTo>
                  <a:cubicBezTo>
                    <a:pt x="940" y="5470"/>
                    <a:pt x="623" y="5716"/>
                    <a:pt x="623" y="6002"/>
                  </a:cubicBezTo>
                  <a:cubicBezTo>
                    <a:pt x="623" y="6442"/>
                    <a:pt x="1379" y="6773"/>
                    <a:pt x="2383" y="6773"/>
                  </a:cubicBezTo>
                  <a:cubicBezTo>
                    <a:pt x="3387" y="6773"/>
                    <a:pt x="4143" y="6441"/>
                    <a:pt x="4143" y="6002"/>
                  </a:cubicBezTo>
                  <a:cubicBezTo>
                    <a:pt x="4141" y="5720"/>
                    <a:pt x="3835" y="5480"/>
                    <a:pt x="3312" y="5342"/>
                  </a:cubicBezTo>
                  <a:close/>
                  <a:moveTo>
                    <a:pt x="2397" y="217"/>
                  </a:moveTo>
                  <a:cubicBezTo>
                    <a:pt x="3599" y="217"/>
                    <a:pt x="4577" y="1194"/>
                    <a:pt x="4577" y="2397"/>
                  </a:cubicBezTo>
                  <a:cubicBezTo>
                    <a:pt x="4577" y="3473"/>
                    <a:pt x="2805" y="5662"/>
                    <a:pt x="2397" y="6152"/>
                  </a:cubicBezTo>
                  <a:cubicBezTo>
                    <a:pt x="1989" y="5664"/>
                    <a:pt x="217" y="3474"/>
                    <a:pt x="217" y="2397"/>
                  </a:cubicBezTo>
                  <a:cubicBezTo>
                    <a:pt x="217" y="1196"/>
                    <a:pt x="1196" y="217"/>
                    <a:pt x="2397" y="217"/>
                  </a:cubicBezTo>
                  <a:close/>
                  <a:moveTo>
                    <a:pt x="2381" y="6556"/>
                  </a:moveTo>
                  <a:cubicBezTo>
                    <a:pt x="1473" y="6556"/>
                    <a:pt x="840" y="6265"/>
                    <a:pt x="840" y="6002"/>
                  </a:cubicBezTo>
                  <a:cubicBezTo>
                    <a:pt x="840" y="5821"/>
                    <a:pt x="1160" y="5628"/>
                    <a:pt x="1621" y="5526"/>
                  </a:cubicBezTo>
                  <a:cubicBezTo>
                    <a:pt x="1988" y="6010"/>
                    <a:pt x="2283" y="6354"/>
                    <a:pt x="2315" y="6392"/>
                  </a:cubicBezTo>
                  <a:lnTo>
                    <a:pt x="2397" y="6488"/>
                  </a:lnTo>
                  <a:lnTo>
                    <a:pt x="2480" y="6392"/>
                  </a:lnTo>
                  <a:cubicBezTo>
                    <a:pt x="2513" y="6353"/>
                    <a:pt x="2804" y="6013"/>
                    <a:pt x="3169" y="5532"/>
                  </a:cubicBezTo>
                  <a:cubicBezTo>
                    <a:pt x="3616" y="5634"/>
                    <a:pt x="3923" y="5822"/>
                    <a:pt x="3923" y="6001"/>
                  </a:cubicBezTo>
                  <a:cubicBezTo>
                    <a:pt x="3923" y="6264"/>
                    <a:pt x="3291" y="6556"/>
                    <a:pt x="2381" y="655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sp>
        <p:nvSpPr>
          <p:cNvPr id="175" name="Google Shape;175;p16"/>
          <p:cNvSpPr txBox="1"/>
          <p:nvPr/>
        </p:nvSpPr>
        <p:spPr>
          <a:xfrm>
            <a:off x="2296409" y="3970117"/>
            <a:ext cx="4707499" cy="36804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1600" b="1">
                <a:solidFill>
                  <a:srgbClr val="00622F"/>
                </a:solidFill>
                <a:latin typeface="Calibri"/>
                <a:ea typeface="Calibri"/>
                <a:cs typeface="Calibri"/>
                <a:sym typeface="Calibri"/>
              </a:rPr>
              <a:t>(323) 234-3030 x 000</a:t>
            </a:r>
            <a:endParaRPr/>
          </a:p>
        </p:txBody>
      </p:sp>
      <p:sp>
        <p:nvSpPr>
          <p:cNvPr id="176" name="Google Shape;176;p16"/>
          <p:cNvSpPr txBox="1"/>
          <p:nvPr/>
        </p:nvSpPr>
        <p:spPr>
          <a:xfrm>
            <a:off x="2296409" y="4787535"/>
            <a:ext cx="4707499" cy="36804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1600" b="1">
                <a:solidFill>
                  <a:srgbClr val="00622F"/>
                </a:solidFill>
                <a:latin typeface="Calibri"/>
                <a:ea typeface="Calibri"/>
                <a:cs typeface="Calibri"/>
                <a:sym typeface="Calibri"/>
              </a:rPr>
              <a:t>emailhere@lafoodbank.org</a:t>
            </a:r>
            <a:endParaRPr sz="1600" b="1">
              <a:solidFill>
                <a:srgbClr val="00622F"/>
              </a:solidFill>
              <a:latin typeface="Calibri"/>
              <a:ea typeface="Calibri"/>
              <a:cs typeface="Calibri"/>
              <a:sym typeface="Calibri"/>
            </a:endParaRPr>
          </a:p>
        </p:txBody>
      </p:sp>
      <p:sp>
        <p:nvSpPr>
          <p:cNvPr id="177" name="Google Shape;177;p16"/>
          <p:cNvSpPr txBox="1"/>
          <p:nvPr/>
        </p:nvSpPr>
        <p:spPr>
          <a:xfrm>
            <a:off x="2296409" y="5369424"/>
            <a:ext cx="4707499" cy="66351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1600" b="1" i="0">
                <a:solidFill>
                  <a:srgbClr val="00622F"/>
                </a:solidFill>
                <a:latin typeface="Calibri"/>
                <a:ea typeface="Calibri"/>
                <a:cs typeface="Calibri"/>
                <a:sym typeface="Calibri"/>
              </a:rPr>
              <a:t>1734 E 41st St,</a:t>
            </a:r>
            <a:endParaRPr/>
          </a:p>
          <a:p>
            <a:pPr marL="0" marR="0" lvl="0" indent="0" algn="l" rtl="0">
              <a:lnSpc>
                <a:spcPct val="120000"/>
              </a:lnSpc>
              <a:spcBef>
                <a:spcPts val="0"/>
              </a:spcBef>
              <a:spcAft>
                <a:spcPts val="0"/>
              </a:spcAft>
              <a:buNone/>
            </a:pPr>
            <a:r>
              <a:rPr lang="en-GB" sz="1600" b="1" i="0">
                <a:solidFill>
                  <a:srgbClr val="00622F"/>
                </a:solidFill>
                <a:latin typeface="Calibri"/>
                <a:ea typeface="Calibri"/>
                <a:cs typeface="Calibri"/>
                <a:sym typeface="Calibri"/>
              </a:rPr>
              <a:t>Los Angeles, CA 90058</a:t>
            </a:r>
            <a:endParaRPr sz="1600" b="1">
              <a:solidFill>
                <a:srgbClr val="00622F"/>
              </a:solidFill>
              <a:latin typeface="Calibri"/>
              <a:ea typeface="Calibri"/>
              <a:cs typeface="Calibri"/>
              <a:sym typeface="Calibri"/>
            </a:endParaRPr>
          </a:p>
        </p:txBody>
      </p:sp>
      <p:cxnSp>
        <p:nvCxnSpPr>
          <p:cNvPr id="178" name="Google Shape;178;p16"/>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pic>
        <p:nvPicPr>
          <p:cNvPr id="179" name="Google Shape;179;p16"/>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180" name="Google Shape;180;p16"/>
          <p:cNvSpPr txBox="1">
            <a:spLocks noGrp="1"/>
          </p:cNvSpPr>
          <p:nvPr>
            <p:ph type="body" idx="4"/>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ver1">
  <p:cSld name="Cover1">
    <p:spTree>
      <p:nvGrpSpPr>
        <p:cNvPr id="1" name="Shape 187"/>
        <p:cNvGrpSpPr/>
        <p:nvPr/>
      </p:nvGrpSpPr>
      <p:grpSpPr>
        <a:xfrm>
          <a:off x="0" y="0"/>
          <a:ext cx="0" cy="0"/>
          <a:chOff x="0" y="0"/>
          <a:chExt cx="0" cy="0"/>
        </a:xfrm>
      </p:grpSpPr>
      <p:pic>
        <p:nvPicPr>
          <p:cNvPr id="188" name="Google Shape;188;p18"/>
          <p:cNvPicPr preferRelativeResize="0"/>
          <p:nvPr/>
        </p:nvPicPr>
        <p:blipFill rotWithShape="1">
          <a:blip r:embed="rId2">
            <a:alphaModFix/>
          </a:blip>
          <a:srcRect/>
          <a:stretch/>
        </p:blipFill>
        <p:spPr>
          <a:xfrm>
            <a:off x="6096000" y="-305583"/>
            <a:ext cx="6095999" cy="4170395"/>
          </a:xfrm>
          <a:prstGeom prst="rect">
            <a:avLst/>
          </a:prstGeom>
          <a:noFill/>
          <a:ln>
            <a:noFill/>
          </a:ln>
        </p:spPr>
      </p:pic>
      <p:pic>
        <p:nvPicPr>
          <p:cNvPr id="189" name="Google Shape;189;p18"/>
          <p:cNvPicPr preferRelativeResize="0"/>
          <p:nvPr/>
        </p:nvPicPr>
        <p:blipFill rotWithShape="1">
          <a:blip r:embed="rId3">
            <a:alphaModFix/>
          </a:blip>
          <a:srcRect/>
          <a:stretch/>
        </p:blipFill>
        <p:spPr>
          <a:xfrm>
            <a:off x="-22034" y="-201132"/>
            <a:ext cx="6118035" cy="4065943"/>
          </a:xfrm>
          <a:prstGeom prst="rect">
            <a:avLst/>
          </a:prstGeom>
          <a:noFill/>
          <a:ln>
            <a:noFill/>
          </a:ln>
        </p:spPr>
      </p:pic>
      <p:pic>
        <p:nvPicPr>
          <p:cNvPr id="190" name="Google Shape;190;p18"/>
          <p:cNvPicPr preferRelativeResize="0"/>
          <p:nvPr/>
        </p:nvPicPr>
        <p:blipFill rotWithShape="1">
          <a:blip r:embed="rId4">
            <a:alphaModFix/>
          </a:blip>
          <a:srcRect/>
          <a:stretch/>
        </p:blipFill>
        <p:spPr>
          <a:xfrm>
            <a:off x="-23971" y="-9626"/>
            <a:ext cx="12556063" cy="2258556"/>
          </a:xfrm>
          <a:prstGeom prst="rect">
            <a:avLst/>
          </a:prstGeom>
          <a:noFill/>
          <a:ln>
            <a:noFill/>
          </a:ln>
        </p:spPr>
      </p:pic>
      <p:sp>
        <p:nvSpPr>
          <p:cNvPr id="191" name="Google Shape;191;p18"/>
          <p:cNvSpPr txBox="1">
            <a:spLocks noGrp="1"/>
          </p:cNvSpPr>
          <p:nvPr>
            <p:ph type="body" idx="1"/>
          </p:nvPr>
        </p:nvSpPr>
        <p:spPr>
          <a:xfrm>
            <a:off x="2130424" y="5761060"/>
            <a:ext cx="7931100" cy="7890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FFC000"/>
              </a:buClr>
              <a:buSzPts val="4400"/>
              <a:buNone/>
              <a:defRPr sz="4400" b="1">
                <a:solidFill>
                  <a:srgbClr val="FFC000"/>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92" name="Google Shape;192;p18"/>
          <p:cNvPicPr preferRelativeResize="0"/>
          <p:nvPr/>
        </p:nvPicPr>
        <p:blipFill>
          <a:blip r:embed="rId5">
            <a:alphaModFix/>
          </a:blip>
          <a:stretch>
            <a:fillRect/>
          </a:stretch>
        </p:blipFill>
        <p:spPr>
          <a:xfrm>
            <a:off x="5019831" y="4045925"/>
            <a:ext cx="2145935" cy="15340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2">
  <p:cSld name="Cover2">
    <p:spTree>
      <p:nvGrpSpPr>
        <p:cNvPr id="1" name="Shape 193"/>
        <p:cNvGrpSpPr/>
        <p:nvPr/>
      </p:nvGrpSpPr>
      <p:grpSpPr>
        <a:xfrm>
          <a:off x="0" y="0"/>
          <a:ext cx="0" cy="0"/>
          <a:chOff x="0" y="0"/>
          <a:chExt cx="0" cy="0"/>
        </a:xfrm>
      </p:grpSpPr>
      <p:pic>
        <p:nvPicPr>
          <p:cNvPr id="194" name="Google Shape;194;p19"/>
          <p:cNvPicPr preferRelativeResize="0"/>
          <p:nvPr/>
        </p:nvPicPr>
        <p:blipFill rotWithShape="1">
          <a:blip r:embed="rId2">
            <a:alphaModFix/>
          </a:blip>
          <a:srcRect/>
          <a:stretch/>
        </p:blipFill>
        <p:spPr>
          <a:xfrm>
            <a:off x="6096000" y="3039214"/>
            <a:ext cx="6095999" cy="4170395"/>
          </a:xfrm>
          <a:prstGeom prst="rect">
            <a:avLst/>
          </a:prstGeom>
          <a:noFill/>
          <a:ln>
            <a:noFill/>
          </a:ln>
        </p:spPr>
      </p:pic>
      <p:pic>
        <p:nvPicPr>
          <p:cNvPr id="195" name="Google Shape;195;p19"/>
          <p:cNvPicPr preferRelativeResize="0"/>
          <p:nvPr/>
        </p:nvPicPr>
        <p:blipFill rotWithShape="1">
          <a:blip r:embed="rId3">
            <a:alphaModFix/>
          </a:blip>
          <a:srcRect/>
          <a:stretch/>
        </p:blipFill>
        <p:spPr>
          <a:xfrm>
            <a:off x="-22034" y="3039214"/>
            <a:ext cx="6118035" cy="4065943"/>
          </a:xfrm>
          <a:prstGeom prst="rect">
            <a:avLst/>
          </a:prstGeom>
          <a:noFill/>
          <a:ln>
            <a:noFill/>
          </a:ln>
        </p:spPr>
      </p:pic>
      <p:pic>
        <p:nvPicPr>
          <p:cNvPr id="196" name="Google Shape;196;p19"/>
          <p:cNvPicPr preferRelativeResize="0"/>
          <p:nvPr/>
        </p:nvPicPr>
        <p:blipFill rotWithShape="1">
          <a:blip r:embed="rId4">
            <a:alphaModFix/>
          </a:blip>
          <a:srcRect/>
          <a:stretch/>
        </p:blipFill>
        <p:spPr>
          <a:xfrm>
            <a:off x="-23971" y="-9626"/>
            <a:ext cx="12556063" cy="2258556"/>
          </a:xfrm>
          <a:prstGeom prst="rect">
            <a:avLst/>
          </a:prstGeom>
          <a:noFill/>
          <a:ln>
            <a:noFill/>
          </a:ln>
        </p:spPr>
      </p:pic>
      <p:sp>
        <p:nvSpPr>
          <p:cNvPr id="197" name="Google Shape;197;p19"/>
          <p:cNvSpPr txBox="1">
            <a:spLocks noGrp="1"/>
          </p:cNvSpPr>
          <p:nvPr>
            <p:ph type="body" idx="1"/>
          </p:nvPr>
        </p:nvSpPr>
        <p:spPr>
          <a:xfrm>
            <a:off x="2130424" y="2163958"/>
            <a:ext cx="7931100" cy="7890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FFC000"/>
              </a:buClr>
              <a:buSzPts val="4400"/>
              <a:buNone/>
              <a:defRPr sz="4400" b="1">
                <a:solidFill>
                  <a:srgbClr val="FFC000"/>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98" name="Google Shape;198;p19"/>
          <p:cNvPicPr preferRelativeResize="0"/>
          <p:nvPr/>
        </p:nvPicPr>
        <p:blipFill>
          <a:blip r:embed="rId5">
            <a:alphaModFix/>
          </a:blip>
          <a:stretch>
            <a:fillRect/>
          </a:stretch>
        </p:blipFill>
        <p:spPr>
          <a:xfrm>
            <a:off x="5019831" y="583450"/>
            <a:ext cx="2145935" cy="15340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harts Tables Infographic with Summary">
  <p:cSld name="Charts Tables Infographic with Summary">
    <p:spTree>
      <p:nvGrpSpPr>
        <p:cNvPr id="1" name="Shape 199"/>
        <p:cNvGrpSpPr/>
        <p:nvPr/>
      </p:nvGrpSpPr>
      <p:grpSpPr>
        <a:xfrm>
          <a:off x="0" y="0"/>
          <a:ext cx="0" cy="0"/>
          <a:chOff x="0" y="0"/>
          <a:chExt cx="0" cy="0"/>
        </a:xfrm>
      </p:grpSpPr>
      <p:pic>
        <p:nvPicPr>
          <p:cNvPr id="200" name="Google Shape;200;p20"/>
          <p:cNvPicPr preferRelativeResize="0"/>
          <p:nvPr/>
        </p:nvPicPr>
        <p:blipFill rotWithShape="1">
          <a:blip r:embed="rId2">
            <a:alphaModFix/>
          </a:blip>
          <a:srcRect/>
          <a:stretch/>
        </p:blipFill>
        <p:spPr>
          <a:xfrm>
            <a:off x="-67731" y="0"/>
            <a:ext cx="12556063" cy="2258556"/>
          </a:xfrm>
          <a:prstGeom prst="rect">
            <a:avLst/>
          </a:prstGeom>
          <a:noFill/>
          <a:ln>
            <a:noFill/>
          </a:ln>
        </p:spPr>
      </p:pic>
      <p:sp>
        <p:nvSpPr>
          <p:cNvPr id="201" name="Google Shape;201;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3" name="Google Shape;203;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204" name="Google Shape;204;p20"/>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205" name="Google Shape;205;p20"/>
          <p:cNvSpPr txBox="1">
            <a:spLocks noGrp="1"/>
          </p:cNvSpPr>
          <p:nvPr>
            <p:ph type="body" idx="1"/>
          </p:nvPr>
        </p:nvSpPr>
        <p:spPr>
          <a:xfrm>
            <a:off x="599018" y="5254658"/>
            <a:ext cx="11222700" cy="365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FFC000"/>
              </a:buClr>
              <a:buSzPts val="2800"/>
              <a:buNone/>
              <a:defRPr b="1">
                <a:solidFill>
                  <a:srgbClr val="FFC000"/>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6" name="Google Shape;206;p20"/>
          <p:cNvSpPr txBox="1">
            <a:spLocks noGrp="1"/>
          </p:cNvSpPr>
          <p:nvPr>
            <p:ph type="body" idx="2"/>
          </p:nvPr>
        </p:nvSpPr>
        <p:spPr>
          <a:xfrm>
            <a:off x="599018" y="5714921"/>
            <a:ext cx="112227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00622F"/>
              </a:buClr>
              <a:buSzPts val="1400"/>
              <a:buNone/>
              <a:defRPr sz="1400" b="0">
                <a:solidFill>
                  <a:srgbClr val="00622F"/>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7" name="Google Shape;207;p20"/>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208" name="Google Shape;208;p20"/>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fo Summary Slide">
  <p:cSld name="Info Summary Slide">
    <p:spTree>
      <p:nvGrpSpPr>
        <p:cNvPr id="1" name="Shape 209"/>
        <p:cNvGrpSpPr/>
        <p:nvPr/>
      </p:nvGrpSpPr>
      <p:grpSpPr>
        <a:xfrm>
          <a:off x="0" y="0"/>
          <a:ext cx="0" cy="0"/>
          <a:chOff x="0" y="0"/>
          <a:chExt cx="0" cy="0"/>
        </a:xfrm>
      </p:grpSpPr>
      <p:pic>
        <p:nvPicPr>
          <p:cNvPr id="210" name="Google Shape;210;p21"/>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211" name="Google Shape;211;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2" name="Google Shape;212;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3" name="Google Shape;213;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14" name="Google Shape;214;p21"/>
          <p:cNvSpPr txBox="1">
            <a:spLocks noGrp="1"/>
          </p:cNvSpPr>
          <p:nvPr>
            <p:ph type="body" idx="1"/>
          </p:nvPr>
        </p:nvSpPr>
        <p:spPr>
          <a:xfrm>
            <a:off x="468433" y="1788460"/>
            <a:ext cx="11300100" cy="4567800"/>
          </a:xfrm>
          <a:prstGeom prst="rect">
            <a:avLst/>
          </a:prstGeom>
          <a:noFill/>
          <a:ln>
            <a:noFill/>
          </a:ln>
        </p:spPr>
        <p:txBody>
          <a:bodyPr spcFirstLastPara="1" wrap="square" lIns="91425" tIns="45700" rIns="91425" bIns="45700" anchor="t" anchorCtr="0">
            <a:normAutofit/>
          </a:bodyPr>
          <a:lstStyle>
            <a:lvl1pPr marL="457200" lvl="0" indent="-360680" algn="l" rtl="0">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15" name="Google Shape;215;p21"/>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216" name="Google Shape;216;p21"/>
          <p:cNvSpPr txBox="1">
            <a:spLocks noGrp="1"/>
          </p:cNvSpPr>
          <p:nvPr>
            <p:ph type="body" idx="2"/>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217" name="Google Shape;217;p21"/>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2">
  <p:cSld name="Cover2">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6096000" y="3039214"/>
            <a:ext cx="6096000" cy="4170394"/>
          </a:xfrm>
          <a:prstGeom prst="rect">
            <a:avLst/>
          </a:prstGeom>
          <a:noFill/>
          <a:ln>
            <a:noFill/>
          </a:ln>
        </p:spPr>
      </p:pic>
      <p:pic>
        <p:nvPicPr>
          <p:cNvPr id="19" name="Google Shape;19;p3"/>
          <p:cNvPicPr preferRelativeResize="0"/>
          <p:nvPr/>
        </p:nvPicPr>
        <p:blipFill rotWithShape="1">
          <a:blip r:embed="rId3">
            <a:alphaModFix/>
          </a:blip>
          <a:srcRect/>
          <a:stretch/>
        </p:blipFill>
        <p:spPr>
          <a:xfrm>
            <a:off x="-22034" y="3039214"/>
            <a:ext cx="6118034" cy="4065943"/>
          </a:xfrm>
          <a:prstGeom prst="rect">
            <a:avLst/>
          </a:prstGeom>
          <a:noFill/>
          <a:ln>
            <a:noFill/>
          </a:ln>
        </p:spPr>
      </p:pic>
      <p:pic>
        <p:nvPicPr>
          <p:cNvPr id="20" name="Google Shape;20;p3"/>
          <p:cNvPicPr preferRelativeResize="0"/>
          <p:nvPr/>
        </p:nvPicPr>
        <p:blipFill rotWithShape="1">
          <a:blip r:embed="rId4">
            <a:alphaModFix/>
          </a:blip>
          <a:srcRect/>
          <a:stretch/>
        </p:blipFill>
        <p:spPr>
          <a:xfrm>
            <a:off x="-23971" y="-9626"/>
            <a:ext cx="12556063" cy="2258556"/>
          </a:xfrm>
          <a:prstGeom prst="rect">
            <a:avLst/>
          </a:prstGeom>
          <a:noFill/>
          <a:ln>
            <a:noFill/>
          </a:ln>
        </p:spPr>
      </p:pic>
      <p:pic>
        <p:nvPicPr>
          <p:cNvPr id="21" name="Google Shape;21;p3"/>
          <p:cNvPicPr preferRelativeResize="0"/>
          <p:nvPr/>
        </p:nvPicPr>
        <p:blipFill rotWithShape="1">
          <a:blip r:embed="rId5">
            <a:alphaModFix/>
          </a:blip>
          <a:srcRect/>
          <a:stretch/>
        </p:blipFill>
        <p:spPr>
          <a:xfrm>
            <a:off x="4316524" y="694389"/>
            <a:ext cx="3558951" cy="1311191"/>
          </a:xfrm>
          <a:prstGeom prst="rect">
            <a:avLst/>
          </a:prstGeom>
          <a:noFill/>
          <a:ln>
            <a:noFill/>
          </a:ln>
        </p:spPr>
      </p:pic>
      <p:sp>
        <p:nvSpPr>
          <p:cNvPr id="22" name="Google Shape;22;p3"/>
          <p:cNvSpPr txBox="1">
            <a:spLocks noGrp="1"/>
          </p:cNvSpPr>
          <p:nvPr>
            <p:ph type="body" idx="1"/>
          </p:nvPr>
        </p:nvSpPr>
        <p:spPr>
          <a:xfrm>
            <a:off x="2130424" y="2163958"/>
            <a:ext cx="7931150" cy="7889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C000"/>
              </a:buClr>
              <a:buSzPts val="4400"/>
              <a:buNone/>
              <a:defRPr sz="4400" b="1">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fo or Image Slide">
  <p:cSld name="Info or Image Slide">
    <p:spTree>
      <p:nvGrpSpPr>
        <p:cNvPr id="1" name="Shape 218"/>
        <p:cNvGrpSpPr/>
        <p:nvPr/>
      </p:nvGrpSpPr>
      <p:grpSpPr>
        <a:xfrm>
          <a:off x="0" y="0"/>
          <a:ext cx="0" cy="0"/>
          <a:chOff x="0" y="0"/>
          <a:chExt cx="0" cy="0"/>
        </a:xfrm>
      </p:grpSpPr>
      <p:pic>
        <p:nvPicPr>
          <p:cNvPr id="219" name="Google Shape;219;p22"/>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220" name="Google Shape;220;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1" name="Google Shape;221;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23" name="Google Shape;223;p22"/>
          <p:cNvSpPr txBox="1">
            <a:spLocks noGrp="1"/>
          </p:cNvSpPr>
          <p:nvPr>
            <p:ph type="body" idx="1"/>
          </p:nvPr>
        </p:nvSpPr>
        <p:spPr>
          <a:xfrm>
            <a:off x="6264811" y="1887705"/>
            <a:ext cx="5317500" cy="42384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006600"/>
              </a:buClr>
              <a:buSzPts val="2800"/>
              <a:buFont typeface="Arial"/>
              <a:buChar char="•"/>
              <a:defRPr sz="28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55600" algn="l" rtl="0">
              <a:lnSpc>
                <a:spcPct val="90000"/>
              </a:lnSpc>
              <a:spcBef>
                <a:spcPts val="500"/>
              </a:spcBef>
              <a:spcAft>
                <a:spcPts val="0"/>
              </a:spcAft>
              <a:buClr>
                <a:srgbClr val="006600"/>
              </a:buClr>
              <a:buSzPts val="2000"/>
              <a:buFont typeface="Arial"/>
              <a:buChar char="•"/>
              <a:defRPr sz="2000">
                <a:latin typeface="Calibri"/>
                <a:ea typeface="Calibri"/>
                <a:cs typeface="Calibri"/>
                <a:sym typeface="Calibri"/>
              </a:defRPr>
            </a:lvl3pPr>
            <a:lvl4pPr marL="1828800" lvl="3" indent="-342900" algn="l" rtl="0">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4pPr>
            <a:lvl5pPr marL="2286000" lvl="4" indent="-342900" algn="l" rtl="0">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sz="1800"/>
            </a:lvl6pPr>
            <a:lvl7pPr marL="3200400" lvl="6" indent="-342900" algn="l" rtl="0">
              <a:lnSpc>
                <a:spcPct val="90000"/>
              </a:lnSpc>
              <a:spcBef>
                <a:spcPts val="500"/>
              </a:spcBef>
              <a:spcAft>
                <a:spcPts val="0"/>
              </a:spcAft>
              <a:buClr>
                <a:schemeClr val="dk1"/>
              </a:buClr>
              <a:buSzPts val="1800"/>
              <a:buChar char="•"/>
              <a:defRPr sz="1800"/>
            </a:lvl7pPr>
            <a:lvl8pPr marL="3657600" lvl="7" indent="-342900" algn="l" rtl="0">
              <a:lnSpc>
                <a:spcPct val="90000"/>
              </a:lnSpc>
              <a:spcBef>
                <a:spcPts val="500"/>
              </a:spcBef>
              <a:spcAft>
                <a:spcPts val="0"/>
              </a:spcAft>
              <a:buClr>
                <a:schemeClr val="dk1"/>
              </a:buClr>
              <a:buSzPts val="1800"/>
              <a:buChar char="•"/>
              <a:defRPr sz="1800"/>
            </a:lvl8pPr>
            <a:lvl9pPr marL="4114800" lvl="8" indent="-342900" algn="l" rtl="0">
              <a:lnSpc>
                <a:spcPct val="90000"/>
              </a:lnSpc>
              <a:spcBef>
                <a:spcPts val="500"/>
              </a:spcBef>
              <a:spcAft>
                <a:spcPts val="0"/>
              </a:spcAft>
              <a:buClr>
                <a:schemeClr val="dk1"/>
              </a:buClr>
              <a:buSzPts val="1800"/>
              <a:buChar char="•"/>
              <a:defRPr sz="1800"/>
            </a:lvl9pPr>
          </a:lstStyle>
          <a:p>
            <a:endParaRPr/>
          </a:p>
        </p:txBody>
      </p:sp>
      <p:sp>
        <p:nvSpPr>
          <p:cNvPr id="224" name="Google Shape;224;p22"/>
          <p:cNvSpPr txBox="1">
            <a:spLocks noGrp="1"/>
          </p:cNvSpPr>
          <p:nvPr>
            <p:ph type="body" idx="2"/>
          </p:nvPr>
        </p:nvSpPr>
        <p:spPr>
          <a:xfrm>
            <a:off x="600221" y="1887705"/>
            <a:ext cx="5317500" cy="42384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006600"/>
              </a:buClr>
              <a:buSzPts val="2800"/>
              <a:buFont typeface="Arial"/>
              <a:buChar char="•"/>
              <a:defRPr sz="28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55600" algn="l" rtl="0">
              <a:lnSpc>
                <a:spcPct val="90000"/>
              </a:lnSpc>
              <a:spcBef>
                <a:spcPts val="500"/>
              </a:spcBef>
              <a:spcAft>
                <a:spcPts val="0"/>
              </a:spcAft>
              <a:buClr>
                <a:srgbClr val="006600"/>
              </a:buClr>
              <a:buSzPts val="2000"/>
              <a:buFont typeface="Arial"/>
              <a:buChar char="•"/>
              <a:defRPr sz="2000">
                <a:latin typeface="Calibri"/>
                <a:ea typeface="Calibri"/>
                <a:cs typeface="Calibri"/>
                <a:sym typeface="Calibri"/>
              </a:defRPr>
            </a:lvl3pPr>
            <a:lvl4pPr marL="1828800" lvl="3" indent="-342900" algn="l" rtl="0">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4pPr>
            <a:lvl5pPr marL="2286000" lvl="4" indent="-342900" algn="l" rtl="0">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sz="1800"/>
            </a:lvl6pPr>
            <a:lvl7pPr marL="3200400" lvl="6" indent="-342900" algn="l" rtl="0">
              <a:lnSpc>
                <a:spcPct val="90000"/>
              </a:lnSpc>
              <a:spcBef>
                <a:spcPts val="500"/>
              </a:spcBef>
              <a:spcAft>
                <a:spcPts val="0"/>
              </a:spcAft>
              <a:buClr>
                <a:schemeClr val="dk1"/>
              </a:buClr>
              <a:buSzPts val="1800"/>
              <a:buChar char="•"/>
              <a:defRPr sz="1800"/>
            </a:lvl7pPr>
            <a:lvl8pPr marL="3657600" lvl="7" indent="-342900" algn="l" rtl="0">
              <a:lnSpc>
                <a:spcPct val="90000"/>
              </a:lnSpc>
              <a:spcBef>
                <a:spcPts val="500"/>
              </a:spcBef>
              <a:spcAft>
                <a:spcPts val="0"/>
              </a:spcAft>
              <a:buClr>
                <a:schemeClr val="dk1"/>
              </a:buClr>
              <a:buSzPts val="1800"/>
              <a:buChar char="•"/>
              <a:defRPr sz="1800"/>
            </a:lvl8pPr>
            <a:lvl9pPr marL="4114800" lvl="8" indent="-342900" algn="l" rtl="0">
              <a:lnSpc>
                <a:spcPct val="90000"/>
              </a:lnSpc>
              <a:spcBef>
                <a:spcPts val="500"/>
              </a:spcBef>
              <a:spcAft>
                <a:spcPts val="0"/>
              </a:spcAft>
              <a:buClr>
                <a:schemeClr val="dk1"/>
              </a:buClr>
              <a:buSzPts val="1800"/>
              <a:buChar char="•"/>
              <a:defRPr sz="1800"/>
            </a:lvl9pPr>
          </a:lstStyle>
          <a:p>
            <a:endParaRPr/>
          </a:p>
        </p:txBody>
      </p:sp>
      <p:cxnSp>
        <p:nvCxnSpPr>
          <p:cNvPr id="225" name="Google Shape;225;p22"/>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226" name="Google Shape;226;p22"/>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227" name="Google Shape;227;p22"/>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nfo or Image Slide 2">
  <p:cSld name="Info or Image Slide 2">
    <p:spTree>
      <p:nvGrpSpPr>
        <p:cNvPr id="1" name="Shape 228"/>
        <p:cNvGrpSpPr/>
        <p:nvPr/>
      </p:nvGrpSpPr>
      <p:grpSpPr>
        <a:xfrm>
          <a:off x="0" y="0"/>
          <a:ext cx="0" cy="0"/>
          <a:chOff x="0" y="0"/>
          <a:chExt cx="0" cy="0"/>
        </a:xfrm>
      </p:grpSpPr>
      <p:pic>
        <p:nvPicPr>
          <p:cNvPr id="229" name="Google Shape;229;p23"/>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230" name="Google Shape;230;p23"/>
          <p:cNvSpPr/>
          <p:nvPr/>
        </p:nvSpPr>
        <p:spPr>
          <a:xfrm>
            <a:off x="-14345" y="5498432"/>
            <a:ext cx="12206400" cy="1359600"/>
          </a:xfrm>
          <a:prstGeom prst="rect">
            <a:avLst/>
          </a:prstGeom>
          <a:solidFill>
            <a:srgbClr val="00622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3"/>
          <p:cNvSpPr txBox="1">
            <a:spLocks noGrp="1"/>
          </p:cNvSpPr>
          <p:nvPr>
            <p:ph type="body" idx="1"/>
          </p:nvPr>
        </p:nvSpPr>
        <p:spPr>
          <a:xfrm>
            <a:off x="468433" y="1788461"/>
            <a:ext cx="11300100" cy="3495600"/>
          </a:xfrm>
          <a:prstGeom prst="rect">
            <a:avLst/>
          </a:prstGeom>
          <a:noFill/>
          <a:ln>
            <a:noFill/>
          </a:ln>
        </p:spPr>
        <p:txBody>
          <a:bodyPr spcFirstLastPara="1" wrap="square" lIns="91425" tIns="45700" rIns="91425" bIns="45700" anchor="t" anchorCtr="0">
            <a:normAutofit/>
          </a:bodyPr>
          <a:lstStyle>
            <a:lvl1pPr marL="457200" lvl="0" indent="-360680" algn="l" rtl="0">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2" name="Google Shape;232;p23"/>
          <p:cNvSpPr txBox="1">
            <a:spLocks noGrp="1"/>
          </p:cNvSpPr>
          <p:nvPr>
            <p:ph type="body" idx="2"/>
          </p:nvPr>
        </p:nvSpPr>
        <p:spPr>
          <a:xfrm>
            <a:off x="391585" y="5607051"/>
            <a:ext cx="11432100" cy="612900"/>
          </a:xfrm>
          <a:prstGeom prst="rect">
            <a:avLst/>
          </a:prstGeom>
          <a:noFill/>
          <a:ln>
            <a:noFill/>
          </a:ln>
        </p:spPr>
        <p:txBody>
          <a:bodyPr spcFirstLastPara="1" wrap="square" lIns="91425" tIns="45700" rIns="91425" bIns="45700" anchor="t" anchorCtr="0">
            <a:noAutofit/>
          </a:bodyPr>
          <a:lstStyle>
            <a:lvl1pPr marL="457200" lvl="0" indent="-393700" algn="l" rtl="0">
              <a:lnSpc>
                <a:spcPct val="90000"/>
              </a:lnSpc>
              <a:spcBef>
                <a:spcPts val="1000"/>
              </a:spcBef>
              <a:spcAft>
                <a:spcPts val="0"/>
              </a:spcAft>
              <a:buClr>
                <a:schemeClr val="lt1"/>
              </a:buClr>
              <a:buSzPts val="2600"/>
              <a:buChar char="•"/>
              <a:defRPr sz="260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2pPr>
            <a:lvl3pPr marL="1371600" lvl="2" indent="-228600" algn="l" rtl="0">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3pPr>
            <a:lvl4pPr marL="1828800" lvl="3" indent="-228600" algn="l" rtl="0">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4pPr>
            <a:lvl5pPr marL="2286000" lvl="4" indent="-228600" algn="l" rtl="0">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3" name="Google Shape;233;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4" name="Google Shape;234;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5" name="Google Shape;235;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236" name="Google Shape;236;p23"/>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237" name="Google Shape;237;p23"/>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238" name="Google Shape;238;p23"/>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nfo or Image Slide 3">
  <p:cSld name="Info or Image Slide 3">
    <p:spTree>
      <p:nvGrpSpPr>
        <p:cNvPr id="1" name="Shape 239"/>
        <p:cNvGrpSpPr/>
        <p:nvPr/>
      </p:nvGrpSpPr>
      <p:grpSpPr>
        <a:xfrm>
          <a:off x="0" y="0"/>
          <a:ext cx="0" cy="0"/>
          <a:chOff x="0" y="0"/>
          <a:chExt cx="0" cy="0"/>
        </a:xfrm>
      </p:grpSpPr>
      <p:pic>
        <p:nvPicPr>
          <p:cNvPr id="240" name="Google Shape;240;p24"/>
          <p:cNvPicPr preferRelativeResize="0"/>
          <p:nvPr/>
        </p:nvPicPr>
        <p:blipFill rotWithShape="1">
          <a:blip r:embed="rId2">
            <a:alphaModFix/>
          </a:blip>
          <a:srcRect/>
          <a:stretch/>
        </p:blipFill>
        <p:spPr>
          <a:xfrm>
            <a:off x="-14816" y="0"/>
            <a:ext cx="12556063" cy="2258556"/>
          </a:xfrm>
          <a:prstGeom prst="rect">
            <a:avLst/>
          </a:prstGeom>
          <a:noFill/>
          <a:ln>
            <a:noFill/>
          </a:ln>
        </p:spPr>
      </p:pic>
      <p:sp>
        <p:nvSpPr>
          <p:cNvPr id="241" name="Google Shape;241;p24"/>
          <p:cNvSpPr>
            <a:spLocks noGrp="1"/>
          </p:cNvSpPr>
          <p:nvPr>
            <p:ph type="pic" idx="2"/>
          </p:nvPr>
        </p:nvSpPr>
        <p:spPr>
          <a:xfrm>
            <a:off x="-14816" y="4592037"/>
            <a:ext cx="3062700" cy="1667100"/>
          </a:xfrm>
          <a:prstGeom prst="rect">
            <a:avLst/>
          </a:prstGeom>
          <a:noFill/>
          <a:ln>
            <a:noFill/>
          </a:ln>
        </p:spPr>
      </p:sp>
      <p:sp>
        <p:nvSpPr>
          <p:cNvPr id="242" name="Google Shape;242;p24"/>
          <p:cNvSpPr>
            <a:spLocks noGrp="1"/>
          </p:cNvSpPr>
          <p:nvPr>
            <p:ph type="pic" idx="3"/>
          </p:nvPr>
        </p:nvSpPr>
        <p:spPr>
          <a:xfrm>
            <a:off x="3033185" y="4592037"/>
            <a:ext cx="3062700" cy="1667100"/>
          </a:xfrm>
          <a:prstGeom prst="rect">
            <a:avLst/>
          </a:prstGeom>
          <a:noFill/>
          <a:ln>
            <a:noFill/>
          </a:ln>
        </p:spPr>
      </p:sp>
      <p:sp>
        <p:nvSpPr>
          <p:cNvPr id="243" name="Google Shape;243;p24"/>
          <p:cNvSpPr>
            <a:spLocks noGrp="1"/>
          </p:cNvSpPr>
          <p:nvPr>
            <p:ph type="pic" idx="4"/>
          </p:nvPr>
        </p:nvSpPr>
        <p:spPr>
          <a:xfrm>
            <a:off x="6081189" y="4592037"/>
            <a:ext cx="3062700" cy="1667100"/>
          </a:xfrm>
          <a:prstGeom prst="rect">
            <a:avLst/>
          </a:prstGeom>
          <a:noFill/>
          <a:ln>
            <a:noFill/>
          </a:ln>
        </p:spPr>
      </p:sp>
      <p:sp>
        <p:nvSpPr>
          <p:cNvPr id="244" name="Google Shape;244;p24"/>
          <p:cNvSpPr>
            <a:spLocks noGrp="1"/>
          </p:cNvSpPr>
          <p:nvPr>
            <p:ph type="pic" idx="5"/>
          </p:nvPr>
        </p:nvSpPr>
        <p:spPr>
          <a:xfrm>
            <a:off x="9129199" y="4592037"/>
            <a:ext cx="3062700" cy="1667100"/>
          </a:xfrm>
          <a:prstGeom prst="rect">
            <a:avLst/>
          </a:prstGeom>
          <a:noFill/>
          <a:ln>
            <a:noFill/>
          </a:ln>
        </p:spPr>
      </p:sp>
      <p:sp>
        <p:nvSpPr>
          <p:cNvPr id="245" name="Google Shape;245;p24"/>
          <p:cNvSpPr/>
          <p:nvPr/>
        </p:nvSpPr>
        <p:spPr>
          <a:xfrm>
            <a:off x="-14816" y="6267691"/>
            <a:ext cx="12206700" cy="590400"/>
          </a:xfrm>
          <a:prstGeom prst="rect">
            <a:avLst/>
          </a:prstGeom>
          <a:solidFill>
            <a:srgbClr val="00622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6" name="Google Shape;246;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7" name="Google Shape;247;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8" name="Google Shape;248;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49" name="Google Shape;249;p24"/>
          <p:cNvSpPr txBox="1">
            <a:spLocks noGrp="1"/>
          </p:cNvSpPr>
          <p:nvPr>
            <p:ph type="body" idx="1"/>
          </p:nvPr>
        </p:nvSpPr>
        <p:spPr>
          <a:xfrm>
            <a:off x="468433" y="1847453"/>
            <a:ext cx="11300100" cy="2459100"/>
          </a:xfrm>
          <a:prstGeom prst="rect">
            <a:avLst/>
          </a:prstGeom>
          <a:noFill/>
          <a:ln>
            <a:noFill/>
          </a:ln>
        </p:spPr>
        <p:txBody>
          <a:bodyPr spcFirstLastPara="1" wrap="square" lIns="91425" tIns="45700" rIns="91425" bIns="45700" anchor="t" anchorCtr="0">
            <a:normAutofit/>
          </a:bodyPr>
          <a:lstStyle>
            <a:lvl1pPr marL="457200" lvl="0" indent="-360680" algn="l" rtl="0">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50" name="Google Shape;250;p24"/>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251" name="Google Shape;251;p24"/>
          <p:cNvSpPr txBox="1">
            <a:spLocks noGrp="1"/>
          </p:cNvSpPr>
          <p:nvPr>
            <p:ph type="body" idx="6"/>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252" name="Google Shape;252;p24"/>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nfo or Image Slide 4">
  <p:cSld name="Info or Image Slide 4">
    <p:spTree>
      <p:nvGrpSpPr>
        <p:cNvPr id="1" name="Shape 253"/>
        <p:cNvGrpSpPr/>
        <p:nvPr/>
      </p:nvGrpSpPr>
      <p:grpSpPr>
        <a:xfrm>
          <a:off x="0" y="0"/>
          <a:ext cx="0" cy="0"/>
          <a:chOff x="0" y="0"/>
          <a:chExt cx="0" cy="0"/>
        </a:xfrm>
      </p:grpSpPr>
      <p:pic>
        <p:nvPicPr>
          <p:cNvPr id="254" name="Google Shape;254;p25"/>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255" name="Google Shape;255;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6" name="Google Shape;256;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7" name="Google Shape;257;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58" name="Google Shape;258;p25"/>
          <p:cNvSpPr txBox="1">
            <a:spLocks noGrp="1"/>
          </p:cNvSpPr>
          <p:nvPr>
            <p:ph type="body" idx="1"/>
          </p:nvPr>
        </p:nvSpPr>
        <p:spPr>
          <a:xfrm>
            <a:off x="468433" y="1803208"/>
            <a:ext cx="6510000" cy="4567800"/>
          </a:xfrm>
          <a:prstGeom prst="rect">
            <a:avLst/>
          </a:prstGeom>
          <a:noFill/>
          <a:ln>
            <a:noFill/>
          </a:ln>
        </p:spPr>
        <p:txBody>
          <a:bodyPr spcFirstLastPara="1" wrap="square" lIns="91425" tIns="45700" rIns="91425" bIns="45700" anchor="t" anchorCtr="0">
            <a:normAutofit/>
          </a:bodyPr>
          <a:lstStyle>
            <a:lvl1pPr marL="457200" lvl="0" indent="-350520" algn="l" rtl="0">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9" name="Google Shape;259;p25"/>
          <p:cNvSpPr>
            <a:spLocks noGrp="1"/>
          </p:cNvSpPr>
          <p:nvPr>
            <p:ph type="pic" idx="2"/>
          </p:nvPr>
        </p:nvSpPr>
        <p:spPr>
          <a:xfrm>
            <a:off x="7475622" y="1819736"/>
            <a:ext cx="4106700" cy="1900800"/>
          </a:xfrm>
          <a:prstGeom prst="rect">
            <a:avLst/>
          </a:prstGeom>
          <a:noFill/>
          <a:ln>
            <a:noFill/>
          </a:ln>
        </p:spPr>
      </p:sp>
      <p:sp>
        <p:nvSpPr>
          <p:cNvPr id="260" name="Google Shape;260;p25"/>
          <p:cNvSpPr>
            <a:spLocks noGrp="1"/>
          </p:cNvSpPr>
          <p:nvPr>
            <p:ph type="pic" idx="3"/>
          </p:nvPr>
        </p:nvSpPr>
        <p:spPr>
          <a:xfrm>
            <a:off x="7475622" y="4153869"/>
            <a:ext cx="4106700" cy="1900800"/>
          </a:xfrm>
          <a:prstGeom prst="rect">
            <a:avLst/>
          </a:prstGeom>
          <a:noFill/>
          <a:ln>
            <a:noFill/>
          </a:ln>
        </p:spPr>
      </p:sp>
      <p:cxnSp>
        <p:nvCxnSpPr>
          <p:cNvPr id="261" name="Google Shape;261;p25"/>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262" name="Google Shape;262;p25"/>
          <p:cNvSpPr txBox="1">
            <a:spLocks noGrp="1"/>
          </p:cNvSpPr>
          <p:nvPr>
            <p:ph type="body" idx="4"/>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263" name="Google Shape;263;p25"/>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nfo or Image Slide 5">
  <p:cSld name="Info or Image Slide 5">
    <p:spTree>
      <p:nvGrpSpPr>
        <p:cNvPr id="1" name="Shape 264"/>
        <p:cNvGrpSpPr/>
        <p:nvPr/>
      </p:nvGrpSpPr>
      <p:grpSpPr>
        <a:xfrm>
          <a:off x="0" y="0"/>
          <a:ext cx="0" cy="0"/>
          <a:chOff x="0" y="0"/>
          <a:chExt cx="0" cy="0"/>
        </a:xfrm>
      </p:grpSpPr>
      <p:pic>
        <p:nvPicPr>
          <p:cNvPr id="265" name="Google Shape;265;p26"/>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266" name="Google Shape;266;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7" name="Google Shape;267;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8" name="Google Shape;268;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69" name="Google Shape;269;p26"/>
          <p:cNvSpPr txBox="1">
            <a:spLocks noGrp="1"/>
          </p:cNvSpPr>
          <p:nvPr>
            <p:ph type="body" idx="1"/>
          </p:nvPr>
        </p:nvSpPr>
        <p:spPr>
          <a:xfrm>
            <a:off x="5072515" y="1803208"/>
            <a:ext cx="6510000" cy="4567800"/>
          </a:xfrm>
          <a:prstGeom prst="rect">
            <a:avLst/>
          </a:prstGeom>
          <a:noFill/>
          <a:ln>
            <a:noFill/>
          </a:ln>
        </p:spPr>
        <p:txBody>
          <a:bodyPr spcFirstLastPara="1" wrap="square" lIns="91425" tIns="45700" rIns="91425" bIns="45700" anchor="t" anchorCtr="0">
            <a:normAutofit/>
          </a:bodyPr>
          <a:lstStyle>
            <a:lvl1pPr marL="457200" lvl="0" indent="-350520" algn="l" rtl="0">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0" name="Google Shape;270;p26"/>
          <p:cNvSpPr>
            <a:spLocks noGrp="1"/>
          </p:cNvSpPr>
          <p:nvPr>
            <p:ph type="pic" idx="2"/>
          </p:nvPr>
        </p:nvSpPr>
        <p:spPr>
          <a:xfrm>
            <a:off x="609602" y="1819736"/>
            <a:ext cx="4106700" cy="1900800"/>
          </a:xfrm>
          <a:prstGeom prst="rect">
            <a:avLst/>
          </a:prstGeom>
          <a:noFill/>
          <a:ln>
            <a:noFill/>
          </a:ln>
        </p:spPr>
      </p:sp>
      <p:sp>
        <p:nvSpPr>
          <p:cNvPr id="271" name="Google Shape;271;p26"/>
          <p:cNvSpPr>
            <a:spLocks noGrp="1"/>
          </p:cNvSpPr>
          <p:nvPr>
            <p:ph type="pic" idx="3"/>
          </p:nvPr>
        </p:nvSpPr>
        <p:spPr>
          <a:xfrm>
            <a:off x="609602" y="4153869"/>
            <a:ext cx="4106700" cy="1900800"/>
          </a:xfrm>
          <a:prstGeom prst="rect">
            <a:avLst/>
          </a:prstGeom>
          <a:noFill/>
          <a:ln>
            <a:noFill/>
          </a:ln>
        </p:spPr>
      </p:sp>
      <p:cxnSp>
        <p:nvCxnSpPr>
          <p:cNvPr id="272" name="Google Shape;272;p26"/>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273" name="Google Shape;273;p26"/>
          <p:cNvSpPr txBox="1">
            <a:spLocks noGrp="1"/>
          </p:cNvSpPr>
          <p:nvPr>
            <p:ph type="body" idx="4"/>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274" name="Google Shape;274;p26"/>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nfo or Image Slide 6">
  <p:cSld name="Info or Image Slide 6">
    <p:spTree>
      <p:nvGrpSpPr>
        <p:cNvPr id="1" name="Shape 275"/>
        <p:cNvGrpSpPr/>
        <p:nvPr/>
      </p:nvGrpSpPr>
      <p:grpSpPr>
        <a:xfrm>
          <a:off x="0" y="0"/>
          <a:ext cx="0" cy="0"/>
          <a:chOff x="0" y="0"/>
          <a:chExt cx="0" cy="0"/>
        </a:xfrm>
      </p:grpSpPr>
      <p:pic>
        <p:nvPicPr>
          <p:cNvPr id="276" name="Google Shape;276;p27"/>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277" name="Google Shape;277;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8" name="Google Shape;278;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9" name="Google Shape;279;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80" name="Google Shape;280;p27"/>
          <p:cNvSpPr txBox="1">
            <a:spLocks noGrp="1"/>
          </p:cNvSpPr>
          <p:nvPr>
            <p:ph type="body" idx="1"/>
          </p:nvPr>
        </p:nvSpPr>
        <p:spPr>
          <a:xfrm>
            <a:off x="468432" y="1788460"/>
            <a:ext cx="11261700" cy="2090400"/>
          </a:xfrm>
          <a:prstGeom prst="rect">
            <a:avLst/>
          </a:prstGeom>
          <a:noFill/>
          <a:ln>
            <a:noFill/>
          </a:ln>
        </p:spPr>
        <p:txBody>
          <a:bodyPr spcFirstLastPara="1" wrap="square" lIns="91425" tIns="45700" rIns="91425" bIns="45700" anchor="t" anchorCtr="0">
            <a:normAutofit/>
          </a:bodyPr>
          <a:lstStyle>
            <a:lvl1pPr marL="457200" lvl="0" indent="-350520" algn="l" rtl="0">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1" name="Google Shape;281;p27"/>
          <p:cNvSpPr>
            <a:spLocks noGrp="1"/>
          </p:cNvSpPr>
          <p:nvPr>
            <p:ph type="pic" idx="2"/>
          </p:nvPr>
        </p:nvSpPr>
        <p:spPr>
          <a:xfrm>
            <a:off x="6096000" y="4197096"/>
            <a:ext cx="6111900" cy="2090400"/>
          </a:xfrm>
          <a:prstGeom prst="rect">
            <a:avLst/>
          </a:prstGeom>
          <a:noFill/>
          <a:ln>
            <a:noFill/>
          </a:ln>
        </p:spPr>
      </p:sp>
      <p:sp>
        <p:nvSpPr>
          <p:cNvPr id="282" name="Google Shape;282;p27"/>
          <p:cNvSpPr>
            <a:spLocks noGrp="1"/>
          </p:cNvSpPr>
          <p:nvPr>
            <p:ph type="pic" idx="3"/>
          </p:nvPr>
        </p:nvSpPr>
        <p:spPr>
          <a:xfrm>
            <a:off x="-18902" y="4197096"/>
            <a:ext cx="6150600" cy="2090400"/>
          </a:xfrm>
          <a:prstGeom prst="rect">
            <a:avLst/>
          </a:prstGeom>
          <a:noFill/>
          <a:ln>
            <a:noFill/>
          </a:ln>
        </p:spPr>
      </p:sp>
      <p:cxnSp>
        <p:nvCxnSpPr>
          <p:cNvPr id="283" name="Google Shape;283;p27"/>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284" name="Google Shape;284;p27"/>
          <p:cNvSpPr txBox="1">
            <a:spLocks noGrp="1"/>
          </p:cNvSpPr>
          <p:nvPr>
            <p:ph type="body" idx="4"/>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285" name="Google Shape;285;p27"/>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nfo or Image border Slide">
  <p:cSld name="Info or Image border Slide">
    <p:spTree>
      <p:nvGrpSpPr>
        <p:cNvPr id="1" name="Shape 286"/>
        <p:cNvGrpSpPr/>
        <p:nvPr/>
      </p:nvGrpSpPr>
      <p:grpSpPr>
        <a:xfrm>
          <a:off x="0" y="0"/>
          <a:ext cx="0" cy="0"/>
          <a:chOff x="0" y="0"/>
          <a:chExt cx="0" cy="0"/>
        </a:xfrm>
      </p:grpSpPr>
      <p:pic>
        <p:nvPicPr>
          <p:cNvPr id="287" name="Google Shape;287;p28"/>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288" name="Google Shape;288;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9" name="Google Shape;289;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0" name="Google Shape;290;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91" name="Google Shape;291;p28"/>
          <p:cNvSpPr/>
          <p:nvPr/>
        </p:nvSpPr>
        <p:spPr>
          <a:xfrm>
            <a:off x="321735" y="1788460"/>
            <a:ext cx="4218000" cy="4429200"/>
          </a:xfrm>
          <a:prstGeom prst="rect">
            <a:avLst/>
          </a:prstGeom>
          <a:solidFill>
            <a:srgbClr val="BBDB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2" name="Google Shape;292;p28"/>
          <p:cNvSpPr txBox="1">
            <a:spLocks noGrp="1"/>
          </p:cNvSpPr>
          <p:nvPr>
            <p:ph type="body" idx="1"/>
          </p:nvPr>
        </p:nvSpPr>
        <p:spPr>
          <a:xfrm>
            <a:off x="4928583" y="1788460"/>
            <a:ext cx="6814800" cy="4567800"/>
          </a:xfrm>
          <a:prstGeom prst="rect">
            <a:avLst/>
          </a:prstGeom>
          <a:noFill/>
          <a:ln>
            <a:noFill/>
          </a:ln>
        </p:spPr>
        <p:txBody>
          <a:bodyPr spcFirstLastPara="1" wrap="square" lIns="91425" tIns="45700" rIns="91425" bIns="45700" anchor="t" anchorCtr="0">
            <a:normAutofit/>
          </a:bodyPr>
          <a:lstStyle>
            <a:lvl1pPr marL="457200" lvl="0" indent="-350520" algn="l" rtl="0">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3" name="Google Shape;293;p28"/>
          <p:cNvSpPr>
            <a:spLocks noGrp="1"/>
          </p:cNvSpPr>
          <p:nvPr>
            <p:ph type="pic" idx="2"/>
          </p:nvPr>
        </p:nvSpPr>
        <p:spPr>
          <a:xfrm>
            <a:off x="465970" y="1872866"/>
            <a:ext cx="3947700" cy="4251600"/>
          </a:xfrm>
          <a:prstGeom prst="rect">
            <a:avLst/>
          </a:prstGeom>
          <a:noFill/>
          <a:ln>
            <a:noFill/>
          </a:ln>
        </p:spPr>
      </p:sp>
      <p:cxnSp>
        <p:nvCxnSpPr>
          <p:cNvPr id="294" name="Google Shape;294;p28"/>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295" name="Google Shape;295;p28"/>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296" name="Google Shape;296;p28"/>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nfo or Image border Slide 2">
  <p:cSld name="Info or Image border Slide 2">
    <p:spTree>
      <p:nvGrpSpPr>
        <p:cNvPr id="1" name="Shape 297"/>
        <p:cNvGrpSpPr/>
        <p:nvPr/>
      </p:nvGrpSpPr>
      <p:grpSpPr>
        <a:xfrm>
          <a:off x="0" y="0"/>
          <a:ext cx="0" cy="0"/>
          <a:chOff x="0" y="0"/>
          <a:chExt cx="0" cy="0"/>
        </a:xfrm>
      </p:grpSpPr>
      <p:pic>
        <p:nvPicPr>
          <p:cNvPr id="298" name="Google Shape;298;p29"/>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299" name="Google Shape;299;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0" name="Google Shape;300;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1" name="Google Shape;301;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02" name="Google Shape;302;p29"/>
          <p:cNvSpPr/>
          <p:nvPr/>
        </p:nvSpPr>
        <p:spPr>
          <a:xfrm>
            <a:off x="7631786" y="1788460"/>
            <a:ext cx="4218000" cy="4429200"/>
          </a:xfrm>
          <a:prstGeom prst="rect">
            <a:avLst/>
          </a:prstGeom>
          <a:solidFill>
            <a:srgbClr val="BBDB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3" name="Google Shape;303;p29"/>
          <p:cNvSpPr txBox="1">
            <a:spLocks noGrp="1"/>
          </p:cNvSpPr>
          <p:nvPr>
            <p:ph type="body" idx="1"/>
          </p:nvPr>
        </p:nvSpPr>
        <p:spPr>
          <a:xfrm>
            <a:off x="588502" y="1788460"/>
            <a:ext cx="6814800" cy="4567800"/>
          </a:xfrm>
          <a:prstGeom prst="rect">
            <a:avLst/>
          </a:prstGeom>
          <a:noFill/>
          <a:ln>
            <a:noFill/>
          </a:ln>
        </p:spPr>
        <p:txBody>
          <a:bodyPr spcFirstLastPara="1" wrap="square" lIns="91425" tIns="45700" rIns="91425" bIns="45700" anchor="t" anchorCtr="0">
            <a:normAutofit/>
          </a:bodyPr>
          <a:lstStyle>
            <a:lvl1pPr marL="457200" lvl="0" indent="-350520" algn="l" rtl="0">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4" name="Google Shape;304;p29"/>
          <p:cNvSpPr>
            <a:spLocks noGrp="1"/>
          </p:cNvSpPr>
          <p:nvPr>
            <p:ph type="pic" idx="2"/>
          </p:nvPr>
        </p:nvSpPr>
        <p:spPr>
          <a:xfrm>
            <a:off x="7776021" y="1872866"/>
            <a:ext cx="3947700" cy="4251600"/>
          </a:xfrm>
          <a:prstGeom prst="rect">
            <a:avLst/>
          </a:prstGeom>
          <a:noFill/>
          <a:ln>
            <a:noFill/>
          </a:ln>
        </p:spPr>
      </p:sp>
      <p:cxnSp>
        <p:nvCxnSpPr>
          <p:cNvPr id="305" name="Google Shape;305;p29"/>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306" name="Google Shape;306;p29"/>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307" name="Google Shape;307;p29"/>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 Slide">
  <p:cSld name="Image Slide">
    <p:spTree>
      <p:nvGrpSpPr>
        <p:cNvPr id="1" name="Shape 308"/>
        <p:cNvGrpSpPr/>
        <p:nvPr/>
      </p:nvGrpSpPr>
      <p:grpSpPr>
        <a:xfrm>
          <a:off x="0" y="0"/>
          <a:ext cx="0" cy="0"/>
          <a:chOff x="0" y="0"/>
          <a:chExt cx="0" cy="0"/>
        </a:xfrm>
      </p:grpSpPr>
      <p:pic>
        <p:nvPicPr>
          <p:cNvPr id="309" name="Google Shape;309;p30"/>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310" name="Google Shape;310;p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1" name="Google Shape;311;p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2" name="Google Shape;312;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13" name="Google Shape;313;p30"/>
          <p:cNvSpPr>
            <a:spLocks noGrp="1"/>
          </p:cNvSpPr>
          <p:nvPr>
            <p:ph type="pic" idx="2"/>
          </p:nvPr>
        </p:nvSpPr>
        <p:spPr>
          <a:xfrm>
            <a:off x="6071432" y="4018838"/>
            <a:ext cx="5282400" cy="2182800"/>
          </a:xfrm>
          <a:prstGeom prst="rect">
            <a:avLst/>
          </a:prstGeom>
          <a:noFill/>
          <a:ln>
            <a:noFill/>
          </a:ln>
        </p:spPr>
      </p:sp>
      <p:sp>
        <p:nvSpPr>
          <p:cNvPr id="314" name="Google Shape;314;p30"/>
          <p:cNvSpPr>
            <a:spLocks noGrp="1"/>
          </p:cNvSpPr>
          <p:nvPr>
            <p:ph type="pic" idx="3"/>
          </p:nvPr>
        </p:nvSpPr>
        <p:spPr>
          <a:xfrm>
            <a:off x="6071432" y="1838345"/>
            <a:ext cx="5282400" cy="2182800"/>
          </a:xfrm>
          <a:prstGeom prst="rect">
            <a:avLst/>
          </a:prstGeom>
          <a:noFill/>
          <a:ln>
            <a:noFill/>
          </a:ln>
        </p:spPr>
      </p:sp>
      <p:sp>
        <p:nvSpPr>
          <p:cNvPr id="315" name="Google Shape;315;p30"/>
          <p:cNvSpPr>
            <a:spLocks noGrp="1"/>
          </p:cNvSpPr>
          <p:nvPr>
            <p:ph type="pic" idx="4"/>
          </p:nvPr>
        </p:nvSpPr>
        <p:spPr>
          <a:xfrm>
            <a:off x="763224" y="4018838"/>
            <a:ext cx="5282400" cy="2182800"/>
          </a:xfrm>
          <a:prstGeom prst="rect">
            <a:avLst/>
          </a:prstGeom>
          <a:noFill/>
          <a:ln>
            <a:noFill/>
          </a:ln>
        </p:spPr>
      </p:sp>
      <p:sp>
        <p:nvSpPr>
          <p:cNvPr id="316" name="Google Shape;316;p30"/>
          <p:cNvSpPr>
            <a:spLocks noGrp="1"/>
          </p:cNvSpPr>
          <p:nvPr>
            <p:ph type="pic" idx="5"/>
          </p:nvPr>
        </p:nvSpPr>
        <p:spPr>
          <a:xfrm>
            <a:off x="763224" y="1838345"/>
            <a:ext cx="5282400" cy="2182800"/>
          </a:xfrm>
          <a:prstGeom prst="rect">
            <a:avLst/>
          </a:prstGeom>
          <a:noFill/>
          <a:ln>
            <a:noFill/>
          </a:ln>
        </p:spPr>
      </p:sp>
      <p:cxnSp>
        <p:nvCxnSpPr>
          <p:cNvPr id="317" name="Google Shape;317;p30"/>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318" name="Google Shape;318;p30"/>
          <p:cNvSpPr txBox="1">
            <a:spLocks noGrp="1"/>
          </p:cNvSpPr>
          <p:nvPr>
            <p:ph type="body" idx="1"/>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319" name="Google Shape;319;p30"/>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 Slide 2">
  <p:cSld name="Image Slide 2">
    <p:spTree>
      <p:nvGrpSpPr>
        <p:cNvPr id="1" name="Shape 320"/>
        <p:cNvGrpSpPr/>
        <p:nvPr/>
      </p:nvGrpSpPr>
      <p:grpSpPr>
        <a:xfrm>
          <a:off x="0" y="0"/>
          <a:ext cx="0" cy="0"/>
          <a:chOff x="0" y="0"/>
          <a:chExt cx="0" cy="0"/>
        </a:xfrm>
      </p:grpSpPr>
      <p:pic>
        <p:nvPicPr>
          <p:cNvPr id="321" name="Google Shape;321;p31"/>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322" name="Google Shape;322;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3" name="Google Shape;323;p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4" name="Google Shape;324;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25" name="Google Shape;325;p31"/>
          <p:cNvSpPr>
            <a:spLocks noGrp="1"/>
          </p:cNvSpPr>
          <p:nvPr>
            <p:ph type="pic" idx="2"/>
          </p:nvPr>
        </p:nvSpPr>
        <p:spPr>
          <a:xfrm>
            <a:off x="6071432" y="4018838"/>
            <a:ext cx="5282400" cy="2182800"/>
          </a:xfrm>
          <a:prstGeom prst="rect">
            <a:avLst/>
          </a:prstGeom>
          <a:noFill/>
          <a:ln>
            <a:noFill/>
          </a:ln>
        </p:spPr>
      </p:sp>
      <p:sp>
        <p:nvSpPr>
          <p:cNvPr id="326" name="Google Shape;326;p31"/>
          <p:cNvSpPr>
            <a:spLocks noGrp="1"/>
          </p:cNvSpPr>
          <p:nvPr>
            <p:ph type="pic" idx="3"/>
          </p:nvPr>
        </p:nvSpPr>
        <p:spPr>
          <a:xfrm>
            <a:off x="6071432" y="1838345"/>
            <a:ext cx="5282400" cy="2182800"/>
          </a:xfrm>
          <a:prstGeom prst="rect">
            <a:avLst/>
          </a:prstGeom>
          <a:noFill/>
          <a:ln>
            <a:noFill/>
          </a:ln>
        </p:spPr>
      </p:sp>
      <p:sp>
        <p:nvSpPr>
          <p:cNvPr id="327" name="Google Shape;327;p31"/>
          <p:cNvSpPr>
            <a:spLocks noGrp="1"/>
          </p:cNvSpPr>
          <p:nvPr>
            <p:ph type="pic" idx="4"/>
          </p:nvPr>
        </p:nvSpPr>
        <p:spPr>
          <a:xfrm>
            <a:off x="763224" y="1838344"/>
            <a:ext cx="5282400" cy="4363200"/>
          </a:xfrm>
          <a:prstGeom prst="rect">
            <a:avLst/>
          </a:prstGeom>
          <a:noFill/>
          <a:ln>
            <a:noFill/>
          </a:ln>
        </p:spPr>
      </p:sp>
      <p:cxnSp>
        <p:nvCxnSpPr>
          <p:cNvPr id="328" name="Google Shape;328;p31"/>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329" name="Google Shape;329;p31"/>
          <p:cNvSpPr txBox="1">
            <a:spLocks noGrp="1"/>
          </p:cNvSpPr>
          <p:nvPr>
            <p:ph type="body" idx="1"/>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330" name="Google Shape;330;p31"/>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rts Tables Infographic with Summary">
  <p:cSld name="Charts Tables Infographic with Summary">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a:stretch/>
        </p:blipFill>
        <p:spPr>
          <a:xfrm>
            <a:off x="-67731" y="0"/>
            <a:ext cx="12556063" cy="2258556"/>
          </a:xfrm>
          <a:prstGeom prst="rect">
            <a:avLst/>
          </a:prstGeom>
          <a:noFill/>
          <a:ln>
            <a:noFill/>
          </a:ln>
        </p:spPr>
      </p:pic>
      <p:sp>
        <p:nvSpPr>
          <p:cNvPr id="25" name="Google Shape;2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28" name="Google Shape;28;p4"/>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sp>
        <p:nvSpPr>
          <p:cNvPr id="29" name="Google Shape;29;p4"/>
          <p:cNvSpPr txBox="1">
            <a:spLocks noGrp="1"/>
          </p:cNvSpPr>
          <p:nvPr>
            <p:ph type="body" idx="1"/>
          </p:nvPr>
        </p:nvSpPr>
        <p:spPr>
          <a:xfrm>
            <a:off x="599018" y="5254658"/>
            <a:ext cx="11222567" cy="36512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C000"/>
              </a:buClr>
              <a:buSzPts val="2800"/>
              <a:buNone/>
              <a:defRPr b="1">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2"/>
          </p:nvPr>
        </p:nvSpPr>
        <p:spPr>
          <a:xfrm>
            <a:off x="599018" y="5714921"/>
            <a:ext cx="11222567" cy="6505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622F"/>
              </a:buClr>
              <a:buSzPts val="1400"/>
              <a:buNone/>
              <a:defRPr sz="1400" b="0">
                <a:solidFill>
                  <a:srgbClr val="00622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 name="Google Shape;31;p4"/>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32" name="Google Shape;32;p4"/>
          <p:cNvSpPr txBox="1">
            <a:spLocks noGrp="1"/>
          </p:cNvSpPr>
          <p:nvPr>
            <p:ph type="body" idx="3"/>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act Slide">
  <p:cSld name="Contact Slide">
    <p:spTree>
      <p:nvGrpSpPr>
        <p:cNvPr id="1" name="Shape 331"/>
        <p:cNvGrpSpPr/>
        <p:nvPr/>
      </p:nvGrpSpPr>
      <p:grpSpPr>
        <a:xfrm>
          <a:off x="0" y="0"/>
          <a:ext cx="0" cy="0"/>
          <a:chOff x="0" y="0"/>
          <a:chExt cx="0" cy="0"/>
        </a:xfrm>
      </p:grpSpPr>
      <p:pic>
        <p:nvPicPr>
          <p:cNvPr id="332" name="Google Shape;332;p32"/>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333" name="Google Shape;333;p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4" name="Google Shape;334;p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5" name="Google Shape;335;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36" name="Google Shape;336;p32"/>
          <p:cNvSpPr txBox="1">
            <a:spLocks noGrp="1"/>
          </p:cNvSpPr>
          <p:nvPr>
            <p:ph type="body" idx="1"/>
          </p:nvPr>
        </p:nvSpPr>
        <p:spPr>
          <a:xfrm>
            <a:off x="2317725" y="2048500"/>
            <a:ext cx="6292800" cy="501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0"/>
              </a:spcBef>
              <a:spcAft>
                <a:spcPts val="0"/>
              </a:spcAft>
              <a:buClr>
                <a:srgbClr val="00622F"/>
              </a:buClr>
              <a:buSzPts val="4000"/>
              <a:buNone/>
              <a:defRPr sz="4000" b="1" i="0">
                <a:solidFill>
                  <a:srgbClr val="00622F"/>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7" name="Google Shape;337;p32"/>
          <p:cNvSpPr txBox="1">
            <a:spLocks noGrp="1"/>
          </p:cNvSpPr>
          <p:nvPr>
            <p:ph type="body" idx="2"/>
          </p:nvPr>
        </p:nvSpPr>
        <p:spPr>
          <a:xfrm>
            <a:off x="2317725" y="2603036"/>
            <a:ext cx="6292800" cy="445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rgbClr val="EDB433"/>
              </a:buClr>
              <a:buSzPts val="2000"/>
              <a:buNone/>
              <a:defRPr sz="2000" b="1" i="0">
                <a:solidFill>
                  <a:srgbClr val="EDB433"/>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8" name="Google Shape;338;p32"/>
          <p:cNvSpPr/>
          <p:nvPr/>
        </p:nvSpPr>
        <p:spPr>
          <a:xfrm>
            <a:off x="2452834" y="3592932"/>
            <a:ext cx="2823300" cy="73800"/>
          </a:xfrm>
          <a:prstGeom prst="rect">
            <a:avLst/>
          </a:prstGeom>
          <a:solidFill>
            <a:srgbClr val="EDB4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339" name="Google Shape;339;p32"/>
          <p:cNvSpPr txBox="1">
            <a:spLocks noGrp="1"/>
          </p:cNvSpPr>
          <p:nvPr>
            <p:ph type="body" idx="3"/>
          </p:nvPr>
        </p:nvSpPr>
        <p:spPr>
          <a:xfrm>
            <a:off x="2317725" y="3060236"/>
            <a:ext cx="6292800" cy="445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rgbClr val="EDB433"/>
              </a:buClr>
              <a:buSzPts val="2000"/>
              <a:buNone/>
              <a:defRPr sz="2000" b="0" i="0">
                <a:solidFill>
                  <a:srgbClr val="EDB433"/>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340" name="Google Shape;340;p32"/>
          <p:cNvGrpSpPr/>
          <p:nvPr/>
        </p:nvGrpSpPr>
        <p:grpSpPr>
          <a:xfrm>
            <a:off x="1279680" y="3828014"/>
            <a:ext cx="779401" cy="662700"/>
            <a:chOff x="3481481" y="3977646"/>
            <a:chExt cx="662700" cy="662700"/>
          </a:xfrm>
        </p:grpSpPr>
        <p:sp>
          <p:nvSpPr>
            <p:cNvPr id="341" name="Google Shape;341;p32"/>
            <p:cNvSpPr/>
            <p:nvPr/>
          </p:nvSpPr>
          <p:spPr>
            <a:xfrm>
              <a:off x="3481481" y="3977646"/>
              <a:ext cx="662700" cy="662700"/>
            </a:xfrm>
            <a:prstGeom prst="rect">
              <a:avLst/>
            </a:prstGeom>
            <a:solidFill>
              <a:srgbClr val="0062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342" name="Google Shape;342;p32"/>
            <p:cNvSpPr/>
            <p:nvPr/>
          </p:nvSpPr>
          <p:spPr>
            <a:xfrm>
              <a:off x="3636821" y="4079086"/>
              <a:ext cx="352078" cy="459882"/>
            </a:xfrm>
            <a:custGeom>
              <a:avLst/>
              <a:gdLst/>
              <a:ahLst/>
              <a:cxnLst/>
              <a:rect l="l" t="t" r="r" b="b"/>
              <a:pathLst>
                <a:path w="640" h="836" extrusionOk="0">
                  <a:moveTo>
                    <a:pt x="571" y="616"/>
                  </a:moveTo>
                  <a:cubicBezTo>
                    <a:pt x="564" y="604"/>
                    <a:pt x="544" y="585"/>
                    <a:pt x="516" y="601"/>
                  </a:cubicBezTo>
                  <a:lnTo>
                    <a:pt x="447" y="641"/>
                  </a:lnTo>
                  <a:cubicBezTo>
                    <a:pt x="440" y="645"/>
                    <a:pt x="433" y="647"/>
                    <a:pt x="427" y="647"/>
                  </a:cubicBezTo>
                  <a:cubicBezTo>
                    <a:pt x="412" y="647"/>
                    <a:pt x="399" y="639"/>
                    <a:pt x="392" y="627"/>
                  </a:cubicBezTo>
                  <a:lnTo>
                    <a:pt x="195" y="283"/>
                  </a:lnTo>
                  <a:cubicBezTo>
                    <a:pt x="184" y="264"/>
                    <a:pt x="191" y="240"/>
                    <a:pt x="209" y="228"/>
                  </a:cubicBezTo>
                  <a:lnTo>
                    <a:pt x="279" y="188"/>
                  </a:lnTo>
                  <a:cubicBezTo>
                    <a:pt x="297" y="177"/>
                    <a:pt x="304" y="153"/>
                    <a:pt x="293" y="133"/>
                  </a:cubicBezTo>
                  <a:lnTo>
                    <a:pt x="233" y="31"/>
                  </a:lnTo>
                  <a:cubicBezTo>
                    <a:pt x="227" y="19"/>
                    <a:pt x="208" y="0"/>
                    <a:pt x="179" y="16"/>
                  </a:cubicBezTo>
                  <a:lnTo>
                    <a:pt x="121" y="51"/>
                  </a:lnTo>
                  <a:cubicBezTo>
                    <a:pt x="69" y="80"/>
                    <a:pt x="32" y="129"/>
                    <a:pt x="16" y="187"/>
                  </a:cubicBezTo>
                  <a:cubicBezTo>
                    <a:pt x="0" y="245"/>
                    <a:pt x="8" y="305"/>
                    <a:pt x="39" y="357"/>
                  </a:cubicBezTo>
                  <a:lnTo>
                    <a:pt x="251" y="724"/>
                  </a:lnTo>
                  <a:cubicBezTo>
                    <a:pt x="291" y="793"/>
                    <a:pt x="365" y="836"/>
                    <a:pt x="445" y="836"/>
                  </a:cubicBezTo>
                  <a:cubicBezTo>
                    <a:pt x="484" y="836"/>
                    <a:pt x="524" y="825"/>
                    <a:pt x="557" y="805"/>
                  </a:cubicBezTo>
                  <a:lnTo>
                    <a:pt x="615" y="772"/>
                  </a:lnTo>
                  <a:cubicBezTo>
                    <a:pt x="633" y="761"/>
                    <a:pt x="640" y="737"/>
                    <a:pt x="629" y="717"/>
                  </a:cubicBezTo>
                  <a:lnTo>
                    <a:pt x="571" y="616"/>
                  </a:lnTo>
                  <a:close/>
                  <a:moveTo>
                    <a:pt x="192" y="40"/>
                  </a:moveTo>
                  <a:cubicBezTo>
                    <a:pt x="200" y="35"/>
                    <a:pt x="208" y="41"/>
                    <a:pt x="211" y="45"/>
                  </a:cubicBezTo>
                  <a:lnTo>
                    <a:pt x="271" y="148"/>
                  </a:lnTo>
                  <a:cubicBezTo>
                    <a:pt x="275" y="155"/>
                    <a:pt x="272" y="163"/>
                    <a:pt x="265" y="167"/>
                  </a:cubicBezTo>
                  <a:lnTo>
                    <a:pt x="243" y="180"/>
                  </a:lnTo>
                  <a:lnTo>
                    <a:pt x="169" y="53"/>
                  </a:lnTo>
                  <a:lnTo>
                    <a:pt x="192" y="40"/>
                  </a:lnTo>
                  <a:close/>
                  <a:moveTo>
                    <a:pt x="545" y="784"/>
                  </a:moveTo>
                  <a:cubicBezTo>
                    <a:pt x="515" y="801"/>
                    <a:pt x="481" y="811"/>
                    <a:pt x="447" y="811"/>
                  </a:cubicBezTo>
                  <a:cubicBezTo>
                    <a:pt x="376" y="811"/>
                    <a:pt x="309" y="772"/>
                    <a:pt x="275" y="711"/>
                  </a:cubicBezTo>
                  <a:lnTo>
                    <a:pt x="61" y="344"/>
                  </a:lnTo>
                  <a:cubicBezTo>
                    <a:pt x="35" y="299"/>
                    <a:pt x="28" y="244"/>
                    <a:pt x="41" y="193"/>
                  </a:cubicBezTo>
                  <a:cubicBezTo>
                    <a:pt x="55" y="143"/>
                    <a:pt x="88" y="99"/>
                    <a:pt x="133" y="73"/>
                  </a:cubicBezTo>
                  <a:lnTo>
                    <a:pt x="145" y="67"/>
                  </a:lnTo>
                  <a:lnTo>
                    <a:pt x="219" y="193"/>
                  </a:lnTo>
                  <a:lnTo>
                    <a:pt x="196" y="207"/>
                  </a:lnTo>
                  <a:cubicBezTo>
                    <a:pt x="164" y="225"/>
                    <a:pt x="153" y="265"/>
                    <a:pt x="172" y="297"/>
                  </a:cubicBezTo>
                  <a:lnTo>
                    <a:pt x="371" y="641"/>
                  </a:lnTo>
                  <a:cubicBezTo>
                    <a:pt x="383" y="661"/>
                    <a:pt x="404" y="675"/>
                    <a:pt x="428" y="675"/>
                  </a:cubicBezTo>
                  <a:cubicBezTo>
                    <a:pt x="440" y="675"/>
                    <a:pt x="451" y="672"/>
                    <a:pt x="461" y="665"/>
                  </a:cubicBezTo>
                  <a:lnTo>
                    <a:pt x="484" y="652"/>
                  </a:lnTo>
                  <a:lnTo>
                    <a:pt x="556" y="777"/>
                  </a:lnTo>
                  <a:lnTo>
                    <a:pt x="545" y="784"/>
                  </a:lnTo>
                  <a:close/>
                  <a:moveTo>
                    <a:pt x="603" y="751"/>
                  </a:moveTo>
                  <a:lnTo>
                    <a:pt x="580" y="764"/>
                  </a:lnTo>
                  <a:lnTo>
                    <a:pt x="507" y="637"/>
                  </a:lnTo>
                  <a:lnTo>
                    <a:pt x="529" y="624"/>
                  </a:lnTo>
                  <a:cubicBezTo>
                    <a:pt x="536" y="620"/>
                    <a:pt x="544" y="623"/>
                    <a:pt x="548" y="629"/>
                  </a:cubicBezTo>
                  <a:lnTo>
                    <a:pt x="608" y="732"/>
                  </a:lnTo>
                  <a:cubicBezTo>
                    <a:pt x="611" y="739"/>
                    <a:pt x="608" y="748"/>
                    <a:pt x="603" y="75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grpSp>
        <p:nvGrpSpPr>
          <p:cNvPr id="343" name="Google Shape;343;p32"/>
          <p:cNvGrpSpPr/>
          <p:nvPr/>
        </p:nvGrpSpPr>
        <p:grpSpPr>
          <a:xfrm>
            <a:off x="1289823" y="4615056"/>
            <a:ext cx="779401" cy="662700"/>
            <a:chOff x="2826334" y="4764688"/>
            <a:chExt cx="662700" cy="662700"/>
          </a:xfrm>
        </p:grpSpPr>
        <p:sp>
          <p:nvSpPr>
            <p:cNvPr id="344" name="Google Shape;344;p32"/>
            <p:cNvSpPr/>
            <p:nvPr/>
          </p:nvSpPr>
          <p:spPr>
            <a:xfrm>
              <a:off x="2826334" y="4764688"/>
              <a:ext cx="662700" cy="6627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345" name="Google Shape;345;p32"/>
            <p:cNvSpPr/>
            <p:nvPr/>
          </p:nvSpPr>
          <p:spPr>
            <a:xfrm>
              <a:off x="2975463" y="4913817"/>
              <a:ext cx="364503" cy="364504"/>
            </a:xfrm>
            <a:custGeom>
              <a:avLst/>
              <a:gdLst/>
              <a:ahLst/>
              <a:cxnLst/>
              <a:rect l="l" t="t" r="r" b="b"/>
              <a:pathLst>
                <a:path w="826" h="825" extrusionOk="0">
                  <a:moveTo>
                    <a:pt x="760" y="293"/>
                  </a:moveTo>
                  <a:lnTo>
                    <a:pt x="720" y="293"/>
                  </a:lnTo>
                  <a:lnTo>
                    <a:pt x="720" y="320"/>
                  </a:lnTo>
                  <a:lnTo>
                    <a:pt x="760" y="320"/>
                  </a:lnTo>
                  <a:cubicBezTo>
                    <a:pt x="765" y="320"/>
                    <a:pt x="769" y="321"/>
                    <a:pt x="773" y="322"/>
                  </a:cubicBezTo>
                  <a:lnTo>
                    <a:pt x="706" y="378"/>
                  </a:lnTo>
                  <a:lnTo>
                    <a:pt x="706" y="154"/>
                  </a:lnTo>
                  <a:lnTo>
                    <a:pt x="552" y="0"/>
                  </a:lnTo>
                  <a:lnTo>
                    <a:pt x="120" y="0"/>
                  </a:lnTo>
                  <a:lnTo>
                    <a:pt x="120" y="376"/>
                  </a:lnTo>
                  <a:lnTo>
                    <a:pt x="54" y="321"/>
                  </a:lnTo>
                  <a:cubicBezTo>
                    <a:pt x="58" y="320"/>
                    <a:pt x="62" y="318"/>
                    <a:pt x="66" y="318"/>
                  </a:cubicBezTo>
                  <a:lnTo>
                    <a:pt x="106" y="318"/>
                  </a:lnTo>
                  <a:lnTo>
                    <a:pt x="106" y="292"/>
                  </a:lnTo>
                  <a:lnTo>
                    <a:pt x="66" y="292"/>
                  </a:lnTo>
                  <a:cubicBezTo>
                    <a:pt x="29" y="292"/>
                    <a:pt x="0" y="321"/>
                    <a:pt x="0" y="358"/>
                  </a:cubicBezTo>
                  <a:lnTo>
                    <a:pt x="0" y="758"/>
                  </a:lnTo>
                  <a:cubicBezTo>
                    <a:pt x="0" y="796"/>
                    <a:pt x="29" y="825"/>
                    <a:pt x="66" y="825"/>
                  </a:cubicBezTo>
                  <a:lnTo>
                    <a:pt x="760" y="825"/>
                  </a:lnTo>
                  <a:cubicBezTo>
                    <a:pt x="797" y="825"/>
                    <a:pt x="826" y="796"/>
                    <a:pt x="826" y="758"/>
                  </a:cubicBezTo>
                  <a:lnTo>
                    <a:pt x="826" y="358"/>
                  </a:lnTo>
                  <a:cubicBezTo>
                    <a:pt x="826" y="322"/>
                    <a:pt x="797" y="293"/>
                    <a:pt x="760" y="293"/>
                  </a:cubicBezTo>
                  <a:close/>
                  <a:moveTo>
                    <a:pt x="560" y="45"/>
                  </a:moveTo>
                  <a:lnTo>
                    <a:pt x="661" y="146"/>
                  </a:lnTo>
                  <a:lnTo>
                    <a:pt x="560" y="146"/>
                  </a:lnTo>
                  <a:lnTo>
                    <a:pt x="560" y="45"/>
                  </a:lnTo>
                  <a:close/>
                  <a:moveTo>
                    <a:pt x="146" y="26"/>
                  </a:moveTo>
                  <a:lnTo>
                    <a:pt x="533" y="26"/>
                  </a:lnTo>
                  <a:lnTo>
                    <a:pt x="533" y="173"/>
                  </a:lnTo>
                  <a:lnTo>
                    <a:pt x="680" y="173"/>
                  </a:lnTo>
                  <a:lnTo>
                    <a:pt x="680" y="400"/>
                  </a:lnTo>
                  <a:lnTo>
                    <a:pt x="413" y="622"/>
                  </a:lnTo>
                  <a:lnTo>
                    <a:pt x="146" y="398"/>
                  </a:lnTo>
                  <a:lnTo>
                    <a:pt x="146" y="26"/>
                  </a:lnTo>
                  <a:close/>
                  <a:moveTo>
                    <a:pt x="26" y="760"/>
                  </a:moveTo>
                  <a:lnTo>
                    <a:pt x="26" y="360"/>
                  </a:lnTo>
                  <a:cubicBezTo>
                    <a:pt x="26" y="352"/>
                    <a:pt x="29" y="345"/>
                    <a:pt x="33" y="338"/>
                  </a:cubicBezTo>
                  <a:lnTo>
                    <a:pt x="270" y="537"/>
                  </a:lnTo>
                  <a:lnTo>
                    <a:pt x="30" y="777"/>
                  </a:lnTo>
                  <a:cubicBezTo>
                    <a:pt x="28" y="772"/>
                    <a:pt x="26" y="765"/>
                    <a:pt x="26" y="760"/>
                  </a:cubicBezTo>
                  <a:close/>
                  <a:moveTo>
                    <a:pt x="760" y="800"/>
                  </a:moveTo>
                  <a:lnTo>
                    <a:pt x="66" y="800"/>
                  </a:lnTo>
                  <a:cubicBezTo>
                    <a:pt x="60" y="800"/>
                    <a:pt x="54" y="798"/>
                    <a:pt x="49" y="796"/>
                  </a:cubicBezTo>
                  <a:lnTo>
                    <a:pt x="290" y="554"/>
                  </a:lnTo>
                  <a:lnTo>
                    <a:pt x="413" y="657"/>
                  </a:lnTo>
                  <a:lnTo>
                    <a:pt x="536" y="554"/>
                  </a:lnTo>
                  <a:lnTo>
                    <a:pt x="777" y="796"/>
                  </a:lnTo>
                  <a:cubicBezTo>
                    <a:pt x="772" y="798"/>
                    <a:pt x="766" y="800"/>
                    <a:pt x="760" y="800"/>
                  </a:cubicBezTo>
                  <a:close/>
                  <a:moveTo>
                    <a:pt x="800" y="760"/>
                  </a:moveTo>
                  <a:cubicBezTo>
                    <a:pt x="800" y="766"/>
                    <a:pt x="798" y="772"/>
                    <a:pt x="796" y="777"/>
                  </a:cubicBezTo>
                  <a:lnTo>
                    <a:pt x="557" y="537"/>
                  </a:lnTo>
                  <a:lnTo>
                    <a:pt x="794" y="340"/>
                  </a:lnTo>
                  <a:cubicBezTo>
                    <a:pt x="798" y="345"/>
                    <a:pt x="800" y="353"/>
                    <a:pt x="800" y="360"/>
                  </a:cubicBezTo>
                  <a:lnTo>
                    <a:pt x="800" y="7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sp>
        <p:nvSpPr>
          <p:cNvPr id="346" name="Google Shape;346;p32"/>
          <p:cNvSpPr/>
          <p:nvPr/>
        </p:nvSpPr>
        <p:spPr>
          <a:xfrm>
            <a:off x="7859407" y="4640928"/>
            <a:ext cx="401725" cy="425497"/>
          </a:xfrm>
          <a:custGeom>
            <a:avLst/>
            <a:gdLst/>
            <a:ahLst/>
            <a:cxnLst/>
            <a:rect l="l" t="t" r="r" b="b"/>
            <a:pathLst>
              <a:path w="4796" h="6773" extrusionOk="0">
                <a:moveTo>
                  <a:pt x="3312" y="5342"/>
                </a:moveTo>
                <a:cubicBezTo>
                  <a:pt x="3976" y="4445"/>
                  <a:pt x="4796" y="3181"/>
                  <a:pt x="4796" y="2397"/>
                </a:cubicBezTo>
                <a:cubicBezTo>
                  <a:pt x="4795" y="1076"/>
                  <a:pt x="3720" y="0"/>
                  <a:pt x="2397" y="0"/>
                </a:cubicBezTo>
                <a:cubicBezTo>
                  <a:pt x="1075" y="0"/>
                  <a:pt x="0" y="1076"/>
                  <a:pt x="0" y="2397"/>
                </a:cubicBezTo>
                <a:cubicBezTo>
                  <a:pt x="0" y="3178"/>
                  <a:pt x="815" y="4438"/>
                  <a:pt x="1479" y="5336"/>
                </a:cubicBezTo>
                <a:cubicBezTo>
                  <a:pt x="940" y="5470"/>
                  <a:pt x="623" y="5716"/>
                  <a:pt x="623" y="6002"/>
                </a:cubicBezTo>
                <a:cubicBezTo>
                  <a:pt x="623" y="6442"/>
                  <a:pt x="1379" y="6773"/>
                  <a:pt x="2383" y="6773"/>
                </a:cubicBezTo>
                <a:cubicBezTo>
                  <a:pt x="3387" y="6773"/>
                  <a:pt x="4143" y="6441"/>
                  <a:pt x="4143" y="6002"/>
                </a:cubicBezTo>
                <a:cubicBezTo>
                  <a:pt x="4141" y="5720"/>
                  <a:pt x="3835" y="5480"/>
                  <a:pt x="3312" y="5342"/>
                </a:cubicBezTo>
                <a:close/>
                <a:moveTo>
                  <a:pt x="2397" y="217"/>
                </a:moveTo>
                <a:cubicBezTo>
                  <a:pt x="3599" y="217"/>
                  <a:pt x="4577" y="1194"/>
                  <a:pt x="4577" y="2397"/>
                </a:cubicBezTo>
                <a:cubicBezTo>
                  <a:pt x="4577" y="3473"/>
                  <a:pt x="2805" y="5662"/>
                  <a:pt x="2397" y="6152"/>
                </a:cubicBezTo>
                <a:cubicBezTo>
                  <a:pt x="1989" y="5664"/>
                  <a:pt x="217" y="3474"/>
                  <a:pt x="217" y="2397"/>
                </a:cubicBezTo>
                <a:cubicBezTo>
                  <a:pt x="217" y="1196"/>
                  <a:pt x="1196" y="217"/>
                  <a:pt x="2397" y="217"/>
                </a:cubicBezTo>
                <a:close/>
                <a:moveTo>
                  <a:pt x="2381" y="6556"/>
                </a:moveTo>
                <a:cubicBezTo>
                  <a:pt x="1473" y="6556"/>
                  <a:pt x="840" y="6265"/>
                  <a:pt x="840" y="6002"/>
                </a:cubicBezTo>
                <a:cubicBezTo>
                  <a:pt x="840" y="5821"/>
                  <a:pt x="1160" y="5628"/>
                  <a:pt x="1621" y="5526"/>
                </a:cubicBezTo>
                <a:cubicBezTo>
                  <a:pt x="1988" y="6010"/>
                  <a:pt x="2283" y="6354"/>
                  <a:pt x="2315" y="6392"/>
                </a:cubicBezTo>
                <a:lnTo>
                  <a:pt x="2397" y="6488"/>
                </a:lnTo>
                <a:lnTo>
                  <a:pt x="2480" y="6392"/>
                </a:lnTo>
                <a:cubicBezTo>
                  <a:pt x="2513" y="6353"/>
                  <a:pt x="2804" y="6013"/>
                  <a:pt x="3169" y="5532"/>
                </a:cubicBezTo>
                <a:cubicBezTo>
                  <a:pt x="3616" y="5634"/>
                  <a:pt x="3923" y="5822"/>
                  <a:pt x="3923" y="6001"/>
                </a:cubicBezTo>
                <a:cubicBezTo>
                  <a:pt x="3923" y="6264"/>
                  <a:pt x="3291" y="6556"/>
                  <a:pt x="2381" y="655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nvGrpSpPr>
          <p:cNvPr id="347" name="Google Shape;347;p32"/>
          <p:cNvGrpSpPr/>
          <p:nvPr/>
        </p:nvGrpSpPr>
        <p:grpSpPr>
          <a:xfrm>
            <a:off x="1279712" y="5383697"/>
            <a:ext cx="779401" cy="662700"/>
            <a:chOff x="5866221" y="4674698"/>
            <a:chExt cx="662700" cy="662700"/>
          </a:xfrm>
        </p:grpSpPr>
        <p:sp>
          <p:nvSpPr>
            <p:cNvPr id="348" name="Google Shape;348;p32"/>
            <p:cNvSpPr/>
            <p:nvPr/>
          </p:nvSpPr>
          <p:spPr>
            <a:xfrm>
              <a:off x="5866221" y="4674698"/>
              <a:ext cx="662700" cy="662700"/>
            </a:xfrm>
            <a:prstGeom prst="rect">
              <a:avLst/>
            </a:prstGeom>
            <a:solidFill>
              <a:srgbClr val="86B0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349" name="Google Shape;349;p32"/>
            <p:cNvSpPr/>
            <p:nvPr/>
          </p:nvSpPr>
          <p:spPr>
            <a:xfrm>
              <a:off x="6094858" y="4841231"/>
              <a:ext cx="205359" cy="205356"/>
            </a:xfrm>
            <a:custGeom>
              <a:avLst/>
              <a:gdLst/>
              <a:ahLst/>
              <a:cxnLst/>
              <a:rect l="l" t="t" r="r" b="b"/>
              <a:pathLst>
                <a:path w="3269" h="3270" extrusionOk="0">
                  <a:moveTo>
                    <a:pt x="3269" y="1635"/>
                  </a:moveTo>
                  <a:cubicBezTo>
                    <a:pt x="3269" y="734"/>
                    <a:pt x="2536" y="0"/>
                    <a:pt x="1634" y="0"/>
                  </a:cubicBezTo>
                  <a:cubicBezTo>
                    <a:pt x="733" y="0"/>
                    <a:pt x="0" y="734"/>
                    <a:pt x="0" y="1635"/>
                  </a:cubicBezTo>
                  <a:cubicBezTo>
                    <a:pt x="0" y="2536"/>
                    <a:pt x="733" y="3270"/>
                    <a:pt x="1634" y="3270"/>
                  </a:cubicBezTo>
                  <a:cubicBezTo>
                    <a:pt x="2536" y="3270"/>
                    <a:pt x="3269" y="2538"/>
                    <a:pt x="3269" y="1635"/>
                  </a:cubicBezTo>
                  <a:close/>
                  <a:moveTo>
                    <a:pt x="217" y="1635"/>
                  </a:moveTo>
                  <a:cubicBezTo>
                    <a:pt x="217" y="854"/>
                    <a:pt x="853" y="218"/>
                    <a:pt x="1634" y="218"/>
                  </a:cubicBezTo>
                  <a:cubicBezTo>
                    <a:pt x="2416" y="218"/>
                    <a:pt x="3052" y="854"/>
                    <a:pt x="3052" y="1635"/>
                  </a:cubicBezTo>
                  <a:cubicBezTo>
                    <a:pt x="3052" y="2416"/>
                    <a:pt x="2416" y="3052"/>
                    <a:pt x="1634" y="3052"/>
                  </a:cubicBezTo>
                  <a:cubicBezTo>
                    <a:pt x="853" y="3052"/>
                    <a:pt x="217" y="2416"/>
                    <a:pt x="217" y="163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350" name="Google Shape;350;p32"/>
            <p:cNvSpPr/>
            <p:nvPr/>
          </p:nvSpPr>
          <p:spPr>
            <a:xfrm>
              <a:off x="6046955" y="4793328"/>
              <a:ext cx="301297" cy="425497"/>
            </a:xfrm>
            <a:custGeom>
              <a:avLst/>
              <a:gdLst/>
              <a:ahLst/>
              <a:cxnLst/>
              <a:rect l="l" t="t" r="r" b="b"/>
              <a:pathLst>
                <a:path w="4796" h="6773" extrusionOk="0">
                  <a:moveTo>
                    <a:pt x="3312" y="5342"/>
                  </a:moveTo>
                  <a:cubicBezTo>
                    <a:pt x="3976" y="4445"/>
                    <a:pt x="4796" y="3181"/>
                    <a:pt x="4796" y="2397"/>
                  </a:cubicBezTo>
                  <a:cubicBezTo>
                    <a:pt x="4795" y="1076"/>
                    <a:pt x="3720" y="0"/>
                    <a:pt x="2397" y="0"/>
                  </a:cubicBezTo>
                  <a:cubicBezTo>
                    <a:pt x="1075" y="0"/>
                    <a:pt x="0" y="1076"/>
                    <a:pt x="0" y="2397"/>
                  </a:cubicBezTo>
                  <a:cubicBezTo>
                    <a:pt x="0" y="3178"/>
                    <a:pt x="815" y="4438"/>
                    <a:pt x="1479" y="5336"/>
                  </a:cubicBezTo>
                  <a:cubicBezTo>
                    <a:pt x="940" y="5470"/>
                    <a:pt x="623" y="5716"/>
                    <a:pt x="623" y="6002"/>
                  </a:cubicBezTo>
                  <a:cubicBezTo>
                    <a:pt x="623" y="6442"/>
                    <a:pt x="1379" y="6773"/>
                    <a:pt x="2383" y="6773"/>
                  </a:cubicBezTo>
                  <a:cubicBezTo>
                    <a:pt x="3387" y="6773"/>
                    <a:pt x="4143" y="6441"/>
                    <a:pt x="4143" y="6002"/>
                  </a:cubicBezTo>
                  <a:cubicBezTo>
                    <a:pt x="4141" y="5720"/>
                    <a:pt x="3835" y="5480"/>
                    <a:pt x="3312" y="5342"/>
                  </a:cubicBezTo>
                  <a:close/>
                  <a:moveTo>
                    <a:pt x="2397" y="217"/>
                  </a:moveTo>
                  <a:cubicBezTo>
                    <a:pt x="3599" y="217"/>
                    <a:pt x="4577" y="1194"/>
                    <a:pt x="4577" y="2397"/>
                  </a:cubicBezTo>
                  <a:cubicBezTo>
                    <a:pt x="4577" y="3473"/>
                    <a:pt x="2805" y="5662"/>
                    <a:pt x="2397" y="6152"/>
                  </a:cubicBezTo>
                  <a:cubicBezTo>
                    <a:pt x="1989" y="5664"/>
                    <a:pt x="217" y="3474"/>
                    <a:pt x="217" y="2397"/>
                  </a:cubicBezTo>
                  <a:cubicBezTo>
                    <a:pt x="217" y="1196"/>
                    <a:pt x="1196" y="217"/>
                    <a:pt x="2397" y="217"/>
                  </a:cubicBezTo>
                  <a:close/>
                  <a:moveTo>
                    <a:pt x="2381" y="6556"/>
                  </a:moveTo>
                  <a:cubicBezTo>
                    <a:pt x="1473" y="6556"/>
                    <a:pt x="840" y="6265"/>
                    <a:pt x="840" y="6002"/>
                  </a:cubicBezTo>
                  <a:cubicBezTo>
                    <a:pt x="840" y="5821"/>
                    <a:pt x="1160" y="5628"/>
                    <a:pt x="1621" y="5526"/>
                  </a:cubicBezTo>
                  <a:cubicBezTo>
                    <a:pt x="1988" y="6010"/>
                    <a:pt x="2283" y="6354"/>
                    <a:pt x="2315" y="6392"/>
                  </a:cubicBezTo>
                  <a:lnTo>
                    <a:pt x="2397" y="6488"/>
                  </a:lnTo>
                  <a:lnTo>
                    <a:pt x="2480" y="6392"/>
                  </a:lnTo>
                  <a:cubicBezTo>
                    <a:pt x="2513" y="6353"/>
                    <a:pt x="2804" y="6013"/>
                    <a:pt x="3169" y="5532"/>
                  </a:cubicBezTo>
                  <a:cubicBezTo>
                    <a:pt x="3616" y="5634"/>
                    <a:pt x="3923" y="5822"/>
                    <a:pt x="3923" y="6001"/>
                  </a:cubicBezTo>
                  <a:cubicBezTo>
                    <a:pt x="3923" y="6264"/>
                    <a:pt x="3291" y="6556"/>
                    <a:pt x="2381" y="655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cxnSp>
        <p:nvCxnSpPr>
          <p:cNvPr id="351" name="Google Shape;351;p32"/>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352" name="Google Shape;352;p32"/>
          <p:cNvSpPr txBox="1">
            <a:spLocks noGrp="1"/>
          </p:cNvSpPr>
          <p:nvPr>
            <p:ph type="body" idx="4"/>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353" name="Google Shape;353;p32"/>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nfo Summary Slide 1">
  <p:cSld name="Info Summary Slide_1">
    <p:spTree>
      <p:nvGrpSpPr>
        <p:cNvPr id="1" name="Shape 354"/>
        <p:cNvGrpSpPr/>
        <p:nvPr/>
      </p:nvGrpSpPr>
      <p:grpSpPr>
        <a:xfrm>
          <a:off x="0" y="0"/>
          <a:ext cx="0" cy="0"/>
          <a:chOff x="0" y="0"/>
          <a:chExt cx="0" cy="0"/>
        </a:xfrm>
      </p:grpSpPr>
      <p:pic>
        <p:nvPicPr>
          <p:cNvPr id="355" name="Google Shape;355;p33"/>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356" name="Google Shape;356;p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7" name="Google Shape;357;p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8" name="Google Shape;358;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59" name="Google Shape;359;p33"/>
          <p:cNvSpPr txBox="1">
            <a:spLocks noGrp="1"/>
          </p:cNvSpPr>
          <p:nvPr>
            <p:ph type="body" idx="1"/>
          </p:nvPr>
        </p:nvSpPr>
        <p:spPr>
          <a:xfrm>
            <a:off x="468433" y="1788460"/>
            <a:ext cx="11300100" cy="4567800"/>
          </a:xfrm>
          <a:prstGeom prst="rect">
            <a:avLst/>
          </a:prstGeom>
          <a:noFill/>
          <a:ln>
            <a:noFill/>
          </a:ln>
        </p:spPr>
        <p:txBody>
          <a:bodyPr spcFirstLastPara="1" wrap="square" lIns="91425" tIns="45700" rIns="91425" bIns="45700" anchor="t" anchorCtr="0">
            <a:normAutofit/>
          </a:bodyPr>
          <a:lstStyle>
            <a:lvl1pPr marL="457200" lvl="0" indent="-360680" algn="l" rtl="0">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360" name="Google Shape;360;p33"/>
          <p:cNvCxnSpPr/>
          <p:nvPr/>
        </p:nvCxnSpPr>
        <p:spPr>
          <a:xfrm>
            <a:off x="3952775" y="576497"/>
            <a:ext cx="0" cy="1059900"/>
          </a:xfrm>
          <a:prstGeom prst="straightConnector1">
            <a:avLst/>
          </a:prstGeom>
          <a:noFill/>
          <a:ln w="12700" cap="flat" cmpd="sng">
            <a:solidFill>
              <a:srgbClr val="FFC000"/>
            </a:solidFill>
            <a:prstDash val="solid"/>
            <a:miter lim="800000"/>
            <a:headEnd type="none" w="sm" len="sm"/>
            <a:tailEnd type="none" w="sm" len="sm"/>
          </a:ln>
        </p:spPr>
      </p:cxnSp>
      <p:pic>
        <p:nvPicPr>
          <p:cNvPr id="361" name="Google Shape;361;p33"/>
          <p:cNvPicPr preferRelativeResize="0"/>
          <p:nvPr/>
        </p:nvPicPr>
        <p:blipFill rotWithShape="1">
          <a:blip r:embed="rId3">
            <a:alphaModFix/>
          </a:blip>
          <a:srcRect/>
          <a:stretch/>
        </p:blipFill>
        <p:spPr>
          <a:xfrm>
            <a:off x="598143" y="576497"/>
            <a:ext cx="3135261" cy="1155096"/>
          </a:xfrm>
          <a:prstGeom prst="rect">
            <a:avLst/>
          </a:prstGeom>
          <a:noFill/>
          <a:ln>
            <a:noFill/>
          </a:ln>
        </p:spPr>
      </p:pic>
      <p:sp>
        <p:nvSpPr>
          <p:cNvPr id="362" name="Google Shape;362;p33"/>
          <p:cNvSpPr txBox="1">
            <a:spLocks noGrp="1"/>
          </p:cNvSpPr>
          <p:nvPr>
            <p:ph type="body" idx="2"/>
          </p:nvPr>
        </p:nvSpPr>
        <p:spPr>
          <a:xfrm>
            <a:off x="4254827" y="478456"/>
            <a:ext cx="5928600" cy="1194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a:solidFill>
                  <a:srgbClr val="FFC000"/>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nfo or Image Slide 3 1">
  <p:cSld name="Info or Image Slide 3_1">
    <p:spTree>
      <p:nvGrpSpPr>
        <p:cNvPr id="1" name="Shape 363"/>
        <p:cNvGrpSpPr/>
        <p:nvPr/>
      </p:nvGrpSpPr>
      <p:grpSpPr>
        <a:xfrm>
          <a:off x="0" y="0"/>
          <a:ext cx="0" cy="0"/>
          <a:chOff x="0" y="0"/>
          <a:chExt cx="0" cy="0"/>
        </a:xfrm>
      </p:grpSpPr>
      <p:pic>
        <p:nvPicPr>
          <p:cNvPr id="364" name="Google Shape;364;p34"/>
          <p:cNvPicPr preferRelativeResize="0"/>
          <p:nvPr/>
        </p:nvPicPr>
        <p:blipFill rotWithShape="1">
          <a:blip r:embed="rId2">
            <a:alphaModFix/>
          </a:blip>
          <a:srcRect/>
          <a:stretch/>
        </p:blipFill>
        <p:spPr>
          <a:xfrm>
            <a:off x="-14816" y="0"/>
            <a:ext cx="12556063" cy="2258556"/>
          </a:xfrm>
          <a:prstGeom prst="rect">
            <a:avLst/>
          </a:prstGeom>
          <a:noFill/>
          <a:ln>
            <a:noFill/>
          </a:ln>
        </p:spPr>
      </p:pic>
      <p:sp>
        <p:nvSpPr>
          <p:cNvPr id="365" name="Google Shape;365;p34"/>
          <p:cNvSpPr>
            <a:spLocks noGrp="1"/>
          </p:cNvSpPr>
          <p:nvPr>
            <p:ph type="pic" idx="2"/>
          </p:nvPr>
        </p:nvSpPr>
        <p:spPr>
          <a:xfrm>
            <a:off x="-14816" y="4592037"/>
            <a:ext cx="3062700" cy="1667100"/>
          </a:xfrm>
          <a:prstGeom prst="rect">
            <a:avLst/>
          </a:prstGeom>
          <a:noFill/>
          <a:ln>
            <a:noFill/>
          </a:ln>
        </p:spPr>
      </p:sp>
      <p:sp>
        <p:nvSpPr>
          <p:cNvPr id="366" name="Google Shape;366;p34"/>
          <p:cNvSpPr>
            <a:spLocks noGrp="1"/>
          </p:cNvSpPr>
          <p:nvPr>
            <p:ph type="pic" idx="3"/>
          </p:nvPr>
        </p:nvSpPr>
        <p:spPr>
          <a:xfrm>
            <a:off x="3033185" y="4592037"/>
            <a:ext cx="3062700" cy="1667100"/>
          </a:xfrm>
          <a:prstGeom prst="rect">
            <a:avLst/>
          </a:prstGeom>
          <a:noFill/>
          <a:ln>
            <a:noFill/>
          </a:ln>
        </p:spPr>
      </p:sp>
      <p:sp>
        <p:nvSpPr>
          <p:cNvPr id="367" name="Google Shape;367;p34"/>
          <p:cNvSpPr>
            <a:spLocks noGrp="1"/>
          </p:cNvSpPr>
          <p:nvPr>
            <p:ph type="pic" idx="4"/>
          </p:nvPr>
        </p:nvSpPr>
        <p:spPr>
          <a:xfrm>
            <a:off x="6081189" y="4592037"/>
            <a:ext cx="3062700" cy="1667100"/>
          </a:xfrm>
          <a:prstGeom prst="rect">
            <a:avLst/>
          </a:prstGeom>
          <a:noFill/>
          <a:ln>
            <a:noFill/>
          </a:ln>
        </p:spPr>
      </p:sp>
      <p:sp>
        <p:nvSpPr>
          <p:cNvPr id="368" name="Google Shape;368;p34"/>
          <p:cNvSpPr>
            <a:spLocks noGrp="1"/>
          </p:cNvSpPr>
          <p:nvPr>
            <p:ph type="pic" idx="5"/>
          </p:nvPr>
        </p:nvSpPr>
        <p:spPr>
          <a:xfrm>
            <a:off x="9129199" y="4592037"/>
            <a:ext cx="3062700" cy="1667100"/>
          </a:xfrm>
          <a:prstGeom prst="rect">
            <a:avLst/>
          </a:prstGeom>
          <a:noFill/>
          <a:ln>
            <a:noFill/>
          </a:ln>
        </p:spPr>
      </p:sp>
      <p:sp>
        <p:nvSpPr>
          <p:cNvPr id="369" name="Google Shape;369;p34"/>
          <p:cNvSpPr/>
          <p:nvPr/>
        </p:nvSpPr>
        <p:spPr>
          <a:xfrm>
            <a:off x="-14816" y="6267691"/>
            <a:ext cx="12206700" cy="590400"/>
          </a:xfrm>
          <a:prstGeom prst="rect">
            <a:avLst/>
          </a:prstGeom>
          <a:solidFill>
            <a:srgbClr val="00622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0" name="Google Shape;370;p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1" name="Google Shape;371;p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2" name="Google Shape;372;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73" name="Google Shape;373;p34"/>
          <p:cNvSpPr txBox="1">
            <a:spLocks noGrp="1"/>
          </p:cNvSpPr>
          <p:nvPr>
            <p:ph type="body" idx="1"/>
          </p:nvPr>
        </p:nvSpPr>
        <p:spPr>
          <a:xfrm>
            <a:off x="468433" y="1847453"/>
            <a:ext cx="11300100" cy="2459100"/>
          </a:xfrm>
          <a:prstGeom prst="rect">
            <a:avLst/>
          </a:prstGeom>
          <a:noFill/>
          <a:ln>
            <a:noFill/>
          </a:ln>
        </p:spPr>
        <p:txBody>
          <a:bodyPr spcFirstLastPara="1" wrap="square" lIns="91425" tIns="45700" rIns="91425" bIns="45700" anchor="t" anchorCtr="0">
            <a:normAutofit/>
          </a:bodyPr>
          <a:lstStyle>
            <a:lvl1pPr marL="457200" lvl="0" indent="-360680" algn="l" rtl="0">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374" name="Google Shape;374;p34"/>
          <p:cNvCxnSpPr/>
          <p:nvPr/>
        </p:nvCxnSpPr>
        <p:spPr>
          <a:xfrm>
            <a:off x="3952775" y="576497"/>
            <a:ext cx="0" cy="1059900"/>
          </a:xfrm>
          <a:prstGeom prst="straightConnector1">
            <a:avLst/>
          </a:prstGeom>
          <a:noFill/>
          <a:ln w="12700" cap="flat" cmpd="sng">
            <a:solidFill>
              <a:srgbClr val="FFC000"/>
            </a:solidFill>
            <a:prstDash val="solid"/>
            <a:miter lim="800000"/>
            <a:headEnd type="none" w="sm" len="sm"/>
            <a:tailEnd type="none" w="sm" len="sm"/>
          </a:ln>
        </p:spPr>
      </p:cxnSp>
      <p:pic>
        <p:nvPicPr>
          <p:cNvPr id="375" name="Google Shape;375;p34"/>
          <p:cNvPicPr preferRelativeResize="0"/>
          <p:nvPr/>
        </p:nvPicPr>
        <p:blipFill rotWithShape="1">
          <a:blip r:embed="rId3">
            <a:alphaModFix/>
          </a:blip>
          <a:srcRect/>
          <a:stretch/>
        </p:blipFill>
        <p:spPr>
          <a:xfrm>
            <a:off x="598143" y="576497"/>
            <a:ext cx="3135261" cy="1155096"/>
          </a:xfrm>
          <a:prstGeom prst="rect">
            <a:avLst/>
          </a:prstGeom>
          <a:noFill/>
          <a:ln>
            <a:noFill/>
          </a:ln>
        </p:spPr>
      </p:pic>
      <p:sp>
        <p:nvSpPr>
          <p:cNvPr id="376" name="Google Shape;376;p34"/>
          <p:cNvSpPr txBox="1">
            <a:spLocks noGrp="1"/>
          </p:cNvSpPr>
          <p:nvPr>
            <p:ph type="body" idx="6"/>
          </p:nvPr>
        </p:nvSpPr>
        <p:spPr>
          <a:xfrm>
            <a:off x="4254827" y="478456"/>
            <a:ext cx="5928600" cy="1194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a:solidFill>
                  <a:srgbClr val="FFC000"/>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ver1">
  <p:cSld name="Cover1">
    <p:spTree>
      <p:nvGrpSpPr>
        <p:cNvPr id="1" name="Shape 383"/>
        <p:cNvGrpSpPr/>
        <p:nvPr/>
      </p:nvGrpSpPr>
      <p:grpSpPr>
        <a:xfrm>
          <a:off x="0" y="0"/>
          <a:ext cx="0" cy="0"/>
          <a:chOff x="0" y="0"/>
          <a:chExt cx="0" cy="0"/>
        </a:xfrm>
      </p:grpSpPr>
      <p:pic>
        <p:nvPicPr>
          <p:cNvPr id="384" name="Google Shape;384;p36"/>
          <p:cNvPicPr preferRelativeResize="0"/>
          <p:nvPr/>
        </p:nvPicPr>
        <p:blipFill rotWithShape="1">
          <a:blip r:embed="rId2">
            <a:alphaModFix/>
          </a:blip>
          <a:srcRect/>
          <a:stretch/>
        </p:blipFill>
        <p:spPr>
          <a:xfrm>
            <a:off x="6096000" y="-305583"/>
            <a:ext cx="6095999" cy="4170395"/>
          </a:xfrm>
          <a:prstGeom prst="rect">
            <a:avLst/>
          </a:prstGeom>
          <a:noFill/>
          <a:ln>
            <a:noFill/>
          </a:ln>
        </p:spPr>
      </p:pic>
      <p:pic>
        <p:nvPicPr>
          <p:cNvPr id="385" name="Google Shape;385;p36"/>
          <p:cNvPicPr preferRelativeResize="0"/>
          <p:nvPr/>
        </p:nvPicPr>
        <p:blipFill rotWithShape="1">
          <a:blip r:embed="rId3">
            <a:alphaModFix/>
          </a:blip>
          <a:srcRect/>
          <a:stretch/>
        </p:blipFill>
        <p:spPr>
          <a:xfrm>
            <a:off x="-22034" y="-201132"/>
            <a:ext cx="6118035" cy="4065943"/>
          </a:xfrm>
          <a:prstGeom prst="rect">
            <a:avLst/>
          </a:prstGeom>
          <a:noFill/>
          <a:ln>
            <a:noFill/>
          </a:ln>
        </p:spPr>
      </p:pic>
      <p:pic>
        <p:nvPicPr>
          <p:cNvPr id="386" name="Google Shape;386;p36"/>
          <p:cNvPicPr preferRelativeResize="0"/>
          <p:nvPr/>
        </p:nvPicPr>
        <p:blipFill rotWithShape="1">
          <a:blip r:embed="rId4">
            <a:alphaModFix/>
          </a:blip>
          <a:srcRect/>
          <a:stretch/>
        </p:blipFill>
        <p:spPr>
          <a:xfrm>
            <a:off x="-23971" y="-9626"/>
            <a:ext cx="12556063" cy="2258556"/>
          </a:xfrm>
          <a:prstGeom prst="rect">
            <a:avLst/>
          </a:prstGeom>
          <a:noFill/>
          <a:ln>
            <a:noFill/>
          </a:ln>
        </p:spPr>
      </p:pic>
      <p:sp>
        <p:nvSpPr>
          <p:cNvPr id="387" name="Google Shape;387;p36"/>
          <p:cNvSpPr txBox="1">
            <a:spLocks noGrp="1"/>
          </p:cNvSpPr>
          <p:nvPr>
            <p:ph type="body" idx="1"/>
          </p:nvPr>
        </p:nvSpPr>
        <p:spPr>
          <a:xfrm>
            <a:off x="2130424" y="5761060"/>
            <a:ext cx="7931100" cy="7890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FFC000"/>
              </a:buClr>
              <a:buSzPts val="4400"/>
              <a:buNone/>
              <a:defRPr sz="4400" b="1">
                <a:solidFill>
                  <a:srgbClr val="FFC000"/>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88" name="Google Shape;388;p36"/>
          <p:cNvPicPr preferRelativeResize="0"/>
          <p:nvPr/>
        </p:nvPicPr>
        <p:blipFill rotWithShape="1">
          <a:blip r:embed="rId5">
            <a:alphaModFix/>
          </a:blip>
          <a:srcRect/>
          <a:stretch/>
        </p:blipFill>
        <p:spPr>
          <a:xfrm>
            <a:off x="5019831" y="4045925"/>
            <a:ext cx="2145935" cy="15340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harts Tables Infographic with Summary">
  <p:cSld name="Charts Tables Infographic with Summary">
    <p:spTree>
      <p:nvGrpSpPr>
        <p:cNvPr id="1" name="Shape 389"/>
        <p:cNvGrpSpPr/>
        <p:nvPr/>
      </p:nvGrpSpPr>
      <p:grpSpPr>
        <a:xfrm>
          <a:off x="0" y="0"/>
          <a:ext cx="0" cy="0"/>
          <a:chOff x="0" y="0"/>
          <a:chExt cx="0" cy="0"/>
        </a:xfrm>
      </p:grpSpPr>
      <p:pic>
        <p:nvPicPr>
          <p:cNvPr id="390" name="Google Shape;390;p37"/>
          <p:cNvPicPr preferRelativeResize="0"/>
          <p:nvPr/>
        </p:nvPicPr>
        <p:blipFill rotWithShape="1">
          <a:blip r:embed="rId2">
            <a:alphaModFix/>
          </a:blip>
          <a:srcRect/>
          <a:stretch/>
        </p:blipFill>
        <p:spPr>
          <a:xfrm>
            <a:off x="-67731" y="0"/>
            <a:ext cx="12556063" cy="2258556"/>
          </a:xfrm>
          <a:prstGeom prst="rect">
            <a:avLst/>
          </a:prstGeom>
          <a:noFill/>
          <a:ln>
            <a:noFill/>
          </a:ln>
        </p:spPr>
      </p:pic>
      <p:sp>
        <p:nvSpPr>
          <p:cNvPr id="391" name="Google Shape;391;p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2" name="Google Shape;392;p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3" name="Google Shape;393;p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394" name="Google Shape;394;p37"/>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395" name="Google Shape;395;p37"/>
          <p:cNvSpPr txBox="1">
            <a:spLocks noGrp="1"/>
          </p:cNvSpPr>
          <p:nvPr>
            <p:ph type="body" idx="1"/>
          </p:nvPr>
        </p:nvSpPr>
        <p:spPr>
          <a:xfrm>
            <a:off x="599018" y="5254658"/>
            <a:ext cx="11222700" cy="365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FFC000"/>
              </a:buClr>
              <a:buSzPts val="2800"/>
              <a:buNone/>
              <a:defRPr b="1">
                <a:solidFill>
                  <a:srgbClr val="FFC000"/>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6" name="Google Shape;396;p37"/>
          <p:cNvSpPr txBox="1">
            <a:spLocks noGrp="1"/>
          </p:cNvSpPr>
          <p:nvPr>
            <p:ph type="body" idx="2"/>
          </p:nvPr>
        </p:nvSpPr>
        <p:spPr>
          <a:xfrm>
            <a:off x="599018" y="5714921"/>
            <a:ext cx="112227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00622F"/>
              </a:buClr>
              <a:buSzPts val="1400"/>
              <a:buNone/>
              <a:defRPr sz="1400" b="0">
                <a:solidFill>
                  <a:srgbClr val="00622F"/>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7" name="Google Shape;397;p37"/>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398" name="Google Shape;398;p37"/>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nfo Summary Slide">
  <p:cSld name="Info Summary Slide">
    <p:spTree>
      <p:nvGrpSpPr>
        <p:cNvPr id="1" name="Shape 399"/>
        <p:cNvGrpSpPr/>
        <p:nvPr/>
      </p:nvGrpSpPr>
      <p:grpSpPr>
        <a:xfrm>
          <a:off x="0" y="0"/>
          <a:ext cx="0" cy="0"/>
          <a:chOff x="0" y="0"/>
          <a:chExt cx="0" cy="0"/>
        </a:xfrm>
      </p:grpSpPr>
      <p:pic>
        <p:nvPicPr>
          <p:cNvPr id="400" name="Google Shape;400;p38"/>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401" name="Google Shape;401;p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2" name="Google Shape;402;p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3" name="Google Shape;403;p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04" name="Google Shape;404;p38"/>
          <p:cNvSpPr txBox="1">
            <a:spLocks noGrp="1"/>
          </p:cNvSpPr>
          <p:nvPr>
            <p:ph type="body" idx="1"/>
          </p:nvPr>
        </p:nvSpPr>
        <p:spPr>
          <a:xfrm>
            <a:off x="468433" y="1788460"/>
            <a:ext cx="11300100" cy="4567800"/>
          </a:xfrm>
          <a:prstGeom prst="rect">
            <a:avLst/>
          </a:prstGeom>
          <a:noFill/>
          <a:ln>
            <a:noFill/>
          </a:ln>
        </p:spPr>
        <p:txBody>
          <a:bodyPr spcFirstLastPara="1" wrap="square" lIns="91425" tIns="45700" rIns="91425" bIns="45700" anchor="t" anchorCtr="0">
            <a:normAutofit/>
          </a:bodyPr>
          <a:lstStyle>
            <a:lvl1pPr marL="457200" lvl="0" indent="-360680" algn="l" rtl="0">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405" name="Google Shape;405;p38"/>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406" name="Google Shape;406;p38"/>
          <p:cNvSpPr txBox="1">
            <a:spLocks noGrp="1"/>
          </p:cNvSpPr>
          <p:nvPr>
            <p:ph type="body" idx="2"/>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407" name="Google Shape;407;p38"/>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ver2">
  <p:cSld name="Cover2">
    <p:spTree>
      <p:nvGrpSpPr>
        <p:cNvPr id="1" name="Shape 408"/>
        <p:cNvGrpSpPr/>
        <p:nvPr/>
      </p:nvGrpSpPr>
      <p:grpSpPr>
        <a:xfrm>
          <a:off x="0" y="0"/>
          <a:ext cx="0" cy="0"/>
          <a:chOff x="0" y="0"/>
          <a:chExt cx="0" cy="0"/>
        </a:xfrm>
      </p:grpSpPr>
      <p:pic>
        <p:nvPicPr>
          <p:cNvPr id="409" name="Google Shape;409;p39"/>
          <p:cNvPicPr preferRelativeResize="0"/>
          <p:nvPr/>
        </p:nvPicPr>
        <p:blipFill rotWithShape="1">
          <a:blip r:embed="rId2">
            <a:alphaModFix/>
          </a:blip>
          <a:srcRect/>
          <a:stretch/>
        </p:blipFill>
        <p:spPr>
          <a:xfrm>
            <a:off x="6096000" y="3039214"/>
            <a:ext cx="6095999" cy="4170395"/>
          </a:xfrm>
          <a:prstGeom prst="rect">
            <a:avLst/>
          </a:prstGeom>
          <a:noFill/>
          <a:ln>
            <a:noFill/>
          </a:ln>
        </p:spPr>
      </p:pic>
      <p:pic>
        <p:nvPicPr>
          <p:cNvPr id="410" name="Google Shape;410;p39"/>
          <p:cNvPicPr preferRelativeResize="0"/>
          <p:nvPr/>
        </p:nvPicPr>
        <p:blipFill rotWithShape="1">
          <a:blip r:embed="rId3">
            <a:alphaModFix/>
          </a:blip>
          <a:srcRect/>
          <a:stretch/>
        </p:blipFill>
        <p:spPr>
          <a:xfrm>
            <a:off x="-22034" y="3039214"/>
            <a:ext cx="6118035" cy="4065943"/>
          </a:xfrm>
          <a:prstGeom prst="rect">
            <a:avLst/>
          </a:prstGeom>
          <a:noFill/>
          <a:ln>
            <a:noFill/>
          </a:ln>
        </p:spPr>
      </p:pic>
      <p:pic>
        <p:nvPicPr>
          <p:cNvPr id="411" name="Google Shape;411;p39"/>
          <p:cNvPicPr preferRelativeResize="0"/>
          <p:nvPr/>
        </p:nvPicPr>
        <p:blipFill rotWithShape="1">
          <a:blip r:embed="rId4">
            <a:alphaModFix/>
          </a:blip>
          <a:srcRect/>
          <a:stretch/>
        </p:blipFill>
        <p:spPr>
          <a:xfrm>
            <a:off x="-23971" y="-9626"/>
            <a:ext cx="12556063" cy="2258556"/>
          </a:xfrm>
          <a:prstGeom prst="rect">
            <a:avLst/>
          </a:prstGeom>
          <a:noFill/>
          <a:ln>
            <a:noFill/>
          </a:ln>
        </p:spPr>
      </p:pic>
      <p:sp>
        <p:nvSpPr>
          <p:cNvPr id="412" name="Google Shape;412;p39"/>
          <p:cNvSpPr txBox="1">
            <a:spLocks noGrp="1"/>
          </p:cNvSpPr>
          <p:nvPr>
            <p:ph type="body" idx="1"/>
          </p:nvPr>
        </p:nvSpPr>
        <p:spPr>
          <a:xfrm>
            <a:off x="2130424" y="2163958"/>
            <a:ext cx="7931100" cy="7890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FFC000"/>
              </a:buClr>
              <a:buSzPts val="4400"/>
              <a:buNone/>
              <a:defRPr sz="4400" b="1">
                <a:solidFill>
                  <a:srgbClr val="FFC000"/>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13" name="Google Shape;413;p39"/>
          <p:cNvPicPr preferRelativeResize="0"/>
          <p:nvPr/>
        </p:nvPicPr>
        <p:blipFill rotWithShape="1">
          <a:blip r:embed="rId5">
            <a:alphaModFix/>
          </a:blip>
          <a:srcRect/>
          <a:stretch/>
        </p:blipFill>
        <p:spPr>
          <a:xfrm>
            <a:off x="5019831" y="583450"/>
            <a:ext cx="2145935" cy="153400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nfo or Image Slide">
  <p:cSld name="Info or Image Slide">
    <p:spTree>
      <p:nvGrpSpPr>
        <p:cNvPr id="1" name="Shape 414"/>
        <p:cNvGrpSpPr/>
        <p:nvPr/>
      </p:nvGrpSpPr>
      <p:grpSpPr>
        <a:xfrm>
          <a:off x="0" y="0"/>
          <a:ext cx="0" cy="0"/>
          <a:chOff x="0" y="0"/>
          <a:chExt cx="0" cy="0"/>
        </a:xfrm>
      </p:grpSpPr>
      <p:pic>
        <p:nvPicPr>
          <p:cNvPr id="415" name="Google Shape;415;p40"/>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416" name="Google Shape;416;p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7" name="Google Shape;417;p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8" name="Google Shape;418;p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19" name="Google Shape;419;p40"/>
          <p:cNvSpPr txBox="1">
            <a:spLocks noGrp="1"/>
          </p:cNvSpPr>
          <p:nvPr>
            <p:ph type="body" idx="1"/>
          </p:nvPr>
        </p:nvSpPr>
        <p:spPr>
          <a:xfrm>
            <a:off x="6264811" y="1887705"/>
            <a:ext cx="5317500" cy="42384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006600"/>
              </a:buClr>
              <a:buSzPts val="2800"/>
              <a:buFont typeface="Arial"/>
              <a:buChar char="•"/>
              <a:defRPr sz="28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55600" algn="l" rtl="0">
              <a:lnSpc>
                <a:spcPct val="90000"/>
              </a:lnSpc>
              <a:spcBef>
                <a:spcPts val="500"/>
              </a:spcBef>
              <a:spcAft>
                <a:spcPts val="0"/>
              </a:spcAft>
              <a:buClr>
                <a:srgbClr val="006600"/>
              </a:buClr>
              <a:buSzPts val="2000"/>
              <a:buFont typeface="Arial"/>
              <a:buChar char="•"/>
              <a:defRPr sz="2000">
                <a:latin typeface="Calibri"/>
                <a:ea typeface="Calibri"/>
                <a:cs typeface="Calibri"/>
                <a:sym typeface="Calibri"/>
              </a:defRPr>
            </a:lvl3pPr>
            <a:lvl4pPr marL="1828800" lvl="3" indent="-342900" algn="l" rtl="0">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4pPr>
            <a:lvl5pPr marL="2286000" lvl="4" indent="-342900" algn="l" rtl="0">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sz="1800"/>
            </a:lvl6pPr>
            <a:lvl7pPr marL="3200400" lvl="6" indent="-342900" algn="l" rtl="0">
              <a:lnSpc>
                <a:spcPct val="90000"/>
              </a:lnSpc>
              <a:spcBef>
                <a:spcPts val="500"/>
              </a:spcBef>
              <a:spcAft>
                <a:spcPts val="0"/>
              </a:spcAft>
              <a:buClr>
                <a:schemeClr val="dk1"/>
              </a:buClr>
              <a:buSzPts val="1800"/>
              <a:buChar char="•"/>
              <a:defRPr sz="1800"/>
            </a:lvl7pPr>
            <a:lvl8pPr marL="3657600" lvl="7" indent="-342900" algn="l" rtl="0">
              <a:lnSpc>
                <a:spcPct val="90000"/>
              </a:lnSpc>
              <a:spcBef>
                <a:spcPts val="500"/>
              </a:spcBef>
              <a:spcAft>
                <a:spcPts val="0"/>
              </a:spcAft>
              <a:buClr>
                <a:schemeClr val="dk1"/>
              </a:buClr>
              <a:buSzPts val="1800"/>
              <a:buChar char="•"/>
              <a:defRPr sz="1800"/>
            </a:lvl8pPr>
            <a:lvl9pPr marL="4114800" lvl="8" indent="-342900" algn="l" rtl="0">
              <a:lnSpc>
                <a:spcPct val="90000"/>
              </a:lnSpc>
              <a:spcBef>
                <a:spcPts val="500"/>
              </a:spcBef>
              <a:spcAft>
                <a:spcPts val="0"/>
              </a:spcAft>
              <a:buClr>
                <a:schemeClr val="dk1"/>
              </a:buClr>
              <a:buSzPts val="1800"/>
              <a:buChar char="•"/>
              <a:defRPr sz="1800"/>
            </a:lvl9pPr>
          </a:lstStyle>
          <a:p>
            <a:endParaRPr/>
          </a:p>
        </p:txBody>
      </p:sp>
      <p:sp>
        <p:nvSpPr>
          <p:cNvPr id="420" name="Google Shape;420;p40"/>
          <p:cNvSpPr txBox="1">
            <a:spLocks noGrp="1"/>
          </p:cNvSpPr>
          <p:nvPr>
            <p:ph type="body" idx="2"/>
          </p:nvPr>
        </p:nvSpPr>
        <p:spPr>
          <a:xfrm>
            <a:off x="600221" y="1887705"/>
            <a:ext cx="5317500" cy="42384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006600"/>
              </a:buClr>
              <a:buSzPts val="2800"/>
              <a:buFont typeface="Arial"/>
              <a:buChar char="•"/>
              <a:defRPr sz="28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55600" algn="l" rtl="0">
              <a:lnSpc>
                <a:spcPct val="90000"/>
              </a:lnSpc>
              <a:spcBef>
                <a:spcPts val="500"/>
              </a:spcBef>
              <a:spcAft>
                <a:spcPts val="0"/>
              </a:spcAft>
              <a:buClr>
                <a:srgbClr val="006600"/>
              </a:buClr>
              <a:buSzPts val="2000"/>
              <a:buFont typeface="Arial"/>
              <a:buChar char="•"/>
              <a:defRPr sz="2000">
                <a:latin typeface="Calibri"/>
                <a:ea typeface="Calibri"/>
                <a:cs typeface="Calibri"/>
                <a:sym typeface="Calibri"/>
              </a:defRPr>
            </a:lvl3pPr>
            <a:lvl4pPr marL="1828800" lvl="3" indent="-342900" algn="l" rtl="0">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4pPr>
            <a:lvl5pPr marL="2286000" lvl="4" indent="-342900" algn="l" rtl="0">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sz="1800"/>
            </a:lvl6pPr>
            <a:lvl7pPr marL="3200400" lvl="6" indent="-342900" algn="l" rtl="0">
              <a:lnSpc>
                <a:spcPct val="90000"/>
              </a:lnSpc>
              <a:spcBef>
                <a:spcPts val="500"/>
              </a:spcBef>
              <a:spcAft>
                <a:spcPts val="0"/>
              </a:spcAft>
              <a:buClr>
                <a:schemeClr val="dk1"/>
              </a:buClr>
              <a:buSzPts val="1800"/>
              <a:buChar char="•"/>
              <a:defRPr sz="1800"/>
            </a:lvl7pPr>
            <a:lvl8pPr marL="3657600" lvl="7" indent="-342900" algn="l" rtl="0">
              <a:lnSpc>
                <a:spcPct val="90000"/>
              </a:lnSpc>
              <a:spcBef>
                <a:spcPts val="500"/>
              </a:spcBef>
              <a:spcAft>
                <a:spcPts val="0"/>
              </a:spcAft>
              <a:buClr>
                <a:schemeClr val="dk1"/>
              </a:buClr>
              <a:buSzPts val="1800"/>
              <a:buChar char="•"/>
              <a:defRPr sz="1800"/>
            </a:lvl8pPr>
            <a:lvl9pPr marL="4114800" lvl="8" indent="-342900" algn="l" rtl="0">
              <a:lnSpc>
                <a:spcPct val="90000"/>
              </a:lnSpc>
              <a:spcBef>
                <a:spcPts val="500"/>
              </a:spcBef>
              <a:spcAft>
                <a:spcPts val="0"/>
              </a:spcAft>
              <a:buClr>
                <a:schemeClr val="dk1"/>
              </a:buClr>
              <a:buSzPts val="1800"/>
              <a:buChar char="•"/>
              <a:defRPr sz="1800"/>
            </a:lvl9pPr>
          </a:lstStyle>
          <a:p>
            <a:endParaRPr/>
          </a:p>
        </p:txBody>
      </p:sp>
      <p:cxnSp>
        <p:nvCxnSpPr>
          <p:cNvPr id="421" name="Google Shape;421;p40"/>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422" name="Google Shape;422;p40"/>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423" name="Google Shape;423;p40"/>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 Slide">
  <p:cSld name="Image Slide">
    <p:spTree>
      <p:nvGrpSpPr>
        <p:cNvPr id="1" name="Shape 424"/>
        <p:cNvGrpSpPr/>
        <p:nvPr/>
      </p:nvGrpSpPr>
      <p:grpSpPr>
        <a:xfrm>
          <a:off x="0" y="0"/>
          <a:ext cx="0" cy="0"/>
          <a:chOff x="0" y="0"/>
          <a:chExt cx="0" cy="0"/>
        </a:xfrm>
      </p:grpSpPr>
      <p:pic>
        <p:nvPicPr>
          <p:cNvPr id="425" name="Google Shape;425;p41"/>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426" name="Google Shape;426;p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7" name="Google Shape;427;p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8" name="Google Shape;428;p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29" name="Google Shape;429;p41"/>
          <p:cNvSpPr>
            <a:spLocks noGrp="1"/>
          </p:cNvSpPr>
          <p:nvPr>
            <p:ph type="pic" idx="2"/>
          </p:nvPr>
        </p:nvSpPr>
        <p:spPr>
          <a:xfrm>
            <a:off x="6071432" y="4018838"/>
            <a:ext cx="5282400" cy="2182800"/>
          </a:xfrm>
          <a:prstGeom prst="rect">
            <a:avLst/>
          </a:prstGeom>
          <a:noFill/>
          <a:ln>
            <a:noFill/>
          </a:ln>
        </p:spPr>
      </p:sp>
      <p:sp>
        <p:nvSpPr>
          <p:cNvPr id="430" name="Google Shape;430;p41"/>
          <p:cNvSpPr>
            <a:spLocks noGrp="1"/>
          </p:cNvSpPr>
          <p:nvPr>
            <p:ph type="pic" idx="3"/>
          </p:nvPr>
        </p:nvSpPr>
        <p:spPr>
          <a:xfrm>
            <a:off x="6071432" y="1838345"/>
            <a:ext cx="5282400" cy="2182800"/>
          </a:xfrm>
          <a:prstGeom prst="rect">
            <a:avLst/>
          </a:prstGeom>
          <a:noFill/>
          <a:ln>
            <a:noFill/>
          </a:ln>
        </p:spPr>
      </p:sp>
      <p:sp>
        <p:nvSpPr>
          <p:cNvPr id="431" name="Google Shape;431;p41"/>
          <p:cNvSpPr>
            <a:spLocks noGrp="1"/>
          </p:cNvSpPr>
          <p:nvPr>
            <p:ph type="pic" idx="4"/>
          </p:nvPr>
        </p:nvSpPr>
        <p:spPr>
          <a:xfrm>
            <a:off x="763224" y="4018838"/>
            <a:ext cx="5282400" cy="2182800"/>
          </a:xfrm>
          <a:prstGeom prst="rect">
            <a:avLst/>
          </a:prstGeom>
          <a:noFill/>
          <a:ln>
            <a:noFill/>
          </a:ln>
        </p:spPr>
      </p:sp>
      <p:sp>
        <p:nvSpPr>
          <p:cNvPr id="432" name="Google Shape;432;p41"/>
          <p:cNvSpPr>
            <a:spLocks noGrp="1"/>
          </p:cNvSpPr>
          <p:nvPr>
            <p:ph type="pic" idx="5"/>
          </p:nvPr>
        </p:nvSpPr>
        <p:spPr>
          <a:xfrm>
            <a:off x="763224" y="1838345"/>
            <a:ext cx="5282400" cy="2182800"/>
          </a:xfrm>
          <a:prstGeom prst="rect">
            <a:avLst/>
          </a:prstGeom>
          <a:noFill/>
          <a:ln>
            <a:noFill/>
          </a:ln>
        </p:spPr>
      </p:sp>
      <p:cxnSp>
        <p:nvCxnSpPr>
          <p:cNvPr id="433" name="Google Shape;433;p41"/>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434" name="Google Shape;434;p41"/>
          <p:cNvSpPr txBox="1">
            <a:spLocks noGrp="1"/>
          </p:cNvSpPr>
          <p:nvPr>
            <p:ph type="body" idx="1"/>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435" name="Google Shape;435;p41"/>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nfo or Image Slide 2">
  <p:cSld name="Info or Image Slide 2">
    <p:spTree>
      <p:nvGrpSpPr>
        <p:cNvPr id="1" name="Shape 436"/>
        <p:cNvGrpSpPr/>
        <p:nvPr/>
      </p:nvGrpSpPr>
      <p:grpSpPr>
        <a:xfrm>
          <a:off x="0" y="0"/>
          <a:ext cx="0" cy="0"/>
          <a:chOff x="0" y="0"/>
          <a:chExt cx="0" cy="0"/>
        </a:xfrm>
      </p:grpSpPr>
      <p:pic>
        <p:nvPicPr>
          <p:cNvPr id="437" name="Google Shape;437;p42"/>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438" name="Google Shape;438;p42"/>
          <p:cNvSpPr/>
          <p:nvPr/>
        </p:nvSpPr>
        <p:spPr>
          <a:xfrm>
            <a:off x="-14345" y="5498432"/>
            <a:ext cx="12206400" cy="1359600"/>
          </a:xfrm>
          <a:prstGeom prst="rect">
            <a:avLst/>
          </a:prstGeom>
          <a:solidFill>
            <a:srgbClr val="00622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p42"/>
          <p:cNvSpPr txBox="1">
            <a:spLocks noGrp="1"/>
          </p:cNvSpPr>
          <p:nvPr>
            <p:ph type="body" idx="1"/>
          </p:nvPr>
        </p:nvSpPr>
        <p:spPr>
          <a:xfrm>
            <a:off x="468433" y="1788461"/>
            <a:ext cx="11300100" cy="3495600"/>
          </a:xfrm>
          <a:prstGeom prst="rect">
            <a:avLst/>
          </a:prstGeom>
          <a:noFill/>
          <a:ln>
            <a:noFill/>
          </a:ln>
        </p:spPr>
        <p:txBody>
          <a:bodyPr spcFirstLastPara="1" wrap="square" lIns="91425" tIns="45700" rIns="91425" bIns="45700" anchor="t" anchorCtr="0">
            <a:normAutofit/>
          </a:bodyPr>
          <a:lstStyle>
            <a:lvl1pPr marL="457200" lvl="0" indent="-360680" algn="l" rtl="0">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0" name="Google Shape;440;p42"/>
          <p:cNvSpPr txBox="1">
            <a:spLocks noGrp="1"/>
          </p:cNvSpPr>
          <p:nvPr>
            <p:ph type="body" idx="2"/>
          </p:nvPr>
        </p:nvSpPr>
        <p:spPr>
          <a:xfrm>
            <a:off x="391585" y="5607051"/>
            <a:ext cx="11432100" cy="612900"/>
          </a:xfrm>
          <a:prstGeom prst="rect">
            <a:avLst/>
          </a:prstGeom>
          <a:noFill/>
          <a:ln>
            <a:noFill/>
          </a:ln>
        </p:spPr>
        <p:txBody>
          <a:bodyPr spcFirstLastPara="1" wrap="square" lIns="91425" tIns="45700" rIns="91425" bIns="45700" anchor="t" anchorCtr="0">
            <a:noAutofit/>
          </a:bodyPr>
          <a:lstStyle>
            <a:lvl1pPr marL="457200" lvl="0" indent="-393700" algn="l" rtl="0">
              <a:lnSpc>
                <a:spcPct val="90000"/>
              </a:lnSpc>
              <a:spcBef>
                <a:spcPts val="1000"/>
              </a:spcBef>
              <a:spcAft>
                <a:spcPts val="0"/>
              </a:spcAft>
              <a:buClr>
                <a:schemeClr val="lt1"/>
              </a:buClr>
              <a:buSzPts val="2600"/>
              <a:buChar char="•"/>
              <a:defRPr sz="260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2pPr>
            <a:lvl3pPr marL="1371600" lvl="2" indent="-228600" algn="l" rtl="0">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3pPr>
            <a:lvl4pPr marL="1828800" lvl="3" indent="-228600" algn="l" rtl="0">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4pPr>
            <a:lvl5pPr marL="2286000" lvl="4" indent="-228600" algn="l" rtl="0">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1" name="Google Shape;441;p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2" name="Google Shape;442;p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3" name="Google Shape;443;p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444" name="Google Shape;444;p42"/>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445" name="Google Shape;445;p42"/>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446" name="Google Shape;446;p42"/>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fo Summary Slide">
  <p:cSld name="Info Summary Slide">
    <p:spTree>
      <p:nvGrpSpPr>
        <p:cNvPr id="1" name="Shape 33"/>
        <p:cNvGrpSpPr/>
        <p:nvPr/>
      </p:nvGrpSpPr>
      <p:grpSpPr>
        <a:xfrm>
          <a:off x="0" y="0"/>
          <a:ext cx="0" cy="0"/>
          <a:chOff x="0" y="0"/>
          <a:chExt cx="0" cy="0"/>
        </a:xfrm>
      </p:grpSpPr>
      <p:pic>
        <p:nvPicPr>
          <p:cNvPr id="34" name="Google Shape;34;p5"/>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35" name="Google Shape;3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8" name="Google Shape;38;p5"/>
          <p:cNvSpPr txBox="1">
            <a:spLocks noGrp="1"/>
          </p:cNvSpPr>
          <p:nvPr>
            <p:ph type="body" idx="1"/>
          </p:nvPr>
        </p:nvSpPr>
        <p:spPr>
          <a:xfrm>
            <a:off x="468433" y="1788460"/>
            <a:ext cx="11300052" cy="4567890"/>
          </a:xfrm>
          <a:prstGeom prst="rect">
            <a:avLst/>
          </a:prstGeom>
          <a:noFill/>
          <a:ln>
            <a:noFill/>
          </a:ln>
        </p:spPr>
        <p:txBody>
          <a:bodyPr spcFirstLastPara="1" wrap="square" lIns="91425" tIns="45700" rIns="91425" bIns="45700" anchor="t" anchorCtr="0">
            <a:normAutofit/>
          </a:bodyPr>
          <a:lstStyle>
            <a:lvl1pPr marL="457200" lvl="0" indent="-360680" algn="l">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5"/>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pic>
        <p:nvPicPr>
          <p:cNvPr id="40" name="Google Shape;40;p5"/>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41" name="Google Shape;41;p5"/>
          <p:cNvSpPr txBox="1">
            <a:spLocks noGrp="1"/>
          </p:cNvSpPr>
          <p:nvPr>
            <p:ph type="body" idx="2"/>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nfo or Image Slide 3">
  <p:cSld name="Info or Image Slide 3">
    <p:spTree>
      <p:nvGrpSpPr>
        <p:cNvPr id="1" name="Shape 447"/>
        <p:cNvGrpSpPr/>
        <p:nvPr/>
      </p:nvGrpSpPr>
      <p:grpSpPr>
        <a:xfrm>
          <a:off x="0" y="0"/>
          <a:ext cx="0" cy="0"/>
          <a:chOff x="0" y="0"/>
          <a:chExt cx="0" cy="0"/>
        </a:xfrm>
      </p:grpSpPr>
      <p:pic>
        <p:nvPicPr>
          <p:cNvPr id="448" name="Google Shape;448;p43"/>
          <p:cNvPicPr preferRelativeResize="0"/>
          <p:nvPr/>
        </p:nvPicPr>
        <p:blipFill rotWithShape="1">
          <a:blip r:embed="rId2">
            <a:alphaModFix/>
          </a:blip>
          <a:srcRect/>
          <a:stretch/>
        </p:blipFill>
        <p:spPr>
          <a:xfrm>
            <a:off x="-14816" y="0"/>
            <a:ext cx="12556063" cy="2258556"/>
          </a:xfrm>
          <a:prstGeom prst="rect">
            <a:avLst/>
          </a:prstGeom>
          <a:noFill/>
          <a:ln>
            <a:noFill/>
          </a:ln>
        </p:spPr>
      </p:pic>
      <p:sp>
        <p:nvSpPr>
          <p:cNvPr id="449" name="Google Shape;449;p43"/>
          <p:cNvSpPr>
            <a:spLocks noGrp="1"/>
          </p:cNvSpPr>
          <p:nvPr>
            <p:ph type="pic" idx="2"/>
          </p:nvPr>
        </p:nvSpPr>
        <p:spPr>
          <a:xfrm>
            <a:off x="-14816" y="4592037"/>
            <a:ext cx="3062700" cy="1667100"/>
          </a:xfrm>
          <a:prstGeom prst="rect">
            <a:avLst/>
          </a:prstGeom>
          <a:noFill/>
          <a:ln>
            <a:noFill/>
          </a:ln>
        </p:spPr>
      </p:sp>
      <p:sp>
        <p:nvSpPr>
          <p:cNvPr id="450" name="Google Shape;450;p43"/>
          <p:cNvSpPr>
            <a:spLocks noGrp="1"/>
          </p:cNvSpPr>
          <p:nvPr>
            <p:ph type="pic" idx="3"/>
          </p:nvPr>
        </p:nvSpPr>
        <p:spPr>
          <a:xfrm>
            <a:off x="3033185" y="4592037"/>
            <a:ext cx="3062700" cy="1667100"/>
          </a:xfrm>
          <a:prstGeom prst="rect">
            <a:avLst/>
          </a:prstGeom>
          <a:noFill/>
          <a:ln>
            <a:noFill/>
          </a:ln>
        </p:spPr>
      </p:sp>
      <p:sp>
        <p:nvSpPr>
          <p:cNvPr id="451" name="Google Shape;451;p43"/>
          <p:cNvSpPr>
            <a:spLocks noGrp="1"/>
          </p:cNvSpPr>
          <p:nvPr>
            <p:ph type="pic" idx="4"/>
          </p:nvPr>
        </p:nvSpPr>
        <p:spPr>
          <a:xfrm>
            <a:off x="6081189" y="4592037"/>
            <a:ext cx="3062700" cy="1667100"/>
          </a:xfrm>
          <a:prstGeom prst="rect">
            <a:avLst/>
          </a:prstGeom>
          <a:noFill/>
          <a:ln>
            <a:noFill/>
          </a:ln>
        </p:spPr>
      </p:sp>
      <p:sp>
        <p:nvSpPr>
          <p:cNvPr id="452" name="Google Shape;452;p43"/>
          <p:cNvSpPr>
            <a:spLocks noGrp="1"/>
          </p:cNvSpPr>
          <p:nvPr>
            <p:ph type="pic" idx="5"/>
          </p:nvPr>
        </p:nvSpPr>
        <p:spPr>
          <a:xfrm>
            <a:off x="9129199" y="4592037"/>
            <a:ext cx="3062700" cy="1667100"/>
          </a:xfrm>
          <a:prstGeom prst="rect">
            <a:avLst/>
          </a:prstGeom>
          <a:noFill/>
          <a:ln>
            <a:noFill/>
          </a:ln>
        </p:spPr>
      </p:sp>
      <p:sp>
        <p:nvSpPr>
          <p:cNvPr id="453" name="Google Shape;453;p43"/>
          <p:cNvSpPr/>
          <p:nvPr/>
        </p:nvSpPr>
        <p:spPr>
          <a:xfrm>
            <a:off x="-14816" y="6267691"/>
            <a:ext cx="12206700" cy="590400"/>
          </a:xfrm>
          <a:prstGeom prst="rect">
            <a:avLst/>
          </a:prstGeom>
          <a:solidFill>
            <a:srgbClr val="00622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4" name="Google Shape;454;p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5" name="Google Shape;455;p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6" name="Google Shape;456;p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57" name="Google Shape;457;p43"/>
          <p:cNvSpPr txBox="1">
            <a:spLocks noGrp="1"/>
          </p:cNvSpPr>
          <p:nvPr>
            <p:ph type="body" idx="1"/>
          </p:nvPr>
        </p:nvSpPr>
        <p:spPr>
          <a:xfrm>
            <a:off x="468433" y="1847453"/>
            <a:ext cx="11300100" cy="2459100"/>
          </a:xfrm>
          <a:prstGeom prst="rect">
            <a:avLst/>
          </a:prstGeom>
          <a:noFill/>
          <a:ln>
            <a:noFill/>
          </a:ln>
        </p:spPr>
        <p:txBody>
          <a:bodyPr spcFirstLastPara="1" wrap="square" lIns="91425" tIns="45700" rIns="91425" bIns="45700" anchor="t" anchorCtr="0">
            <a:normAutofit/>
          </a:bodyPr>
          <a:lstStyle>
            <a:lvl1pPr marL="457200" lvl="0" indent="-360680" algn="l" rtl="0">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458" name="Google Shape;458;p43"/>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459" name="Google Shape;459;p43"/>
          <p:cNvSpPr txBox="1">
            <a:spLocks noGrp="1"/>
          </p:cNvSpPr>
          <p:nvPr>
            <p:ph type="body" idx="6"/>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460" name="Google Shape;460;p43"/>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nfo or Image Slide 4">
  <p:cSld name="Info or Image Slide 4">
    <p:spTree>
      <p:nvGrpSpPr>
        <p:cNvPr id="1" name="Shape 461"/>
        <p:cNvGrpSpPr/>
        <p:nvPr/>
      </p:nvGrpSpPr>
      <p:grpSpPr>
        <a:xfrm>
          <a:off x="0" y="0"/>
          <a:ext cx="0" cy="0"/>
          <a:chOff x="0" y="0"/>
          <a:chExt cx="0" cy="0"/>
        </a:xfrm>
      </p:grpSpPr>
      <p:pic>
        <p:nvPicPr>
          <p:cNvPr id="462" name="Google Shape;462;p44"/>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463" name="Google Shape;463;p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4" name="Google Shape;464;p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5" name="Google Shape;465;p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66" name="Google Shape;466;p44"/>
          <p:cNvSpPr txBox="1">
            <a:spLocks noGrp="1"/>
          </p:cNvSpPr>
          <p:nvPr>
            <p:ph type="body" idx="1"/>
          </p:nvPr>
        </p:nvSpPr>
        <p:spPr>
          <a:xfrm>
            <a:off x="468433" y="1803208"/>
            <a:ext cx="6510000" cy="4567800"/>
          </a:xfrm>
          <a:prstGeom prst="rect">
            <a:avLst/>
          </a:prstGeom>
          <a:noFill/>
          <a:ln>
            <a:noFill/>
          </a:ln>
        </p:spPr>
        <p:txBody>
          <a:bodyPr spcFirstLastPara="1" wrap="square" lIns="91425" tIns="45700" rIns="91425" bIns="45700" anchor="t" anchorCtr="0">
            <a:normAutofit/>
          </a:bodyPr>
          <a:lstStyle>
            <a:lvl1pPr marL="457200" lvl="0" indent="-350520" algn="l" rtl="0">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7" name="Google Shape;467;p44"/>
          <p:cNvSpPr>
            <a:spLocks noGrp="1"/>
          </p:cNvSpPr>
          <p:nvPr>
            <p:ph type="pic" idx="2"/>
          </p:nvPr>
        </p:nvSpPr>
        <p:spPr>
          <a:xfrm>
            <a:off x="7475622" y="1819736"/>
            <a:ext cx="4106700" cy="1900800"/>
          </a:xfrm>
          <a:prstGeom prst="rect">
            <a:avLst/>
          </a:prstGeom>
          <a:noFill/>
          <a:ln>
            <a:noFill/>
          </a:ln>
        </p:spPr>
      </p:sp>
      <p:sp>
        <p:nvSpPr>
          <p:cNvPr id="468" name="Google Shape;468;p44"/>
          <p:cNvSpPr>
            <a:spLocks noGrp="1"/>
          </p:cNvSpPr>
          <p:nvPr>
            <p:ph type="pic" idx="3"/>
          </p:nvPr>
        </p:nvSpPr>
        <p:spPr>
          <a:xfrm>
            <a:off x="7475622" y="4153869"/>
            <a:ext cx="4106700" cy="1900800"/>
          </a:xfrm>
          <a:prstGeom prst="rect">
            <a:avLst/>
          </a:prstGeom>
          <a:noFill/>
          <a:ln>
            <a:noFill/>
          </a:ln>
        </p:spPr>
      </p:sp>
      <p:cxnSp>
        <p:nvCxnSpPr>
          <p:cNvPr id="469" name="Google Shape;469;p44"/>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470" name="Google Shape;470;p44"/>
          <p:cNvSpPr txBox="1">
            <a:spLocks noGrp="1"/>
          </p:cNvSpPr>
          <p:nvPr>
            <p:ph type="body" idx="4"/>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471" name="Google Shape;471;p44"/>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nfo or Image Slide 5">
  <p:cSld name="Info or Image Slide 5">
    <p:spTree>
      <p:nvGrpSpPr>
        <p:cNvPr id="1" name="Shape 472"/>
        <p:cNvGrpSpPr/>
        <p:nvPr/>
      </p:nvGrpSpPr>
      <p:grpSpPr>
        <a:xfrm>
          <a:off x="0" y="0"/>
          <a:ext cx="0" cy="0"/>
          <a:chOff x="0" y="0"/>
          <a:chExt cx="0" cy="0"/>
        </a:xfrm>
      </p:grpSpPr>
      <p:pic>
        <p:nvPicPr>
          <p:cNvPr id="473" name="Google Shape;473;p45"/>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474" name="Google Shape;474;p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5" name="Google Shape;475;p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6" name="Google Shape;476;p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77" name="Google Shape;477;p45"/>
          <p:cNvSpPr txBox="1">
            <a:spLocks noGrp="1"/>
          </p:cNvSpPr>
          <p:nvPr>
            <p:ph type="body" idx="1"/>
          </p:nvPr>
        </p:nvSpPr>
        <p:spPr>
          <a:xfrm>
            <a:off x="5072515" y="1803208"/>
            <a:ext cx="6510000" cy="4567800"/>
          </a:xfrm>
          <a:prstGeom prst="rect">
            <a:avLst/>
          </a:prstGeom>
          <a:noFill/>
          <a:ln>
            <a:noFill/>
          </a:ln>
        </p:spPr>
        <p:txBody>
          <a:bodyPr spcFirstLastPara="1" wrap="square" lIns="91425" tIns="45700" rIns="91425" bIns="45700" anchor="t" anchorCtr="0">
            <a:normAutofit/>
          </a:bodyPr>
          <a:lstStyle>
            <a:lvl1pPr marL="457200" lvl="0" indent="-350520" algn="l" rtl="0">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8" name="Google Shape;478;p45"/>
          <p:cNvSpPr>
            <a:spLocks noGrp="1"/>
          </p:cNvSpPr>
          <p:nvPr>
            <p:ph type="pic" idx="2"/>
          </p:nvPr>
        </p:nvSpPr>
        <p:spPr>
          <a:xfrm>
            <a:off x="609602" y="1819736"/>
            <a:ext cx="4106700" cy="1900800"/>
          </a:xfrm>
          <a:prstGeom prst="rect">
            <a:avLst/>
          </a:prstGeom>
          <a:noFill/>
          <a:ln>
            <a:noFill/>
          </a:ln>
        </p:spPr>
      </p:sp>
      <p:sp>
        <p:nvSpPr>
          <p:cNvPr id="479" name="Google Shape;479;p45"/>
          <p:cNvSpPr>
            <a:spLocks noGrp="1"/>
          </p:cNvSpPr>
          <p:nvPr>
            <p:ph type="pic" idx="3"/>
          </p:nvPr>
        </p:nvSpPr>
        <p:spPr>
          <a:xfrm>
            <a:off x="609602" y="4153869"/>
            <a:ext cx="4106700" cy="1900800"/>
          </a:xfrm>
          <a:prstGeom prst="rect">
            <a:avLst/>
          </a:prstGeom>
          <a:noFill/>
          <a:ln>
            <a:noFill/>
          </a:ln>
        </p:spPr>
      </p:sp>
      <p:cxnSp>
        <p:nvCxnSpPr>
          <p:cNvPr id="480" name="Google Shape;480;p45"/>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481" name="Google Shape;481;p45"/>
          <p:cNvSpPr txBox="1">
            <a:spLocks noGrp="1"/>
          </p:cNvSpPr>
          <p:nvPr>
            <p:ph type="body" idx="4"/>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482" name="Google Shape;482;p45"/>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nfo or Image Slide 6">
  <p:cSld name="Info or Image Slide 6">
    <p:spTree>
      <p:nvGrpSpPr>
        <p:cNvPr id="1" name="Shape 483"/>
        <p:cNvGrpSpPr/>
        <p:nvPr/>
      </p:nvGrpSpPr>
      <p:grpSpPr>
        <a:xfrm>
          <a:off x="0" y="0"/>
          <a:ext cx="0" cy="0"/>
          <a:chOff x="0" y="0"/>
          <a:chExt cx="0" cy="0"/>
        </a:xfrm>
      </p:grpSpPr>
      <p:pic>
        <p:nvPicPr>
          <p:cNvPr id="484" name="Google Shape;484;p46"/>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485" name="Google Shape;485;p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6" name="Google Shape;486;p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7" name="Google Shape;487;p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88" name="Google Shape;488;p46"/>
          <p:cNvSpPr txBox="1">
            <a:spLocks noGrp="1"/>
          </p:cNvSpPr>
          <p:nvPr>
            <p:ph type="body" idx="1"/>
          </p:nvPr>
        </p:nvSpPr>
        <p:spPr>
          <a:xfrm>
            <a:off x="468432" y="1788460"/>
            <a:ext cx="11261700" cy="2090400"/>
          </a:xfrm>
          <a:prstGeom prst="rect">
            <a:avLst/>
          </a:prstGeom>
          <a:noFill/>
          <a:ln>
            <a:noFill/>
          </a:ln>
        </p:spPr>
        <p:txBody>
          <a:bodyPr spcFirstLastPara="1" wrap="square" lIns="91425" tIns="45700" rIns="91425" bIns="45700" anchor="t" anchorCtr="0">
            <a:normAutofit/>
          </a:bodyPr>
          <a:lstStyle>
            <a:lvl1pPr marL="457200" lvl="0" indent="-350520" algn="l" rtl="0">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9" name="Google Shape;489;p46"/>
          <p:cNvSpPr>
            <a:spLocks noGrp="1"/>
          </p:cNvSpPr>
          <p:nvPr>
            <p:ph type="pic" idx="2"/>
          </p:nvPr>
        </p:nvSpPr>
        <p:spPr>
          <a:xfrm>
            <a:off x="6096000" y="4197096"/>
            <a:ext cx="6111900" cy="2090400"/>
          </a:xfrm>
          <a:prstGeom prst="rect">
            <a:avLst/>
          </a:prstGeom>
          <a:noFill/>
          <a:ln>
            <a:noFill/>
          </a:ln>
        </p:spPr>
      </p:sp>
      <p:sp>
        <p:nvSpPr>
          <p:cNvPr id="490" name="Google Shape;490;p46"/>
          <p:cNvSpPr>
            <a:spLocks noGrp="1"/>
          </p:cNvSpPr>
          <p:nvPr>
            <p:ph type="pic" idx="3"/>
          </p:nvPr>
        </p:nvSpPr>
        <p:spPr>
          <a:xfrm>
            <a:off x="-18902" y="4197096"/>
            <a:ext cx="6150600" cy="2090400"/>
          </a:xfrm>
          <a:prstGeom prst="rect">
            <a:avLst/>
          </a:prstGeom>
          <a:noFill/>
          <a:ln>
            <a:noFill/>
          </a:ln>
        </p:spPr>
      </p:sp>
      <p:cxnSp>
        <p:nvCxnSpPr>
          <p:cNvPr id="491" name="Google Shape;491;p46"/>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492" name="Google Shape;492;p46"/>
          <p:cNvSpPr txBox="1">
            <a:spLocks noGrp="1"/>
          </p:cNvSpPr>
          <p:nvPr>
            <p:ph type="body" idx="4"/>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493" name="Google Shape;493;p46"/>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nfo or Image border Slide">
  <p:cSld name="Info or Image border Slide">
    <p:spTree>
      <p:nvGrpSpPr>
        <p:cNvPr id="1" name="Shape 494"/>
        <p:cNvGrpSpPr/>
        <p:nvPr/>
      </p:nvGrpSpPr>
      <p:grpSpPr>
        <a:xfrm>
          <a:off x="0" y="0"/>
          <a:ext cx="0" cy="0"/>
          <a:chOff x="0" y="0"/>
          <a:chExt cx="0" cy="0"/>
        </a:xfrm>
      </p:grpSpPr>
      <p:pic>
        <p:nvPicPr>
          <p:cNvPr id="495" name="Google Shape;495;p47"/>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496" name="Google Shape;496;p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7" name="Google Shape;497;p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8" name="Google Shape;498;p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99" name="Google Shape;499;p47"/>
          <p:cNvSpPr/>
          <p:nvPr/>
        </p:nvSpPr>
        <p:spPr>
          <a:xfrm>
            <a:off x="321735" y="1788460"/>
            <a:ext cx="4218000" cy="4429200"/>
          </a:xfrm>
          <a:prstGeom prst="rect">
            <a:avLst/>
          </a:prstGeom>
          <a:solidFill>
            <a:srgbClr val="BBDB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0" name="Google Shape;500;p47"/>
          <p:cNvSpPr txBox="1">
            <a:spLocks noGrp="1"/>
          </p:cNvSpPr>
          <p:nvPr>
            <p:ph type="body" idx="1"/>
          </p:nvPr>
        </p:nvSpPr>
        <p:spPr>
          <a:xfrm>
            <a:off x="4928583" y="1788460"/>
            <a:ext cx="6814800" cy="4567800"/>
          </a:xfrm>
          <a:prstGeom prst="rect">
            <a:avLst/>
          </a:prstGeom>
          <a:noFill/>
          <a:ln>
            <a:noFill/>
          </a:ln>
        </p:spPr>
        <p:txBody>
          <a:bodyPr spcFirstLastPara="1" wrap="square" lIns="91425" tIns="45700" rIns="91425" bIns="45700" anchor="t" anchorCtr="0">
            <a:normAutofit/>
          </a:bodyPr>
          <a:lstStyle>
            <a:lvl1pPr marL="457200" lvl="0" indent="-350520" algn="l" rtl="0">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1" name="Google Shape;501;p47"/>
          <p:cNvSpPr>
            <a:spLocks noGrp="1"/>
          </p:cNvSpPr>
          <p:nvPr>
            <p:ph type="pic" idx="2"/>
          </p:nvPr>
        </p:nvSpPr>
        <p:spPr>
          <a:xfrm>
            <a:off x="465970" y="1872866"/>
            <a:ext cx="3947700" cy="4251600"/>
          </a:xfrm>
          <a:prstGeom prst="rect">
            <a:avLst/>
          </a:prstGeom>
          <a:noFill/>
          <a:ln>
            <a:noFill/>
          </a:ln>
        </p:spPr>
      </p:sp>
      <p:cxnSp>
        <p:nvCxnSpPr>
          <p:cNvPr id="502" name="Google Shape;502;p47"/>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503" name="Google Shape;503;p47"/>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504" name="Google Shape;504;p47"/>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nfo or Image border Slide 2">
  <p:cSld name="Info or Image border Slide 2">
    <p:spTree>
      <p:nvGrpSpPr>
        <p:cNvPr id="1" name="Shape 505"/>
        <p:cNvGrpSpPr/>
        <p:nvPr/>
      </p:nvGrpSpPr>
      <p:grpSpPr>
        <a:xfrm>
          <a:off x="0" y="0"/>
          <a:ext cx="0" cy="0"/>
          <a:chOff x="0" y="0"/>
          <a:chExt cx="0" cy="0"/>
        </a:xfrm>
      </p:grpSpPr>
      <p:pic>
        <p:nvPicPr>
          <p:cNvPr id="506" name="Google Shape;506;p48"/>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507" name="Google Shape;507;p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8" name="Google Shape;508;p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9" name="Google Shape;509;p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510" name="Google Shape;510;p48"/>
          <p:cNvSpPr/>
          <p:nvPr/>
        </p:nvSpPr>
        <p:spPr>
          <a:xfrm>
            <a:off x="7631786" y="1788460"/>
            <a:ext cx="4218000" cy="4429200"/>
          </a:xfrm>
          <a:prstGeom prst="rect">
            <a:avLst/>
          </a:prstGeom>
          <a:solidFill>
            <a:srgbClr val="BBDB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p48"/>
          <p:cNvSpPr txBox="1">
            <a:spLocks noGrp="1"/>
          </p:cNvSpPr>
          <p:nvPr>
            <p:ph type="body" idx="1"/>
          </p:nvPr>
        </p:nvSpPr>
        <p:spPr>
          <a:xfrm>
            <a:off x="588502" y="1788460"/>
            <a:ext cx="6814800" cy="4567800"/>
          </a:xfrm>
          <a:prstGeom prst="rect">
            <a:avLst/>
          </a:prstGeom>
          <a:noFill/>
          <a:ln>
            <a:noFill/>
          </a:ln>
        </p:spPr>
        <p:txBody>
          <a:bodyPr spcFirstLastPara="1" wrap="square" lIns="91425" tIns="45700" rIns="91425" bIns="45700" anchor="t" anchorCtr="0">
            <a:normAutofit/>
          </a:bodyPr>
          <a:lstStyle>
            <a:lvl1pPr marL="457200" lvl="0" indent="-350520" algn="l" rtl="0">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rtl="0">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2" name="Google Shape;512;p48"/>
          <p:cNvSpPr>
            <a:spLocks noGrp="1"/>
          </p:cNvSpPr>
          <p:nvPr>
            <p:ph type="pic" idx="2"/>
          </p:nvPr>
        </p:nvSpPr>
        <p:spPr>
          <a:xfrm>
            <a:off x="7776021" y="1872866"/>
            <a:ext cx="3947700" cy="4251600"/>
          </a:xfrm>
          <a:prstGeom prst="rect">
            <a:avLst/>
          </a:prstGeom>
          <a:noFill/>
          <a:ln>
            <a:noFill/>
          </a:ln>
        </p:spPr>
      </p:sp>
      <p:cxnSp>
        <p:nvCxnSpPr>
          <p:cNvPr id="513" name="Google Shape;513;p48"/>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514" name="Google Shape;514;p48"/>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515" name="Google Shape;515;p48"/>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mage Slide 2">
  <p:cSld name="Image Slide 2">
    <p:spTree>
      <p:nvGrpSpPr>
        <p:cNvPr id="1" name="Shape 516"/>
        <p:cNvGrpSpPr/>
        <p:nvPr/>
      </p:nvGrpSpPr>
      <p:grpSpPr>
        <a:xfrm>
          <a:off x="0" y="0"/>
          <a:ext cx="0" cy="0"/>
          <a:chOff x="0" y="0"/>
          <a:chExt cx="0" cy="0"/>
        </a:xfrm>
      </p:grpSpPr>
      <p:pic>
        <p:nvPicPr>
          <p:cNvPr id="517" name="Google Shape;517;p49"/>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518" name="Google Shape;518;p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9" name="Google Shape;519;p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0" name="Google Shape;520;p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521" name="Google Shape;521;p49"/>
          <p:cNvSpPr>
            <a:spLocks noGrp="1"/>
          </p:cNvSpPr>
          <p:nvPr>
            <p:ph type="pic" idx="2"/>
          </p:nvPr>
        </p:nvSpPr>
        <p:spPr>
          <a:xfrm>
            <a:off x="6071432" y="4018838"/>
            <a:ext cx="5282400" cy="2182800"/>
          </a:xfrm>
          <a:prstGeom prst="rect">
            <a:avLst/>
          </a:prstGeom>
          <a:noFill/>
          <a:ln>
            <a:noFill/>
          </a:ln>
        </p:spPr>
      </p:sp>
      <p:sp>
        <p:nvSpPr>
          <p:cNvPr id="522" name="Google Shape;522;p49"/>
          <p:cNvSpPr>
            <a:spLocks noGrp="1"/>
          </p:cNvSpPr>
          <p:nvPr>
            <p:ph type="pic" idx="3"/>
          </p:nvPr>
        </p:nvSpPr>
        <p:spPr>
          <a:xfrm>
            <a:off x="6071432" y="1838345"/>
            <a:ext cx="5282400" cy="2182800"/>
          </a:xfrm>
          <a:prstGeom prst="rect">
            <a:avLst/>
          </a:prstGeom>
          <a:noFill/>
          <a:ln>
            <a:noFill/>
          </a:ln>
        </p:spPr>
      </p:sp>
      <p:sp>
        <p:nvSpPr>
          <p:cNvPr id="523" name="Google Shape;523;p49"/>
          <p:cNvSpPr>
            <a:spLocks noGrp="1"/>
          </p:cNvSpPr>
          <p:nvPr>
            <p:ph type="pic" idx="4"/>
          </p:nvPr>
        </p:nvSpPr>
        <p:spPr>
          <a:xfrm>
            <a:off x="763224" y="1838344"/>
            <a:ext cx="5282400" cy="4363200"/>
          </a:xfrm>
          <a:prstGeom prst="rect">
            <a:avLst/>
          </a:prstGeom>
          <a:noFill/>
          <a:ln>
            <a:noFill/>
          </a:ln>
        </p:spPr>
      </p:sp>
      <p:cxnSp>
        <p:nvCxnSpPr>
          <p:cNvPr id="524" name="Google Shape;524;p49"/>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525" name="Google Shape;525;p49"/>
          <p:cNvSpPr txBox="1">
            <a:spLocks noGrp="1"/>
          </p:cNvSpPr>
          <p:nvPr>
            <p:ph type="body" idx="1"/>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526" name="Google Shape;526;p49"/>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act Slide">
  <p:cSld name="Contact Slide">
    <p:spTree>
      <p:nvGrpSpPr>
        <p:cNvPr id="1" name="Shape 527"/>
        <p:cNvGrpSpPr/>
        <p:nvPr/>
      </p:nvGrpSpPr>
      <p:grpSpPr>
        <a:xfrm>
          <a:off x="0" y="0"/>
          <a:ext cx="0" cy="0"/>
          <a:chOff x="0" y="0"/>
          <a:chExt cx="0" cy="0"/>
        </a:xfrm>
      </p:grpSpPr>
      <p:pic>
        <p:nvPicPr>
          <p:cNvPr id="528" name="Google Shape;528;p50"/>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529" name="Google Shape;529;p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0" name="Google Shape;530;p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1" name="Google Shape;531;p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532" name="Google Shape;532;p50"/>
          <p:cNvSpPr txBox="1">
            <a:spLocks noGrp="1"/>
          </p:cNvSpPr>
          <p:nvPr>
            <p:ph type="body" idx="1"/>
          </p:nvPr>
        </p:nvSpPr>
        <p:spPr>
          <a:xfrm>
            <a:off x="2317725" y="2048500"/>
            <a:ext cx="6292800" cy="501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0"/>
              </a:spcBef>
              <a:spcAft>
                <a:spcPts val="0"/>
              </a:spcAft>
              <a:buClr>
                <a:srgbClr val="00622F"/>
              </a:buClr>
              <a:buSzPts val="4000"/>
              <a:buNone/>
              <a:defRPr sz="4000" b="1" i="0">
                <a:solidFill>
                  <a:srgbClr val="00622F"/>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3" name="Google Shape;533;p50"/>
          <p:cNvSpPr txBox="1">
            <a:spLocks noGrp="1"/>
          </p:cNvSpPr>
          <p:nvPr>
            <p:ph type="body" idx="2"/>
          </p:nvPr>
        </p:nvSpPr>
        <p:spPr>
          <a:xfrm>
            <a:off x="2317725" y="2603036"/>
            <a:ext cx="6292800" cy="445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rgbClr val="EDB433"/>
              </a:buClr>
              <a:buSzPts val="2000"/>
              <a:buNone/>
              <a:defRPr sz="2000" b="1" i="0">
                <a:solidFill>
                  <a:srgbClr val="EDB433"/>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4" name="Google Shape;534;p50"/>
          <p:cNvSpPr/>
          <p:nvPr/>
        </p:nvSpPr>
        <p:spPr>
          <a:xfrm>
            <a:off x="2452834" y="3592932"/>
            <a:ext cx="2823300" cy="73800"/>
          </a:xfrm>
          <a:prstGeom prst="rect">
            <a:avLst/>
          </a:prstGeom>
          <a:solidFill>
            <a:srgbClr val="EDB4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535" name="Google Shape;535;p50"/>
          <p:cNvSpPr txBox="1">
            <a:spLocks noGrp="1"/>
          </p:cNvSpPr>
          <p:nvPr>
            <p:ph type="body" idx="3"/>
          </p:nvPr>
        </p:nvSpPr>
        <p:spPr>
          <a:xfrm>
            <a:off x="2317725" y="3060236"/>
            <a:ext cx="6292800" cy="445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rgbClr val="EDB433"/>
              </a:buClr>
              <a:buSzPts val="2000"/>
              <a:buNone/>
              <a:defRPr sz="2000" b="0" i="0">
                <a:solidFill>
                  <a:srgbClr val="EDB433"/>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536" name="Google Shape;536;p50"/>
          <p:cNvGrpSpPr/>
          <p:nvPr/>
        </p:nvGrpSpPr>
        <p:grpSpPr>
          <a:xfrm>
            <a:off x="1279680" y="3828014"/>
            <a:ext cx="779401" cy="662700"/>
            <a:chOff x="3481481" y="3977646"/>
            <a:chExt cx="662700" cy="662700"/>
          </a:xfrm>
        </p:grpSpPr>
        <p:sp>
          <p:nvSpPr>
            <p:cNvPr id="537" name="Google Shape;537;p50"/>
            <p:cNvSpPr/>
            <p:nvPr/>
          </p:nvSpPr>
          <p:spPr>
            <a:xfrm>
              <a:off x="3481481" y="3977646"/>
              <a:ext cx="662700" cy="662700"/>
            </a:xfrm>
            <a:prstGeom prst="rect">
              <a:avLst/>
            </a:prstGeom>
            <a:solidFill>
              <a:srgbClr val="0062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538" name="Google Shape;538;p50"/>
            <p:cNvSpPr/>
            <p:nvPr/>
          </p:nvSpPr>
          <p:spPr>
            <a:xfrm>
              <a:off x="3636821" y="4079086"/>
              <a:ext cx="352078" cy="459882"/>
            </a:xfrm>
            <a:custGeom>
              <a:avLst/>
              <a:gdLst/>
              <a:ahLst/>
              <a:cxnLst/>
              <a:rect l="l" t="t" r="r" b="b"/>
              <a:pathLst>
                <a:path w="640" h="836" extrusionOk="0">
                  <a:moveTo>
                    <a:pt x="571" y="616"/>
                  </a:moveTo>
                  <a:cubicBezTo>
                    <a:pt x="564" y="604"/>
                    <a:pt x="544" y="585"/>
                    <a:pt x="516" y="601"/>
                  </a:cubicBezTo>
                  <a:lnTo>
                    <a:pt x="447" y="641"/>
                  </a:lnTo>
                  <a:cubicBezTo>
                    <a:pt x="440" y="645"/>
                    <a:pt x="433" y="647"/>
                    <a:pt x="427" y="647"/>
                  </a:cubicBezTo>
                  <a:cubicBezTo>
                    <a:pt x="412" y="647"/>
                    <a:pt x="399" y="639"/>
                    <a:pt x="392" y="627"/>
                  </a:cubicBezTo>
                  <a:lnTo>
                    <a:pt x="195" y="283"/>
                  </a:lnTo>
                  <a:cubicBezTo>
                    <a:pt x="184" y="264"/>
                    <a:pt x="191" y="240"/>
                    <a:pt x="209" y="228"/>
                  </a:cubicBezTo>
                  <a:lnTo>
                    <a:pt x="279" y="188"/>
                  </a:lnTo>
                  <a:cubicBezTo>
                    <a:pt x="297" y="177"/>
                    <a:pt x="304" y="153"/>
                    <a:pt x="293" y="133"/>
                  </a:cubicBezTo>
                  <a:lnTo>
                    <a:pt x="233" y="31"/>
                  </a:lnTo>
                  <a:cubicBezTo>
                    <a:pt x="227" y="19"/>
                    <a:pt x="208" y="0"/>
                    <a:pt x="179" y="16"/>
                  </a:cubicBezTo>
                  <a:lnTo>
                    <a:pt x="121" y="51"/>
                  </a:lnTo>
                  <a:cubicBezTo>
                    <a:pt x="69" y="80"/>
                    <a:pt x="32" y="129"/>
                    <a:pt x="16" y="187"/>
                  </a:cubicBezTo>
                  <a:cubicBezTo>
                    <a:pt x="0" y="245"/>
                    <a:pt x="8" y="305"/>
                    <a:pt x="39" y="357"/>
                  </a:cubicBezTo>
                  <a:lnTo>
                    <a:pt x="251" y="724"/>
                  </a:lnTo>
                  <a:cubicBezTo>
                    <a:pt x="291" y="793"/>
                    <a:pt x="365" y="836"/>
                    <a:pt x="445" y="836"/>
                  </a:cubicBezTo>
                  <a:cubicBezTo>
                    <a:pt x="484" y="836"/>
                    <a:pt x="524" y="825"/>
                    <a:pt x="557" y="805"/>
                  </a:cubicBezTo>
                  <a:lnTo>
                    <a:pt x="615" y="772"/>
                  </a:lnTo>
                  <a:cubicBezTo>
                    <a:pt x="633" y="761"/>
                    <a:pt x="640" y="737"/>
                    <a:pt x="629" y="717"/>
                  </a:cubicBezTo>
                  <a:lnTo>
                    <a:pt x="571" y="616"/>
                  </a:lnTo>
                  <a:close/>
                  <a:moveTo>
                    <a:pt x="192" y="40"/>
                  </a:moveTo>
                  <a:cubicBezTo>
                    <a:pt x="200" y="35"/>
                    <a:pt x="208" y="41"/>
                    <a:pt x="211" y="45"/>
                  </a:cubicBezTo>
                  <a:lnTo>
                    <a:pt x="271" y="148"/>
                  </a:lnTo>
                  <a:cubicBezTo>
                    <a:pt x="275" y="155"/>
                    <a:pt x="272" y="163"/>
                    <a:pt x="265" y="167"/>
                  </a:cubicBezTo>
                  <a:lnTo>
                    <a:pt x="243" y="180"/>
                  </a:lnTo>
                  <a:lnTo>
                    <a:pt x="169" y="53"/>
                  </a:lnTo>
                  <a:lnTo>
                    <a:pt x="192" y="40"/>
                  </a:lnTo>
                  <a:close/>
                  <a:moveTo>
                    <a:pt x="545" y="784"/>
                  </a:moveTo>
                  <a:cubicBezTo>
                    <a:pt x="515" y="801"/>
                    <a:pt x="481" y="811"/>
                    <a:pt x="447" y="811"/>
                  </a:cubicBezTo>
                  <a:cubicBezTo>
                    <a:pt x="376" y="811"/>
                    <a:pt x="309" y="772"/>
                    <a:pt x="275" y="711"/>
                  </a:cubicBezTo>
                  <a:lnTo>
                    <a:pt x="61" y="344"/>
                  </a:lnTo>
                  <a:cubicBezTo>
                    <a:pt x="35" y="299"/>
                    <a:pt x="28" y="244"/>
                    <a:pt x="41" y="193"/>
                  </a:cubicBezTo>
                  <a:cubicBezTo>
                    <a:pt x="55" y="143"/>
                    <a:pt x="88" y="99"/>
                    <a:pt x="133" y="73"/>
                  </a:cubicBezTo>
                  <a:lnTo>
                    <a:pt x="145" y="67"/>
                  </a:lnTo>
                  <a:lnTo>
                    <a:pt x="219" y="193"/>
                  </a:lnTo>
                  <a:lnTo>
                    <a:pt x="196" y="207"/>
                  </a:lnTo>
                  <a:cubicBezTo>
                    <a:pt x="164" y="225"/>
                    <a:pt x="153" y="265"/>
                    <a:pt x="172" y="297"/>
                  </a:cubicBezTo>
                  <a:lnTo>
                    <a:pt x="371" y="641"/>
                  </a:lnTo>
                  <a:cubicBezTo>
                    <a:pt x="383" y="661"/>
                    <a:pt x="404" y="675"/>
                    <a:pt x="428" y="675"/>
                  </a:cubicBezTo>
                  <a:cubicBezTo>
                    <a:pt x="440" y="675"/>
                    <a:pt x="451" y="672"/>
                    <a:pt x="461" y="665"/>
                  </a:cubicBezTo>
                  <a:lnTo>
                    <a:pt x="484" y="652"/>
                  </a:lnTo>
                  <a:lnTo>
                    <a:pt x="556" y="777"/>
                  </a:lnTo>
                  <a:lnTo>
                    <a:pt x="545" y="784"/>
                  </a:lnTo>
                  <a:close/>
                  <a:moveTo>
                    <a:pt x="603" y="751"/>
                  </a:moveTo>
                  <a:lnTo>
                    <a:pt x="580" y="764"/>
                  </a:lnTo>
                  <a:lnTo>
                    <a:pt x="507" y="637"/>
                  </a:lnTo>
                  <a:lnTo>
                    <a:pt x="529" y="624"/>
                  </a:lnTo>
                  <a:cubicBezTo>
                    <a:pt x="536" y="620"/>
                    <a:pt x="544" y="623"/>
                    <a:pt x="548" y="629"/>
                  </a:cubicBezTo>
                  <a:lnTo>
                    <a:pt x="608" y="732"/>
                  </a:lnTo>
                  <a:cubicBezTo>
                    <a:pt x="611" y="739"/>
                    <a:pt x="608" y="748"/>
                    <a:pt x="603" y="75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grpSp>
      <p:grpSp>
        <p:nvGrpSpPr>
          <p:cNvPr id="539" name="Google Shape;539;p50"/>
          <p:cNvGrpSpPr/>
          <p:nvPr/>
        </p:nvGrpSpPr>
        <p:grpSpPr>
          <a:xfrm>
            <a:off x="1289823" y="4615056"/>
            <a:ext cx="779401" cy="662700"/>
            <a:chOff x="2826334" y="4764688"/>
            <a:chExt cx="662700" cy="662700"/>
          </a:xfrm>
        </p:grpSpPr>
        <p:sp>
          <p:nvSpPr>
            <p:cNvPr id="540" name="Google Shape;540;p50"/>
            <p:cNvSpPr/>
            <p:nvPr/>
          </p:nvSpPr>
          <p:spPr>
            <a:xfrm>
              <a:off x="2826334" y="4764688"/>
              <a:ext cx="662700" cy="6627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541" name="Google Shape;541;p50"/>
            <p:cNvSpPr/>
            <p:nvPr/>
          </p:nvSpPr>
          <p:spPr>
            <a:xfrm>
              <a:off x="2975463" y="4913817"/>
              <a:ext cx="364503" cy="364504"/>
            </a:xfrm>
            <a:custGeom>
              <a:avLst/>
              <a:gdLst/>
              <a:ahLst/>
              <a:cxnLst/>
              <a:rect l="l" t="t" r="r" b="b"/>
              <a:pathLst>
                <a:path w="826" h="825" extrusionOk="0">
                  <a:moveTo>
                    <a:pt x="760" y="293"/>
                  </a:moveTo>
                  <a:lnTo>
                    <a:pt x="720" y="293"/>
                  </a:lnTo>
                  <a:lnTo>
                    <a:pt x="720" y="320"/>
                  </a:lnTo>
                  <a:lnTo>
                    <a:pt x="760" y="320"/>
                  </a:lnTo>
                  <a:cubicBezTo>
                    <a:pt x="765" y="320"/>
                    <a:pt x="769" y="321"/>
                    <a:pt x="773" y="322"/>
                  </a:cubicBezTo>
                  <a:lnTo>
                    <a:pt x="706" y="378"/>
                  </a:lnTo>
                  <a:lnTo>
                    <a:pt x="706" y="154"/>
                  </a:lnTo>
                  <a:lnTo>
                    <a:pt x="552" y="0"/>
                  </a:lnTo>
                  <a:lnTo>
                    <a:pt x="120" y="0"/>
                  </a:lnTo>
                  <a:lnTo>
                    <a:pt x="120" y="376"/>
                  </a:lnTo>
                  <a:lnTo>
                    <a:pt x="54" y="321"/>
                  </a:lnTo>
                  <a:cubicBezTo>
                    <a:pt x="58" y="320"/>
                    <a:pt x="62" y="318"/>
                    <a:pt x="66" y="318"/>
                  </a:cubicBezTo>
                  <a:lnTo>
                    <a:pt x="106" y="318"/>
                  </a:lnTo>
                  <a:lnTo>
                    <a:pt x="106" y="292"/>
                  </a:lnTo>
                  <a:lnTo>
                    <a:pt x="66" y="292"/>
                  </a:lnTo>
                  <a:cubicBezTo>
                    <a:pt x="29" y="292"/>
                    <a:pt x="0" y="321"/>
                    <a:pt x="0" y="358"/>
                  </a:cubicBezTo>
                  <a:lnTo>
                    <a:pt x="0" y="758"/>
                  </a:lnTo>
                  <a:cubicBezTo>
                    <a:pt x="0" y="796"/>
                    <a:pt x="29" y="825"/>
                    <a:pt x="66" y="825"/>
                  </a:cubicBezTo>
                  <a:lnTo>
                    <a:pt x="760" y="825"/>
                  </a:lnTo>
                  <a:cubicBezTo>
                    <a:pt x="797" y="825"/>
                    <a:pt x="826" y="796"/>
                    <a:pt x="826" y="758"/>
                  </a:cubicBezTo>
                  <a:lnTo>
                    <a:pt x="826" y="358"/>
                  </a:lnTo>
                  <a:cubicBezTo>
                    <a:pt x="826" y="322"/>
                    <a:pt x="797" y="293"/>
                    <a:pt x="760" y="293"/>
                  </a:cubicBezTo>
                  <a:close/>
                  <a:moveTo>
                    <a:pt x="560" y="45"/>
                  </a:moveTo>
                  <a:lnTo>
                    <a:pt x="661" y="146"/>
                  </a:lnTo>
                  <a:lnTo>
                    <a:pt x="560" y="146"/>
                  </a:lnTo>
                  <a:lnTo>
                    <a:pt x="560" y="45"/>
                  </a:lnTo>
                  <a:close/>
                  <a:moveTo>
                    <a:pt x="146" y="26"/>
                  </a:moveTo>
                  <a:lnTo>
                    <a:pt x="533" y="26"/>
                  </a:lnTo>
                  <a:lnTo>
                    <a:pt x="533" y="173"/>
                  </a:lnTo>
                  <a:lnTo>
                    <a:pt x="680" y="173"/>
                  </a:lnTo>
                  <a:lnTo>
                    <a:pt x="680" y="400"/>
                  </a:lnTo>
                  <a:lnTo>
                    <a:pt x="413" y="622"/>
                  </a:lnTo>
                  <a:lnTo>
                    <a:pt x="146" y="398"/>
                  </a:lnTo>
                  <a:lnTo>
                    <a:pt x="146" y="26"/>
                  </a:lnTo>
                  <a:close/>
                  <a:moveTo>
                    <a:pt x="26" y="760"/>
                  </a:moveTo>
                  <a:lnTo>
                    <a:pt x="26" y="360"/>
                  </a:lnTo>
                  <a:cubicBezTo>
                    <a:pt x="26" y="352"/>
                    <a:pt x="29" y="345"/>
                    <a:pt x="33" y="338"/>
                  </a:cubicBezTo>
                  <a:lnTo>
                    <a:pt x="270" y="537"/>
                  </a:lnTo>
                  <a:lnTo>
                    <a:pt x="30" y="777"/>
                  </a:lnTo>
                  <a:cubicBezTo>
                    <a:pt x="28" y="772"/>
                    <a:pt x="26" y="765"/>
                    <a:pt x="26" y="760"/>
                  </a:cubicBezTo>
                  <a:close/>
                  <a:moveTo>
                    <a:pt x="760" y="800"/>
                  </a:moveTo>
                  <a:lnTo>
                    <a:pt x="66" y="800"/>
                  </a:lnTo>
                  <a:cubicBezTo>
                    <a:pt x="60" y="800"/>
                    <a:pt x="54" y="798"/>
                    <a:pt x="49" y="796"/>
                  </a:cubicBezTo>
                  <a:lnTo>
                    <a:pt x="290" y="554"/>
                  </a:lnTo>
                  <a:lnTo>
                    <a:pt x="413" y="657"/>
                  </a:lnTo>
                  <a:lnTo>
                    <a:pt x="536" y="554"/>
                  </a:lnTo>
                  <a:lnTo>
                    <a:pt x="777" y="796"/>
                  </a:lnTo>
                  <a:cubicBezTo>
                    <a:pt x="772" y="798"/>
                    <a:pt x="766" y="800"/>
                    <a:pt x="760" y="800"/>
                  </a:cubicBezTo>
                  <a:close/>
                  <a:moveTo>
                    <a:pt x="800" y="760"/>
                  </a:moveTo>
                  <a:cubicBezTo>
                    <a:pt x="800" y="766"/>
                    <a:pt x="798" y="772"/>
                    <a:pt x="796" y="777"/>
                  </a:cubicBezTo>
                  <a:lnTo>
                    <a:pt x="557" y="537"/>
                  </a:lnTo>
                  <a:lnTo>
                    <a:pt x="794" y="340"/>
                  </a:lnTo>
                  <a:cubicBezTo>
                    <a:pt x="798" y="345"/>
                    <a:pt x="800" y="353"/>
                    <a:pt x="800" y="360"/>
                  </a:cubicBezTo>
                  <a:lnTo>
                    <a:pt x="800" y="7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grpSp>
      <p:sp>
        <p:nvSpPr>
          <p:cNvPr id="542" name="Google Shape;542;p50"/>
          <p:cNvSpPr/>
          <p:nvPr/>
        </p:nvSpPr>
        <p:spPr>
          <a:xfrm>
            <a:off x="7859407" y="4640928"/>
            <a:ext cx="401725" cy="425497"/>
          </a:xfrm>
          <a:custGeom>
            <a:avLst/>
            <a:gdLst/>
            <a:ahLst/>
            <a:cxnLst/>
            <a:rect l="l" t="t" r="r" b="b"/>
            <a:pathLst>
              <a:path w="4796" h="6773" extrusionOk="0">
                <a:moveTo>
                  <a:pt x="3312" y="5342"/>
                </a:moveTo>
                <a:cubicBezTo>
                  <a:pt x="3976" y="4445"/>
                  <a:pt x="4796" y="3181"/>
                  <a:pt x="4796" y="2397"/>
                </a:cubicBezTo>
                <a:cubicBezTo>
                  <a:pt x="4795" y="1076"/>
                  <a:pt x="3720" y="0"/>
                  <a:pt x="2397" y="0"/>
                </a:cubicBezTo>
                <a:cubicBezTo>
                  <a:pt x="1075" y="0"/>
                  <a:pt x="0" y="1076"/>
                  <a:pt x="0" y="2397"/>
                </a:cubicBezTo>
                <a:cubicBezTo>
                  <a:pt x="0" y="3178"/>
                  <a:pt x="815" y="4438"/>
                  <a:pt x="1479" y="5336"/>
                </a:cubicBezTo>
                <a:cubicBezTo>
                  <a:pt x="940" y="5470"/>
                  <a:pt x="623" y="5716"/>
                  <a:pt x="623" y="6002"/>
                </a:cubicBezTo>
                <a:cubicBezTo>
                  <a:pt x="623" y="6442"/>
                  <a:pt x="1379" y="6773"/>
                  <a:pt x="2383" y="6773"/>
                </a:cubicBezTo>
                <a:cubicBezTo>
                  <a:pt x="3387" y="6773"/>
                  <a:pt x="4143" y="6441"/>
                  <a:pt x="4143" y="6002"/>
                </a:cubicBezTo>
                <a:cubicBezTo>
                  <a:pt x="4141" y="5720"/>
                  <a:pt x="3835" y="5480"/>
                  <a:pt x="3312" y="5342"/>
                </a:cubicBezTo>
                <a:close/>
                <a:moveTo>
                  <a:pt x="2397" y="217"/>
                </a:moveTo>
                <a:cubicBezTo>
                  <a:pt x="3599" y="217"/>
                  <a:pt x="4577" y="1194"/>
                  <a:pt x="4577" y="2397"/>
                </a:cubicBezTo>
                <a:cubicBezTo>
                  <a:pt x="4577" y="3473"/>
                  <a:pt x="2805" y="5662"/>
                  <a:pt x="2397" y="6152"/>
                </a:cubicBezTo>
                <a:cubicBezTo>
                  <a:pt x="1989" y="5664"/>
                  <a:pt x="217" y="3474"/>
                  <a:pt x="217" y="2397"/>
                </a:cubicBezTo>
                <a:cubicBezTo>
                  <a:pt x="217" y="1196"/>
                  <a:pt x="1196" y="217"/>
                  <a:pt x="2397" y="217"/>
                </a:cubicBezTo>
                <a:close/>
                <a:moveTo>
                  <a:pt x="2381" y="6556"/>
                </a:moveTo>
                <a:cubicBezTo>
                  <a:pt x="1473" y="6556"/>
                  <a:pt x="840" y="6265"/>
                  <a:pt x="840" y="6002"/>
                </a:cubicBezTo>
                <a:cubicBezTo>
                  <a:pt x="840" y="5821"/>
                  <a:pt x="1160" y="5628"/>
                  <a:pt x="1621" y="5526"/>
                </a:cubicBezTo>
                <a:cubicBezTo>
                  <a:pt x="1988" y="6010"/>
                  <a:pt x="2283" y="6354"/>
                  <a:pt x="2315" y="6392"/>
                </a:cubicBezTo>
                <a:lnTo>
                  <a:pt x="2397" y="6488"/>
                </a:lnTo>
                <a:lnTo>
                  <a:pt x="2480" y="6392"/>
                </a:lnTo>
                <a:cubicBezTo>
                  <a:pt x="2513" y="6353"/>
                  <a:pt x="2804" y="6013"/>
                  <a:pt x="3169" y="5532"/>
                </a:cubicBezTo>
                <a:cubicBezTo>
                  <a:pt x="3616" y="5634"/>
                  <a:pt x="3923" y="5822"/>
                  <a:pt x="3923" y="6001"/>
                </a:cubicBezTo>
                <a:cubicBezTo>
                  <a:pt x="3923" y="6264"/>
                  <a:pt x="3291" y="6556"/>
                  <a:pt x="2381" y="655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grpSp>
        <p:nvGrpSpPr>
          <p:cNvPr id="543" name="Google Shape;543;p50"/>
          <p:cNvGrpSpPr/>
          <p:nvPr/>
        </p:nvGrpSpPr>
        <p:grpSpPr>
          <a:xfrm>
            <a:off x="1279712" y="5383697"/>
            <a:ext cx="779401" cy="662700"/>
            <a:chOff x="5866221" y="4674698"/>
            <a:chExt cx="662700" cy="662700"/>
          </a:xfrm>
        </p:grpSpPr>
        <p:sp>
          <p:nvSpPr>
            <p:cNvPr id="544" name="Google Shape;544;p50"/>
            <p:cNvSpPr/>
            <p:nvPr/>
          </p:nvSpPr>
          <p:spPr>
            <a:xfrm>
              <a:off x="5866221" y="4674698"/>
              <a:ext cx="662700" cy="662700"/>
            </a:xfrm>
            <a:prstGeom prst="rect">
              <a:avLst/>
            </a:prstGeom>
            <a:solidFill>
              <a:srgbClr val="86B0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545" name="Google Shape;545;p50"/>
            <p:cNvSpPr/>
            <p:nvPr/>
          </p:nvSpPr>
          <p:spPr>
            <a:xfrm>
              <a:off x="6094858" y="4841231"/>
              <a:ext cx="205359" cy="205356"/>
            </a:xfrm>
            <a:custGeom>
              <a:avLst/>
              <a:gdLst/>
              <a:ahLst/>
              <a:cxnLst/>
              <a:rect l="l" t="t" r="r" b="b"/>
              <a:pathLst>
                <a:path w="3269" h="3270" extrusionOk="0">
                  <a:moveTo>
                    <a:pt x="3269" y="1635"/>
                  </a:moveTo>
                  <a:cubicBezTo>
                    <a:pt x="3269" y="734"/>
                    <a:pt x="2536" y="0"/>
                    <a:pt x="1634" y="0"/>
                  </a:cubicBezTo>
                  <a:cubicBezTo>
                    <a:pt x="733" y="0"/>
                    <a:pt x="0" y="734"/>
                    <a:pt x="0" y="1635"/>
                  </a:cubicBezTo>
                  <a:cubicBezTo>
                    <a:pt x="0" y="2536"/>
                    <a:pt x="733" y="3270"/>
                    <a:pt x="1634" y="3270"/>
                  </a:cubicBezTo>
                  <a:cubicBezTo>
                    <a:pt x="2536" y="3270"/>
                    <a:pt x="3269" y="2538"/>
                    <a:pt x="3269" y="1635"/>
                  </a:cubicBezTo>
                  <a:close/>
                  <a:moveTo>
                    <a:pt x="217" y="1635"/>
                  </a:moveTo>
                  <a:cubicBezTo>
                    <a:pt x="217" y="854"/>
                    <a:pt x="853" y="218"/>
                    <a:pt x="1634" y="218"/>
                  </a:cubicBezTo>
                  <a:cubicBezTo>
                    <a:pt x="2416" y="218"/>
                    <a:pt x="3052" y="854"/>
                    <a:pt x="3052" y="1635"/>
                  </a:cubicBezTo>
                  <a:cubicBezTo>
                    <a:pt x="3052" y="2416"/>
                    <a:pt x="2416" y="3052"/>
                    <a:pt x="1634" y="3052"/>
                  </a:cubicBezTo>
                  <a:cubicBezTo>
                    <a:pt x="853" y="3052"/>
                    <a:pt x="217" y="2416"/>
                    <a:pt x="217" y="163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546" name="Google Shape;546;p50"/>
            <p:cNvSpPr/>
            <p:nvPr/>
          </p:nvSpPr>
          <p:spPr>
            <a:xfrm>
              <a:off x="6046955" y="4793328"/>
              <a:ext cx="301297" cy="425497"/>
            </a:xfrm>
            <a:custGeom>
              <a:avLst/>
              <a:gdLst/>
              <a:ahLst/>
              <a:cxnLst/>
              <a:rect l="l" t="t" r="r" b="b"/>
              <a:pathLst>
                <a:path w="4796" h="6773" extrusionOk="0">
                  <a:moveTo>
                    <a:pt x="3312" y="5342"/>
                  </a:moveTo>
                  <a:cubicBezTo>
                    <a:pt x="3976" y="4445"/>
                    <a:pt x="4796" y="3181"/>
                    <a:pt x="4796" y="2397"/>
                  </a:cubicBezTo>
                  <a:cubicBezTo>
                    <a:pt x="4795" y="1076"/>
                    <a:pt x="3720" y="0"/>
                    <a:pt x="2397" y="0"/>
                  </a:cubicBezTo>
                  <a:cubicBezTo>
                    <a:pt x="1075" y="0"/>
                    <a:pt x="0" y="1076"/>
                    <a:pt x="0" y="2397"/>
                  </a:cubicBezTo>
                  <a:cubicBezTo>
                    <a:pt x="0" y="3178"/>
                    <a:pt x="815" y="4438"/>
                    <a:pt x="1479" y="5336"/>
                  </a:cubicBezTo>
                  <a:cubicBezTo>
                    <a:pt x="940" y="5470"/>
                    <a:pt x="623" y="5716"/>
                    <a:pt x="623" y="6002"/>
                  </a:cubicBezTo>
                  <a:cubicBezTo>
                    <a:pt x="623" y="6442"/>
                    <a:pt x="1379" y="6773"/>
                    <a:pt x="2383" y="6773"/>
                  </a:cubicBezTo>
                  <a:cubicBezTo>
                    <a:pt x="3387" y="6773"/>
                    <a:pt x="4143" y="6441"/>
                    <a:pt x="4143" y="6002"/>
                  </a:cubicBezTo>
                  <a:cubicBezTo>
                    <a:pt x="4141" y="5720"/>
                    <a:pt x="3835" y="5480"/>
                    <a:pt x="3312" y="5342"/>
                  </a:cubicBezTo>
                  <a:close/>
                  <a:moveTo>
                    <a:pt x="2397" y="217"/>
                  </a:moveTo>
                  <a:cubicBezTo>
                    <a:pt x="3599" y="217"/>
                    <a:pt x="4577" y="1194"/>
                    <a:pt x="4577" y="2397"/>
                  </a:cubicBezTo>
                  <a:cubicBezTo>
                    <a:pt x="4577" y="3473"/>
                    <a:pt x="2805" y="5662"/>
                    <a:pt x="2397" y="6152"/>
                  </a:cubicBezTo>
                  <a:cubicBezTo>
                    <a:pt x="1989" y="5664"/>
                    <a:pt x="217" y="3474"/>
                    <a:pt x="217" y="2397"/>
                  </a:cubicBezTo>
                  <a:cubicBezTo>
                    <a:pt x="217" y="1196"/>
                    <a:pt x="1196" y="217"/>
                    <a:pt x="2397" y="217"/>
                  </a:cubicBezTo>
                  <a:close/>
                  <a:moveTo>
                    <a:pt x="2381" y="6556"/>
                  </a:moveTo>
                  <a:cubicBezTo>
                    <a:pt x="1473" y="6556"/>
                    <a:pt x="840" y="6265"/>
                    <a:pt x="840" y="6002"/>
                  </a:cubicBezTo>
                  <a:cubicBezTo>
                    <a:pt x="840" y="5821"/>
                    <a:pt x="1160" y="5628"/>
                    <a:pt x="1621" y="5526"/>
                  </a:cubicBezTo>
                  <a:cubicBezTo>
                    <a:pt x="1988" y="6010"/>
                    <a:pt x="2283" y="6354"/>
                    <a:pt x="2315" y="6392"/>
                  </a:cubicBezTo>
                  <a:lnTo>
                    <a:pt x="2397" y="6488"/>
                  </a:lnTo>
                  <a:lnTo>
                    <a:pt x="2480" y="6392"/>
                  </a:lnTo>
                  <a:cubicBezTo>
                    <a:pt x="2513" y="6353"/>
                    <a:pt x="2804" y="6013"/>
                    <a:pt x="3169" y="5532"/>
                  </a:cubicBezTo>
                  <a:cubicBezTo>
                    <a:pt x="3616" y="5634"/>
                    <a:pt x="3923" y="5822"/>
                    <a:pt x="3923" y="6001"/>
                  </a:cubicBezTo>
                  <a:cubicBezTo>
                    <a:pt x="3923" y="6264"/>
                    <a:pt x="3291" y="6556"/>
                    <a:pt x="2381" y="655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grpSp>
      <p:cxnSp>
        <p:nvCxnSpPr>
          <p:cNvPr id="547" name="Google Shape;547;p50"/>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548" name="Google Shape;548;p50"/>
          <p:cNvSpPr txBox="1">
            <a:spLocks noGrp="1"/>
          </p:cNvSpPr>
          <p:nvPr>
            <p:ph type="body" idx="4"/>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549" name="Google Shape;549;p50"/>
          <p:cNvPicPr preferRelativeResize="0"/>
          <p:nvPr/>
        </p:nvPicPr>
        <p:blipFill rotWithShape="1">
          <a:blip r:embed="rId3">
            <a:alphaModFix/>
          </a:blip>
          <a:srcRect/>
          <a:stretch/>
        </p:blipFill>
        <p:spPr>
          <a:xfrm>
            <a:off x="599024" y="576500"/>
            <a:ext cx="1670671" cy="119425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0"/>
        <p:cNvGrpSpPr/>
        <p:nvPr/>
      </p:nvGrpSpPr>
      <p:grpSpPr>
        <a:xfrm>
          <a:off x="0" y="0"/>
          <a:ext cx="0" cy="0"/>
          <a:chOff x="0" y="0"/>
          <a:chExt cx="0" cy="0"/>
        </a:xfrm>
      </p:grpSpPr>
      <p:sp>
        <p:nvSpPr>
          <p:cNvPr id="551" name="Google Shape;551;p51"/>
          <p:cNvSpPr txBox="1">
            <a:spLocks noGrp="1"/>
          </p:cNvSpPr>
          <p:nvPr>
            <p:ph type="sldNum" idx="12"/>
          </p:nvPr>
        </p:nvSpPr>
        <p:spPr>
          <a:xfrm>
            <a:off x="11268061" y="6315968"/>
            <a:ext cx="7317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fo or Image Slide">
  <p:cSld name="Info or Image Slide">
    <p:spTree>
      <p:nvGrpSpPr>
        <p:cNvPr id="1" name="Shape 42"/>
        <p:cNvGrpSpPr/>
        <p:nvPr/>
      </p:nvGrpSpPr>
      <p:grpSpPr>
        <a:xfrm>
          <a:off x="0" y="0"/>
          <a:ext cx="0" cy="0"/>
          <a:chOff x="0" y="0"/>
          <a:chExt cx="0" cy="0"/>
        </a:xfrm>
      </p:grpSpPr>
      <p:pic>
        <p:nvPicPr>
          <p:cNvPr id="43" name="Google Shape;43;p6"/>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44" name="Google Shape;4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7" name="Google Shape;47;p6"/>
          <p:cNvSpPr txBox="1">
            <a:spLocks noGrp="1"/>
          </p:cNvSpPr>
          <p:nvPr>
            <p:ph type="body" idx="1"/>
          </p:nvPr>
        </p:nvSpPr>
        <p:spPr>
          <a:xfrm>
            <a:off x="6264811" y="1887705"/>
            <a:ext cx="5317588" cy="423845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6600"/>
              </a:buClr>
              <a:buSzPts val="2800"/>
              <a:buFont typeface="Arial"/>
              <a:buChar char="•"/>
              <a:defRPr sz="28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55600" algn="l">
              <a:lnSpc>
                <a:spcPct val="90000"/>
              </a:lnSpc>
              <a:spcBef>
                <a:spcPts val="500"/>
              </a:spcBef>
              <a:spcAft>
                <a:spcPts val="0"/>
              </a:spcAft>
              <a:buClr>
                <a:srgbClr val="006600"/>
              </a:buClr>
              <a:buSzPts val="2000"/>
              <a:buFont typeface="Arial"/>
              <a:buChar char="•"/>
              <a:defRPr sz="2000">
                <a:latin typeface="Calibri"/>
                <a:ea typeface="Calibri"/>
                <a:cs typeface="Calibri"/>
                <a:sym typeface="Calibri"/>
              </a:defRPr>
            </a:lvl3pPr>
            <a:lvl4pPr marL="1828800" lvl="3" indent="-342900" algn="l">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4pPr>
            <a:lvl5pPr marL="2286000" lvl="4" indent="-342900" algn="l">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48" name="Google Shape;48;p6"/>
          <p:cNvSpPr txBox="1">
            <a:spLocks noGrp="1"/>
          </p:cNvSpPr>
          <p:nvPr>
            <p:ph type="body" idx="2"/>
          </p:nvPr>
        </p:nvSpPr>
        <p:spPr>
          <a:xfrm>
            <a:off x="600221" y="1887705"/>
            <a:ext cx="5317588" cy="423845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6600"/>
              </a:buClr>
              <a:buSzPts val="2800"/>
              <a:buFont typeface="Arial"/>
              <a:buChar char="•"/>
              <a:defRPr sz="28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55600" algn="l">
              <a:lnSpc>
                <a:spcPct val="90000"/>
              </a:lnSpc>
              <a:spcBef>
                <a:spcPts val="500"/>
              </a:spcBef>
              <a:spcAft>
                <a:spcPts val="0"/>
              </a:spcAft>
              <a:buClr>
                <a:srgbClr val="006600"/>
              </a:buClr>
              <a:buSzPts val="2000"/>
              <a:buFont typeface="Arial"/>
              <a:buChar char="•"/>
              <a:defRPr sz="2000">
                <a:latin typeface="Calibri"/>
                <a:ea typeface="Calibri"/>
                <a:cs typeface="Calibri"/>
                <a:sym typeface="Calibri"/>
              </a:defRPr>
            </a:lvl3pPr>
            <a:lvl4pPr marL="1828800" lvl="3" indent="-342900" algn="l">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4pPr>
            <a:lvl5pPr marL="2286000" lvl="4" indent="-342900" algn="l">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cxnSp>
        <p:nvCxnSpPr>
          <p:cNvPr id="49" name="Google Shape;49;p6"/>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pic>
        <p:nvPicPr>
          <p:cNvPr id="50" name="Google Shape;50;p6"/>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51" name="Google Shape;51;p6"/>
          <p:cNvSpPr txBox="1">
            <a:spLocks noGrp="1"/>
          </p:cNvSpPr>
          <p:nvPr>
            <p:ph type="body" idx="3"/>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fo or Image Slide 2">
  <p:cSld name="Info or Image Slide 2">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54" name="Google Shape;54;p7"/>
          <p:cNvSpPr/>
          <p:nvPr/>
        </p:nvSpPr>
        <p:spPr>
          <a:xfrm>
            <a:off x="-14345" y="5498432"/>
            <a:ext cx="12206345" cy="1359568"/>
          </a:xfrm>
          <a:prstGeom prst="rect">
            <a:avLst/>
          </a:prstGeom>
          <a:solidFill>
            <a:srgbClr val="00622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7"/>
          <p:cNvSpPr txBox="1">
            <a:spLocks noGrp="1"/>
          </p:cNvSpPr>
          <p:nvPr>
            <p:ph type="body" idx="1"/>
          </p:nvPr>
        </p:nvSpPr>
        <p:spPr>
          <a:xfrm>
            <a:off x="468433" y="1788461"/>
            <a:ext cx="11300052" cy="3495463"/>
          </a:xfrm>
          <a:prstGeom prst="rect">
            <a:avLst/>
          </a:prstGeom>
          <a:noFill/>
          <a:ln>
            <a:noFill/>
          </a:ln>
        </p:spPr>
        <p:txBody>
          <a:bodyPr spcFirstLastPara="1" wrap="square" lIns="91425" tIns="45700" rIns="91425" bIns="45700" anchor="t" anchorCtr="0">
            <a:normAutofit/>
          </a:bodyPr>
          <a:lstStyle>
            <a:lvl1pPr marL="457200" lvl="0" indent="-360680" algn="l">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7"/>
          <p:cNvSpPr txBox="1">
            <a:spLocks noGrp="1"/>
          </p:cNvSpPr>
          <p:nvPr>
            <p:ph type="body" idx="2"/>
          </p:nvPr>
        </p:nvSpPr>
        <p:spPr>
          <a:xfrm>
            <a:off x="391585" y="5607051"/>
            <a:ext cx="11432116" cy="612775"/>
          </a:xfrm>
          <a:prstGeom prst="rect">
            <a:avLst/>
          </a:prstGeom>
          <a:noFill/>
          <a:ln>
            <a:noFill/>
          </a:ln>
        </p:spPr>
        <p:txBody>
          <a:bodyPr spcFirstLastPara="1" wrap="square" lIns="91425" tIns="45700" rIns="91425" bIns="45700" anchor="t" anchorCtr="0">
            <a:noAutofit/>
          </a:bodyPr>
          <a:lstStyle>
            <a:lvl1pPr marL="457200" lvl="0" indent="-393700" algn="l">
              <a:lnSpc>
                <a:spcPct val="90000"/>
              </a:lnSpc>
              <a:spcBef>
                <a:spcPts val="1000"/>
              </a:spcBef>
              <a:spcAft>
                <a:spcPts val="0"/>
              </a:spcAft>
              <a:buClr>
                <a:schemeClr val="lt1"/>
              </a:buClr>
              <a:buSzPts val="2600"/>
              <a:buChar char="•"/>
              <a:defRPr sz="26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2pPr>
            <a:lvl3pPr marL="1371600" lvl="2" indent="-228600" algn="l">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3pPr>
            <a:lvl4pPr marL="1828800" lvl="3" indent="-228600" algn="l">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4pPr>
            <a:lvl5pPr marL="2286000" lvl="4" indent="-228600" algn="l">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60" name="Google Shape;60;p7"/>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pic>
        <p:nvPicPr>
          <p:cNvPr id="61" name="Google Shape;61;p7"/>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62" name="Google Shape;62;p7"/>
          <p:cNvSpPr txBox="1">
            <a:spLocks noGrp="1"/>
          </p:cNvSpPr>
          <p:nvPr>
            <p:ph type="body" idx="3"/>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fo or Image Slide 3">
  <p:cSld name="Info or Image Slide 3">
    <p:spTree>
      <p:nvGrpSpPr>
        <p:cNvPr id="1" name="Shape 63"/>
        <p:cNvGrpSpPr/>
        <p:nvPr/>
      </p:nvGrpSpPr>
      <p:grpSpPr>
        <a:xfrm>
          <a:off x="0" y="0"/>
          <a:ext cx="0" cy="0"/>
          <a:chOff x="0" y="0"/>
          <a:chExt cx="0" cy="0"/>
        </a:xfrm>
      </p:grpSpPr>
      <p:pic>
        <p:nvPicPr>
          <p:cNvPr id="64" name="Google Shape;64;p8"/>
          <p:cNvPicPr preferRelativeResize="0"/>
          <p:nvPr/>
        </p:nvPicPr>
        <p:blipFill rotWithShape="1">
          <a:blip r:embed="rId2">
            <a:alphaModFix/>
          </a:blip>
          <a:srcRect/>
          <a:stretch/>
        </p:blipFill>
        <p:spPr>
          <a:xfrm>
            <a:off x="-14816" y="0"/>
            <a:ext cx="12556063" cy="2258556"/>
          </a:xfrm>
          <a:prstGeom prst="rect">
            <a:avLst/>
          </a:prstGeom>
          <a:noFill/>
          <a:ln>
            <a:noFill/>
          </a:ln>
        </p:spPr>
      </p:pic>
      <p:sp>
        <p:nvSpPr>
          <p:cNvPr id="65" name="Google Shape;65;p8"/>
          <p:cNvSpPr>
            <a:spLocks noGrp="1"/>
          </p:cNvSpPr>
          <p:nvPr>
            <p:ph type="pic" idx="2"/>
          </p:nvPr>
        </p:nvSpPr>
        <p:spPr>
          <a:xfrm>
            <a:off x="-14816" y="4592037"/>
            <a:ext cx="3062811" cy="1667142"/>
          </a:xfrm>
          <a:prstGeom prst="rect">
            <a:avLst/>
          </a:prstGeom>
          <a:noFill/>
          <a:ln>
            <a:noFill/>
          </a:ln>
        </p:spPr>
      </p:sp>
      <p:sp>
        <p:nvSpPr>
          <p:cNvPr id="66" name="Google Shape;66;p8"/>
          <p:cNvSpPr>
            <a:spLocks noGrp="1"/>
          </p:cNvSpPr>
          <p:nvPr>
            <p:ph type="pic" idx="3"/>
          </p:nvPr>
        </p:nvSpPr>
        <p:spPr>
          <a:xfrm>
            <a:off x="3033185" y="4592037"/>
            <a:ext cx="3062811" cy="1667142"/>
          </a:xfrm>
          <a:prstGeom prst="rect">
            <a:avLst/>
          </a:prstGeom>
          <a:noFill/>
          <a:ln>
            <a:noFill/>
          </a:ln>
        </p:spPr>
      </p:sp>
      <p:sp>
        <p:nvSpPr>
          <p:cNvPr id="67" name="Google Shape;67;p8"/>
          <p:cNvSpPr>
            <a:spLocks noGrp="1"/>
          </p:cNvSpPr>
          <p:nvPr>
            <p:ph type="pic" idx="4"/>
          </p:nvPr>
        </p:nvSpPr>
        <p:spPr>
          <a:xfrm>
            <a:off x="6081189" y="4592037"/>
            <a:ext cx="3062811" cy="1667142"/>
          </a:xfrm>
          <a:prstGeom prst="rect">
            <a:avLst/>
          </a:prstGeom>
          <a:noFill/>
          <a:ln>
            <a:noFill/>
          </a:ln>
        </p:spPr>
      </p:sp>
      <p:sp>
        <p:nvSpPr>
          <p:cNvPr id="68" name="Google Shape;68;p8"/>
          <p:cNvSpPr>
            <a:spLocks noGrp="1"/>
          </p:cNvSpPr>
          <p:nvPr>
            <p:ph type="pic" idx="5"/>
          </p:nvPr>
        </p:nvSpPr>
        <p:spPr>
          <a:xfrm>
            <a:off x="9129199" y="4592037"/>
            <a:ext cx="3062811" cy="1667142"/>
          </a:xfrm>
          <a:prstGeom prst="rect">
            <a:avLst/>
          </a:prstGeom>
          <a:noFill/>
          <a:ln>
            <a:noFill/>
          </a:ln>
        </p:spPr>
      </p:sp>
      <p:sp>
        <p:nvSpPr>
          <p:cNvPr id="69" name="Google Shape;69;p8"/>
          <p:cNvSpPr/>
          <p:nvPr/>
        </p:nvSpPr>
        <p:spPr>
          <a:xfrm>
            <a:off x="-14816" y="6267691"/>
            <a:ext cx="12206816" cy="590308"/>
          </a:xfrm>
          <a:prstGeom prst="rect">
            <a:avLst/>
          </a:prstGeom>
          <a:solidFill>
            <a:srgbClr val="00622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 name="Google Shape;7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73" name="Google Shape;73;p8"/>
          <p:cNvSpPr txBox="1">
            <a:spLocks noGrp="1"/>
          </p:cNvSpPr>
          <p:nvPr>
            <p:ph type="body" idx="1"/>
          </p:nvPr>
        </p:nvSpPr>
        <p:spPr>
          <a:xfrm>
            <a:off x="468433" y="1847453"/>
            <a:ext cx="11300052" cy="2459075"/>
          </a:xfrm>
          <a:prstGeom prst="rect">
            <a:avLst/>
          </a:prstGeom>
          <a:noFill/>
          <a:ln>
            <a:noFill/>
          </a:ln>
        </p:spPr>
        <p:txBody>
          <a:bodyPr spcFirstLastPara="1" wrap="square" lIns="91425" tIns="45700" rIns="91425" bIns="45700" anchor="t" anchorCtr="0">
            <a:normAutofit/>
          </a:bodyPr>
          <a:lstStyle>
            <a:lvl1pPr marL="457200" lvl="0" indent="-360680" algn="l">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4" name="Google Shape;74;p8"/>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pic>
        <p:nvPicPr>
          <p:cNvPr id="75" name="Google Shape;75;p8"/>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76" name="Google Shape;76;p8"/>
          <p:cNvSpPr txBox="1">
            <a:spLocks noGrp="1"/>
          </p:cNvSpPr>
          <p:nvPr>
            <p:ph type="body" idx="6"/>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fo or Image Slide 4">
  <p:cSld name="Info or Image Slide 4">
    <p:spTree>
      <p:nvGrpSpPr>
        <p:cNvPr id="1" name="Shape 77"/>
        <p:cNvGrpSpPr/>
        <p:nvPr/>
      </p:nvGrpSpPr>
      <p:grpSpPr>
        <a:xfrm>
          <a:off x="0" y="0"/>
          <a:ext cx="0" cy="0"/>
          <a:chOff x="0" y="0"/>
          <a:chExt cx="0" cy="0"/>
        </a:xfrm>
      </p:grpSpPr>
      <p:pic>
        <p:nvPicPr>
          <p:cNvPr id="78" name="Google Shape;78;p9"/>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79" name="Google Shape;7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9"/>
          <p:cNvSpPr txBox="1">
            <a:spLocks noGrp="1"/>
          </p:cNvSpPr>
          <p:nvPr>
            <p:ph type="body" idx="1"/>
          </p:nvPr>
        </p:nvSpPr>
        <p:spPr>
          <a:xfrm>
            <a:off x="468433" y="1803208"/>
            <a:ext cx="6509884" cy="456789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9"/>
          <p:cNvSpPr>
            <a:spLocks noGrp="1"/>
          </p:cNvSpPr>
          <p:nvPr>
            <p:ph type="pic" idx="2"/>
          </p:nvPr>
        </p:nvSpPr>
        <p:spPr>
          <a:xfrm>
            <a:off x="7475622" y="1819736"/>
            <a:ext cx="4106777" cy="1900738"/>
          </a:xfrm>
          <a:prstGeom prst="rect">
            <a:avLst/>
          </a:prstGeom>
          <a:noFill/>
          <a:ln>
            <a:noFill/>
          </a:ln>
        </p:spPr>
      </p:sp>
      <p:sp>
        <p:nvSpPr>
          <p:cNvPr id="84" name="Google Shape;84;p9"/>
          <p:cNvSpPr>
            <a:spLocks noGrp="1"/>
          </p:cNvSpPr>
          <p:nvPr>
            <p:ph type="pic" idx="3"/>
          </p:nvPr>
        </p:nvSpPr>
        <p:spPr>
          <a:xfrm>
            <a:off x="7475622" y="4153869"/>
            <a:ext cx="4106777" cy="1900738"/>
          </a:xfrm>
          <a:prstGeom prst="rect">
            <a:avLst/>
          </a:prstGeom>
          <a:noFill/>
          <a:ln>
            <a:noFill/>
          </a:ln>
        </p:spPr>
      </p:sp>
      <p:cxnSp>
        <p:nvCxnSpPr>
          <p:cNvPr id="85" name="Google Shape;85;p9"/>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pic>
        <p:nvPicPr>
          <p:cNvPr id="86" name="Google Shape;86;p9"/>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87" name="Google Shape;87;p9"/>
          <p:cNvSpPr txBox="1">
            <a:spLocks noGrp="1"/>
          </p:cNvSpPr>
          <p:nvPr>
            <p:ph type="body" idx="4"/>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fo or Image Slide 5">
  <p:cSld name="Info or Image Slide 5">
    <p:spTree>
      <p:nvGrpSpPr>
        <p:cNvPr id="1" name="Shape 88"/>
        <p:cNvGrpSpPr/>
        <p:nvPr/>
      </p:nvGrpSpPr>
      <p:grpSpPr>
        <a:xfrm>
          <a:off x="0" y="0"/>
          <a:ext cx="0" cy="0"/>
          <a:chOff x="0" y="0"/>
          <a:chExt cx="0" cy="0"/>
        </a:xfrm>
      </p:grpSpPr>
      <p:pic>
        <p:nvPicPr>
          <p:cNvPr id="89" name="Google Shape;89;p10"/>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90" name="Google Shape;9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10"/>
          <p:cNvSpPr txBox="1">
            <a:spLocks noGrp="1"/>
          </p:cNvSpPr>
          <p:nvPr>
            <p:ph type="body" idx="1"/>
          </p:nvPr>
        </p:nvSpPr>
        <p:spPr>
          <a:xfrm>
            <a:off x="5072515" y="1803208"/>
            <a:ext cx="6509884" cy="456789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0"/>
          <p:cNvSpPr>
            <a:spLocks noGrp="1"/>
          </p:cNvSpPr>
          <p:nvPr>
            <p:ph type="pic" idx="2"/>
          </p:nvPr>
        </p:nvSpPr>
        <p:spPr>
          <a:xfrm>
            <a:off x="609602" y="1819736"/>
            <a:ext cx="4106777" cy="1900738"/>
          </a:xfrm>
          <a:prstGeom prst="rect">
            <a:avLst/>
          </a:prstGeom>
          <a:noFill/>
          <a:ln>
            <a:noFill/>
          </a:ln>
        </p:spPr>
      </p:sp>
      <p:sp>
        <p:nvSpPr>
          <p:cNvPr id="95" name="Google Shape;95;p10"/>
          <p:cNvSpPr>
            <a:spLocks noGrp="1"/>
          </p:cNvSpPr>
          <p:nvPr>
            <p:ph type="pic" idx="3"/>
          </p:nvPr>
        </p:nvSpPr>
        <p:spPr>
          <a:xfrm>
            <a:off x="609602" y="4153869"/>
            <a:ext cx="4106777" cy="1900738"/>
          </a:xfrm>
          <a:prstGeom prst="rect">
            <a:avLst/>
          </a:prstGeom>
          <a:noFill/>
          <a:ln>
            <a:noFill/>
          </a:ln>
        </p:spPr>
      </p:sp>
      <p:cxnSp>
        <p:nvCxnSpPr>
          <p:cNvPr id="96" name="Google Shape;96;p10"/>
          <p:cNvCxnSpPr/>
          <p:nvPr/>
        </p:nvCxnSpPr>
        <p:spPr>
          <a:xfrm>
            <a:off x="3952775" y="576497"/>
            <a:ext cx="0" cy="1059798"/>
          </a:xfrm>
          <a:prstGeom prst="straightConnector1">
            <a:avLst/>
          </a:prstGeom>
          <a:noFill/>
          <a:ln w="12700" cap="flat" cmpd="sng">
            <a:solidFill>
              <a:srgbClr val="FFC000"/>
            </a:solidFill>
            <a:prstDash val="solid"/>
            <a:miter lim="800000"/>
            <a:headEnd type="none" w="sm" len="sm"/>
            <a:tailEnd type="none" w="sm" len="sm"/>
          </a:ln>
        </p:spPr>
      </p:cxnSp>
      <p:pic>
        <p:nvPicPr>
          <p:cNvPr id="97" name="Google Shape;97;p10"/>
          <p:cNvPicPr preferRelativeResize="0"/>
          <p:nvPr/>
        </p:nvPicPr>
        <p:blipFill rotWithShape="1">
          <a:blip r:embed="rId3">
            <a:alphaModFix/>
          </a:blip>
          <a:srcRect/>
          <a:stretch/>
        </p:blipFill>
        <p:spPr>
          <a:xfrm>
            <a:off x="598143" y="576497"/>
            <a:ext cx="3135263" cy="1155096"/>
          </a:xfrm>
          <a:prstGeom prst="rect">
            <a:avLst/>
          </a:prstGeom>
          <a:noFill/>
          <a:ln>
            <a:noFill/>
          </a:ln>
        </p:spPr>
      </p:pic>
      <p:sp>
        <p:nvSpPr>
          <p:cNvPr id="98" name="Google Shape;98;p10"/>
          <p:cNvSpPr txBox="1">
            <a:spLocks noGrp="1"/>
          </p:cNvSpPr>
          <p:nvPr>
            <p:ph type="body" idx="4"/>
          </p:nvPr>
        </p:nvSpPr>
        <p:spPr>
          <a:xfrm>
            <a:off x="4254827" y="478456"/>
            <a:ext cx="5928689" cy="11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3" name="Google Shape;183;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Google Shape;184;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6" name="Google Shape;186;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7"/>
        <p:cNvGrpSpPr/>
        <p:nvPr/>
      </p:nvGrpSpPr>
      <p:grpSpPr>
        <a:xfrm>
          <a:off x="0" y="0"/>
          <a:ext cx="0" cy="0"/>
          <a:chOff x="0" y="0"/>
          <a:chExt cx="0" cy="0"/>
        </a:xfrm>
      </p:grpSpPr>
      <p:sp>
        <p:nvSpPr>
          <p:cNvPr id="378" name="Google Shape;378;p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9" name="Google Shape;379;p3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p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1" name="Google Shape;381;p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2" name="Google Shape;382;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urldefense.com/v3/__https:/leginfo.legislature.ca.gov/faces/billNavClient.xhtml?bill_id=202320240AB2446__;!!IlxKIHrqsg!TeKy7Ac2gioqF-19cj1LRwoED9b9aNUO3w39vCLNHl_fWCa_YEH9NsZWWBcsURTrdV4E0S76bNMjAcveUUKMdhY$"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urldefense.com/v3/__https:/leginfo.legislature.ca.gov/faces/billNavClient.xhtml?bill_id=202320240AB1961__;!!IlxKIHrqsg!TeKy7Ac2gioqF-19cj1LRwoED9b9aNUO3w39vCLNHl_fWCa_YEH9NsZWWBcsURTrdV4E0S76bNMjAcve8-J8VEQ$"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www.congress.gov/bill/118th-congress/house-bill/6203/text"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s://www.congress.gov/bill/118th-c/house-bill/3037?q=%7B%22search%22%3A%5B%22H.R.+3037%22%5D%7D&amp;s=7&amp;r=2"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ngress.gov/bill/118th-congress/house-bill/3519?q=%7B%22search%22%3A%5B%22H.R.+3519%22%5D%7D&amp;s=5&amp;r=1"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hyperlink" Target="https://calegislation.lc.ca.gov/Advocates/"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hyperlink" Target="https://www.house.gov/representatives/find-your-representative" TargetMode="External"/><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hyperlink" Target="https://www.ca.gov/service/?item=look-up-my-representativ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hyperlink" Target="mailto:ccarter@lafoodbank.org"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hyperlink" Target="mailto:ccastaneda@lafoodbank.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2"/>
          <p:cNvSpPr txBox="1">
            <a:spLocks noGrp="1"/>
          </p:cNvSpPr>
          <p:nvPr>
            <p:ph type="body" idx="1"/>
          </p:nvPr>
        </p:nvSpPr>
        <p:spPr>
          <a:xfrm>
            <a:off x="631850" y="5611500"/>
            <a:ext cx="11147400" cy="1246500"/>
          </a:xfrm>
          <a:prstGeom prst="rect">
            <a:avLst/>
          </a:prstGeom>
          <a:noFill/>
          <a:ln>
            <a:noFill/>
          </a:ln>
        </p:spPr>
        <p:txBody>
          <a:bodyPr spcFirstLastPara="1" wrap="square" lIns="91425" tIns="45700" rIns="91425" bIns="45700" anchor="t" anchorCtr="0">
            <a:normAutofit fontScale="55000" lnSpcReduction="20000"/>
          </a:bodyPr>
          <a:lstStyle/>
          <a:p>
            <a:pPr marL="0" lvl="0" indent="0" algn="ctr" rtl="0">
              <a:lnSpc>
                <a:spcPct val="90000"/>
              </a:lnSpc>
              <a:spcBef>
                <a:spcPts val="0"/>
              </a:spcBef>
              <a:spcAft>
                <a:spcPts val="0"/>
              </a:spcAft>
              <a:buClr>
                <a:srgbClr val="FFC000"/>
              </a:buClr>
              <a:buSzPct val="63459"/>
              <a:buNone/>
            </a:pPr>
            <a:r>
              <a:rPr lang="en-GB" sz="6933" dirty="0">
                <a:solidFill>
                  <a:schemeClr val="accent6"/>
                </a:solidFill>
              </a:rPr>
              <a:t>Anti-Hunger Advocacy 101: </a:t>
            </a:r>
            <a:endParaRPr sz="6933" dirty="0">
              <a:solidFill>
                <a:schemeClr val="accent6"/>
              </a:solidFill>
            </a:endParaRPr>
          </a:p>
          <a:p>
            <a:pPr marL="0" lvl="0" indent="0" algn="ctr" rtl="0">
              <a:lnSpc>
                <a:spcPct val="90000"/>
              </a:lnSpc>
              <a:spcBef>
                <a:spcPts val="0"/>
              </a:spcBef>
              <a:spcAft>
                <a:spcPts val="0"/>
              </a:spcAft>
              <a:buClr>
                <a:srgbClr val="FFC000"/>
              </a:buClr>
              <a:buSzPct val="63459"/>
              <a:buNone/>
            </a:pPr>
            <a:r>
              <a:rPr lang="en-GB" sz="6933" dirty="0">
                <a:solidFill>
                  <a:schemeClr val="accent6"/>
                </a:solidFill>
              </a:rPr>
              <a:t>Legislative Engagement Strategies for Agency Partners</a:t>
            </a:r>
            <a:endParaRPr sz="6933" dirty="0">
              <a:solidFill>
                <a:schemeClr val="accent6"/>
              </a:solidFill>
            </a:endParaRPr>
          </a:p>
          <a:p>
            <a:pPr marL="0" lvl="0" indent="0" algn="ctr" rtl="0">
              <a:lnSpc>
                <a:spcPct val="90000"/>
              </a:lnSpc>
              <a:spcBef>
                <a:spcPts val="0"/>
              </a:spcBef>
              <a:spcAft>
                <a:spcPts val="0"/>
              </a:spcAft>
              <a:buClr>
                <a:srgbClr val="FFC000"/>
              </a:buClr>
              <a:buSzPct val="1000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61"/>
          <p:cNvSpPr txBox="1">
            <a:spLocks noGrp="1"/>
          </p:cNvSpPr>
          <p:nvPr>
            <p:ph type="body" idx="3"/>
          </p:nvPr>
        </p:nvSpPr>
        <p:spPr>
          <a:xfrm>
            <a:off x="3072000" y="612100"/>
            <a:ext cx="7042500" cy="824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628" name="Google Shape;628;p61"/>
          <p:cNvSpPr txBox="1">
            <a:spLocks noGrp="1"/>
          </p:cNvSpPr>
          <p:nvPr>
            <p:ph type="body" idx="3"/>
          </p:nvPr>
        </p:nvSpPr>
        <p:spPr>
          <a:xfrm>
            <a:off x="3367350" y="612100"/>
            <a:ext cx="76077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State Legislative Updates:</a:t>
            </a:r>
            <a:endParaRPr sz="4100">
              <a:solidFill>
                <a:schemeClr val="accent6"/>
              </a:solidFill>
            </a:endParaRPr>
          </a:p>
          <a:p>
            <a:pPr marL="0" lvl="0" indent="0" algn="l" rtl="0">
              <a:lnSpc>
                <a:spcPct val="70000"/>
              </a:lnSpc>
              <a:spcBef>
                <a:spcPts val="1000"/>
              </a:spcBef>
              <a:spcAft>
                <a:spcPts val="0"/>
              </a:spcAft>
              <a:buSzPts val="900"/>
              <a:buNone/>
            </a:pPr>
            <a:r>
              <a:rPr lang="en-GB" sz="4100">
                <a:solidFill>
                  <a:schemeClr val="accent6"/>
                </a:solidFill>
              </a:rPr>
              <a:t>SUN Bucks</a:t>
            </a:r>
            <a:endParaRPr sz="4100">
              <a:solidFill>
                <a:schemeClr val="accent6"/>
              </a:solidFill>
            </a:endParaRPr>
          </a:p>
        </p:txBody>
      </p:sp>
      <p:sp>
        <p:nvSpPr>
          <p:cNvPr id="629" name="Google Shape;629;p61"/>
          <p:cNvSpPr txBox="1"/>
          <p:nvPr/>
        </p:nvSpPr>
        <p:spPr>
          <a:xfrm>
            <a:off x="3701275" y="1931550"/>
            <a:ext cx="8018100" cy="41766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GB" sz="1900" b="1" u="sng">
                <a:solidFill>
                  <a:srgbClr val="006330"/>
                </a:solidFill>
                <a:highlight>
                  <a:srgbClr val="FFFFFF"/>
                </a:highlight>
                <a:latin typeface="Calibri"/>
                <a:ea typeface="Calibri"/>
                <a:cs typeface="Calibri"/>
                <a:sym typeface="Calibri"/>
              </a:rPr>
              <a:t>SUN Bucks Summer EBT Program</a:t>
            </a:r>
            <a:endParaRPr sz="1900" b="1">
              <a:solidFill>
                <a:srgbClr val="202020"/>
              </a:solidFill>
              <a:highlight>
                <a:srgbClr val="FFFFFF"/>
              </a:highlight>
              <a:latin typeface="Calibri"/>
              <a:ea typeface="Calibri"/>
              <a:cs typeface="Calibri"/>
              <a:sym typeface="Calibri"/>
            </a:endParaRPr>
          </a:p>
          <a:p>
            <a:pPr marL="457200" lvl="0" indent="-349250" algn="l" rtl="0">
              <a:lnSpc>
                <a:spcPct val="115000"/>
              </a:lnSpc>
              <a:spcBef>
                <a:spcPts val="0"/>
              </a:spcBef>
              <a:spcAft>
                <a:spcPts val="0"/>
              </a:spcAft>
              <a:buClr>
                <a:srgbClr val="202020"/>
              </a:buClr>
              <a:buSzPts val="1900"/>
              <a:buFont typeface="Calibri"/>
              <a:buChar char="●"/>
            </a:pPr>
            <a:r>
              <a:rPr lang="en-GB" sz="1900">
                <a:solidFill>
                  <a:srgbClr val="202020"/>
                </a:solidFill>
                <a:highlight>
                  <a:schemeClr val="lt1"/>
                </a:highlight>
                <a:latin typeface="Calibri"/>
                <a:ea typeface="Calibri"/>
                <a:cs typeface="Calibri"/>
                <a:sym typeface="Calibri"/>
              </a:rPr>
              <a:t>Recent federal legislation established a permanent summer EBT program that will benefit nearly 5 million children in California. </a:t>
            </a:r>
            <a:endParaRPr sz="1900">
              <a:solidFill>
                <a:srgbClr val="202020"/>
              </a:solidFill>
              <a:highlight>
                <a:srgbClr val="FFFFFF"/>
              </a:highlight>
              <a:latin typeface="Calibri"/>
              <a:ea typeface="Calibri"/>
              <a:cs typeface="Calibri"/>
              <a:sym typeface="Calibri"/>
            </a:endParaRPr>
          </a:p>
          <a:p>
            <a:pPr marL="457200" lvl="0" indent="-349250" algn="l" rtl="0">
              <a:lnSpc>
                <a:spcPct val="115000"/>
              </a:lnSpc>
              <a:spcBef>
                <a:spcPts val="0"/>
              </a:spcBef>
              <a:spcAft>
                <a:spcPts val="0"/>
              </a:spcAft>
              <a:buClr>
                <a:srgbClr val="202020"/>
              </a:buClr>
              <a:buSzPts val="1900"/>
              <a:buFont typeface="Calibri"/>
              <a:buChar char="●"/>
            </a:pPr>
            <a:r>
              <a:rPr lang="en-GB" sz="1900">
                <a:solidFill>
                  <a:srgbClr val="202020"/>
                </a:solidFill>
                <a:highlight>
                  <a:srgbClr val="FFFFFF"/>
                </a:highlight>
                <a:latin typeface="Calibri"/>
                <a:ea typeface="Calibri"/>
                <a:cs typeface="Calibri"/>
                <a:sym typeface="Calibri"/>
              </a:rPr>
              <a:t>SUN Bucks is an example of a lobbying/advocacy legislative success. </a:t>
            </a:r>
            <a:endParaRPr sz="1900">
              <a:solidFill>
                <a:srgbClr val="202020"/>
              </a:solidFill>
              <a:highlight>
                <a:srgbClr val="FFFFFF"/>
              </a:highlight>
              <a:latin typeface="Calibri"/>
              <a:ea typeface="Calibri"/>
              <a:cs typeface="Calibri"/>
              <a:sym typeface="Calibri"/>
            </a:endParaRPr>
          </a:p>
          <a:p>
            <a:pPr marL="457200" lvl="0" indent="-349250" algn="l" rtl="0">
              <a:lnSpc>
                <a:spcPct val="115000"/>
              </a:lnSpc>
              <a:spcBef>
                <a:spcPts val="0"/>
              </a:spcBef>
              <a:spcAft>
                <a:spcPts val="0"/>
              </a:spcAft>
              <a:buClr>
                <a:srgbClr val="202020"/>
              </a:buClr>
              <a:buSzPts val="1900"/>
              <a:buFont typeface="Calibri"/>
              <a:buChar char="●"/>
            </a:pPr>
            <a:r>
              <a:rPr lang="en-GB" sz="1900">
                <a:solidFill>
                  <a:srgbClr val="202020"/>
                </a:solidFill>
                <a:highlight>
                  <a:srgbClr val="FFFFFF"/>
                </a:highlight>
                <a:latin typeface="Calibri"/>
                <a:ea typeface="Calibri"/>
                <a:cs typeface="Calibri"/>
                <a:sym typeface="Calibri"/>
              </a:rPr>
              <a:t>Rep. Susan Davis introduced the ‘Stop Child Summer Hunger Act’ in 2014. </a:t>
            </a:r>
            <a:endParaRPr sz="1900">
              <a:solidFill>
                <a:srgbClr val="202020"/>
              </a:solidFill>
              <a:highlight>
                <a:srgbClr val="FFFFFF"/>
              </a:highlight>
              <a:latin typeface="Calibri"/>
              <a:ea typeface="Calibri"/>
              <a:cs typeface="Calibri"/>
              <a:sym typeface="Calibri"/>
            </a:endParaRPr>
          </a:p>
          <a:p>
            <a:pPr marL="457200" lvl="0" indent="-349250" algn="l" rtl="0">
              <a:lnSpc>
                <a:spcPct val="115000"/>
              </a:lnSpc>
              <a:spcBef>
                <a:spcPts val="0"/>
              </a:spcBef>
              <a:spcAft>
                <a:spcPts val="0"/>
              </a:spcAft>
              <a:buClr>
                <a:srgbClr val="202020"/>
              </a:buClr>
              <a:buSzPts val="1900"/>
              <a:buFont typeface="Calibri"/>
              <a:buChar char="●"/>
            </a:pPr>
            <a:r>
              <a:rPr lang="en-GB" sz="1900">
                <a:solidFill>
                  <a:srgbClr val="202020"/>
                </a:solidFill>
                <a:highlight>
                  <a:srgbClr val="FFFFFF"/>
                </a:highlight>
                <a:latin typeface="Calibri"/>
                <a:ea typeface="Calibri"/>
                <a:cs typeface="Calibri"/>
                <a:sym typeface="Calibri"/>
              </a:rPr>
              <a:t>It’s the first major permanent federal nutrition entitlement program in decades since Food Stamps in 1960s and WIC in 1970s. </a:t>
            </a:r>
            <a:endParaRPr sz="1900">
              <a:solidFill>
                <a:srgbClr val="202020"/>
              </a:solidFill>
              <a:highlight>
                <a:srgbClr val="FFFFFF"/>
              </a:highlight>
              <a:latin typeface="Calibri"/>
              <a:ea typeface="Calibri"/>
              <a:cs typeface="Calibri"/>
              <a:sym typeface="Calibri"/>
            </a:endParaRPr>
          </a:p>
          <a:p>
            <a:pPr marL="457200" lvl="0" indent="-349250" algn="l" rtl="0">
              <a:lnSpc>
                <a:spcPct val="115000"/>
              </a:lnSpc>
              <a:spcBef>
                <a:spcPts val="0"/>
              </a:spcBef>
              <a:spcAft>
                <a:spcPts val="0"/>
              </a:spcAft>
              <a:buClr>
                <a:srgbClr val="202020"/>
              </a:buClr>
              <a:buSzPts val="1900"/>
              <a:buFont typeface="Calibri"/>
              <a:buChar char="●"/>
            </a:pPr>
            <a:r>
              <a:rPr lang="en-GB" sz="1900">
                <a:solidFill>
                  <a:srgbClr val="202020"/>
                </a:solidFill>
                <a:highlight>
                  <a:srgbClr val="FFFFFF"/>
                </a:highlight>
                <a:latin typeface="Calibri"/>
                <a:ea typeface="Calibri"/>
                <a:cs typeface="Calibri"/>
                <a:sym typeface="Calibri"/>
              </a:rPr>
              <a:t>The SUN Bucks program will provide $120 per eligible child to buy groceries when school is out during the summer.</a:t>
            </a:r>
            <a:endParaRPr sz="1900">
              <a:solidFill>
                <a:srgbClr val="202020"/>
              </a:solidFill>
              <a:highlight>
                <a:srgbClr val="FFFFFF"/>
              </a:highlight>
              <a:latin typeface="Calibri"/>
              <a:ea typeface="Calibri"/>
              <a:cs typeface="Calibri"/>
              <a:sym typeface="Calibri"/>
            </a:endParaRPr>
          </a:p>
          <a:p>
            <a:pPr marL="457200" lvl="0" indent="-349250" algn="l" rtl="0">
              <a:lnSpc>
                <a:spcPct val="115000"/>
              </a:lnSpc>
              <a:spcBef>
                <a:spcPts val="0"/>
              </a:spcBef>
              <a:spcAft>
                <a:spcPts val="0"/>
              </a:spcAft>
              <a:buClr>
                <a:srgbClr val="202020"/>
              </a:buClr>
              <a:buSzPts val="1900"/>
              <a:buFont typeface="Calibri"/>
              <a:buChar char="●"/>
            </a:pPr>
            <a:r>
              <a:rPr lang="en-GB" sz="1900">
                <a:solidFill>
                  <a:srgbClr val="202020"/>
                </a:solidFill>
                <a:highlight>
                  <a:srgbClr val="FFFFFF"/>
                </a:highlight>
                <a:latin typeface="Calibri"/>
                <a:ea typeface="Calibri"/>
                <a:cs typeface="Calibri"/>
                <a:sym typeface="Calibri"/>
              </a:rPr>
              <a:t>Children who qualify for free or reduced-price school meals, or who receive CalFresh, CalWORKs, or Medi-Cal, are automatically enrolled.</a:t>
            </a:r>
            <a:endParaRPr sz="1900">
              <a:solidFill>
                <a:srgbClr val="202020"/>
              </a:solidFill>
              <a:highlight>
                <a:srgbClr val="FFFFFF"/>
              </a:highlight>
              <a:latin typeface="Calibri"/>
              <a:ea typeface="Calibri"/>
              <a:cs typeface="Calibri"/>
              <a:sym typeface="Calibri"/>
            </a:endParaRPr>
          </a:p>
          <a:p>
            <a:pPr marL="457200" lvl="0" indent="-349250" algn="l" rtl="0">
              <a:lnSpc>
                <a:spcPct val="115000"/>
              </a:lnSpc>
              <a:spcBef>
                <a:spcPts val="0"/>
              </a:spcBef>
              <a:spcAft>
                <a:spcPts val="0"/>
              </a:spcAft>
              <a:buClr>
                <a:srgbClr val="202020"/>
              </a:buClr>
              <a:buSzPts val="1900"/>
              <a:buFont typeface="Calibri"/>
              <a:buChar char="●"/>
            </a:pPr>
            <a:r>
              <a:rPr lang="en-GB" sz="1900">
                <a:solidFill>
                  <a:srgbClr val="202020"/>
                </a:solidFill>
                <a:highlight>
                  <a:srgbClr val="FFFFFF"/>
                </a:highlight>
                <a:latin typeface="Calibri"/>
                <a:ea typeface="Calibri"/>
                <a:cs typeface="Calibri"/>
                <a:sym typeface="Calibri"/>
              </a:rPr>
              <a:t>Share the SUN Bucks toolkit: cafoodbanks.org/sun-bucks</a:t>
            </a:r>
            <a:endParaRPr sz="1900">
              <a:solidFill>
                <a:srgbClr val="202020"/>
              </a:solidFill>
              <a:highlight>
                <a:srgbClr val="FFFFFF"/>
              </a:highlight>
              <a:latin typeface="Calibri"/>
              <a:ea typeface="Calibri"/>
              <a:cs typeface="Calibri"/>
              <a:sym typeface="Calibri"/>
            </a:endParaRPr>
          </a:p>
        </p:txBody>
      </p:sp>
      <p:pic>
        <p:nvPicPr>
          <p:cNvPr id="630" name="Google Shape;630;p61"/>
          <p:cNvPicPr preferRelativeResize="0"/>
          <p:nvPr/>
        </p:nvPicPr>
        <p:blipFill>
          <a:blip r:embed="rId3">
            <a:alphaModFix/>
          </a:blip>
          <a:stretch>
            <a:fillRect/>
          </a:stretch>
        </p:blipFill>
        <p:spPr>
          <a:xfrm>
            <a:off x="268000" y="2162649"/>
            <a:ext cx="3304850" cy="2324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62"/>
          <p:cNvSpPr txBox="1">
            <a:spLocks noGrp="1"/>
          </p:cNvSpPr>
          <p:nvPr>
            <p:ph type="body" idx="3"/>
          </p:nvPr>
        </p:nvSpPr>
        <p:spPr>
          <a:xfrm>
            <a:off x="3072000" y="612100"/>
            <a:ext cx="7042500" cy="824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636" name="Google Shape;636;p62"/>
          <p:cNvSpPr txBox="1">
            <a:spLocks noGrp="1"/>
          </p:cNvSpPr>
          <p:nvPr>
            <p:ph type="body" idx="3"/>
          </p:nvPr>
        </p:nvSpPr>
        <p:spPr>
          <a:xfrm>
            <a:off x="3238875" y="612100"/>
            <a:ext cx="60360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highlight>
                  <a:schemeClr val="lt1"/>
                </a:highlight>
              </a:rPr>
              <a:t>State Legislative Updates:</a:t>
            </a:r>
            <a:endParaRPr sz="4100">
              <a:solidFill>
                <a:schemeClr val="accent6"/>
              </a:solidFill>
              <a:highlight>
                <a:schemeClr val="lt1"/>
              </a:highlight>
            </a:endParaRPr>
          </a:p>
          <a:p>
            <a:pPr marL="0" lvl="0" indent="0" algn="l" rtl="0">
              <a:lnSpc>
                <a:spcPct val="70000"/>
              </a:lnSpc>
              <a:spcBef>
                <a:spcPts val="1000"/>
              </a:spcBef>
              <a:spcAft>
                <a:spcPts val="0"/>
              </a:spcAft>
              <a:buSzPts val="900"/>
              <a:buNone/>
            </a:pPr>
            <a:r>
              <a:rPr lang="en-GB" sz="4100">
                <a:solidFill>
                  <a:schemeClr val="accent6"/>
                </a:solidFill>
                <a:highlight>
                  <a:schemeClr val="lt1"/>
                </a:highlight>
              </a:rPr>
              <a:t>Diaper Bank Program</a:t>
            </a:r>
            <a:endParaRPr sz="4100">
              <a:solidFill>
                <a:schemeClr val="accent6"/>
              </a:solidFill>
              <a:highlight>
                <a:schemeClr val="lt1"/>
              </a:highlight>
            </a:endParaRPr>
          </a:p>
        </p:txBody>
      </p:sp>
      <p:sp>
        <p:nvSpPr>
          <p:cNvPr id="637" name="Google Shape;637;p62"/>
          <p:cNvSpPr txBox="1"/>
          <p:nvPr/>
        </p:nvSpPr>
        <p:spPr>
          <a:xfrm>
            <a:off x="3970950" y="2016400"/>
            <a:ext cx="7859700" cy="4830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b="1" u="sng">
                <a:solidFill>
                  <a:srgbClr val="006330"/>
                </a:solidFill>
                <a:highlight>
                  <a:srgbClr val="FFFFFF"/>
                </a:highlight>
                <a:latin typeface="Calibri"/>
                <a:ea typeface="Calibri"/>
                <a:cs typeface="Calibri"/>
                <a:sym typeface="Calibri"/>
              </a:rPr>
              <a:t>Diaper Bank Program Funded in 2024-2025 State Budget &amp; Coverage Expanded</a:t>
            </a:r>
            <a:endParaRPr sz="1800" b="1" u="sng">
              <a:solidFill>
                <a:srgbClr val="006330"/>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rgbClr val="FFFFFF"/>
                </a:highlight>
                <a:latin typeface="Calibri"/>
                <a:ea typeface="Calibri"/>
                <a:cs typeface="Calibri"/>
                <a:sym typeface="Calibri"/>
              </a:rPr>
              <a:t>Established in 2019, the state’s diaper banks have distributed 160 million diapers to over 1 million families with 1.6 million infants.</a:t>
            </a:r>
            <a:endParaRPr sz="1800">
              <a:solidFill>
                <a:schemeClr val="dk1"/>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rgbClr val="FFFFFF"/>
                </a:highlight>
                <a:latin typeface="Calibri"/>
                <a:ea typeface="Calibri"/>
                <a:cs typeface="Calibri"/>
                <a:sym typeface="Calibri"/>
              </a:rPr>
              <a:t>Los Angeles Regional Food Bank has distributed over 23 million diapers through 125 agency partners in communities throughout LA County. </a:t>
            </a:r>
            <a:endParaRPr sz="1800">
              <a:solidFill>
                <a:schemeClr val="dk1"/>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rgbClr val="FFFFFF"/>
                </a:highlight>
                <a:latin typeface="Calibri"/>
                <a:ea typeface="Calibri"/>
                <a:cs typeface="Calibri"/>
                <a:sym typeface="Calibri"/>
              </a:rPr>
              <a:t>The state legislature passed $30 million in one-time funding over three years in the 2021-22 budget that expired in June 2024. </a:t>
            </a:r>
            <a:endParaRPr sz="1800">
              <a:solidFill>
                <a:schemeClr val="dk1"/>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rgbClr val="FFFFFF"/>
                </a:highlight>
                <a:latin typeface="Calibri"/>
                <a:ea typeface="Calibri"/>
                <a:cs typeface="Calibri"/>
                <a:sym typeface="Calibri"/>
              </a:rPr>
              <a:t>Thanks to the California Association of Diaper Banks and advocacy/lobbying from a range of stakeholders and partners, the Governor and legislature included $9 million in funding to keep the state's Diaper Bank Program operating in the 2024-2025 fiscal year. </a:t>
            </a:r>
            <a:endParaRPr sz="1800">
              <a:solidFill>
                <a:schemeClr val="dk1"/>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rgbClr val="FFFFFF"/>
                </a:highlight>
                <a:latin typeface="Calibri"/>
                <a:ea typeface="Calibri"/>
                <a:cs typeface="Calibri"/>
                <a:sym typeface="Calibri"/>
              </a:rPr>
              <a:t>Three new food banks were added to the program (Ventura, Santa Cruz, Contra Costa &amp; Solano) that now covers 39 counties and 83% of California residents. </a:t>
            </a:r>
            <a:endParaRPr sz="18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highlight>
                <a:srgbClr val="FFFFFF"/>
              </a:highlight>
            </a:endParaRPr>
          </a:p>
        </p:txBody>
      </p:sp>
      <p:pic>
        <p:nvPicPr>
          <p:cNvPr id="638" name="Google Shape;638;p62"/>
          <p:cNvPicPr preferRelativeResize="0"/>
          <p:nvPr/>
        </p:nvPicPr>
        <p:blipFill>
          <a:blip r:embed="rId3">
            <a:alphaModFix/>
          </a:blip>
          <a:stretch>
            <a:fillRect/>
          </a:stretch>
        </p:blipFill>
        <p:spPr>
          <a:xfrm>
            <a:off x="271600" y="2021450"/>
            <a:ext cx="3544401" cy="4695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63"/>
          <p:cNvSpPr txBox="1">
            <a:spLocks noGrp="1"/>
          </p:cNvSpPr>
          <p:nvPr>
            <p:ph type="body" idx="3"/>
          </p:nvPr>
        </p:nvSpPr>
        <p:spPr>
          <a:xfrm>
            <a:off x="2573500" y="741675"/>
            <a:ext cx="83220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State Legislative Updates:</a:t>
            </a:r>
            <a:endParaRPr sz="4100">
              <a:solidFill>
                <a:schemeClr val="accent6"/>
              </a:solidFill>
            </a:endParaRPr>
          </a:p>
          <a:p>
            <a:pPr marL="0" lvl="0" indent="0" algn="l" rtl="0">
              <a:lnSpc>
                <a:spcPct val="70000"/>
              </a:lnSpc>
              <a:spcBef>
                <a:spcPts val="1000"/>
              </a:spcBef>
              <a:spcAft>
                <a:spcPts val="0"/>
              </a:spcAft>
              <a:buClr>
                <a:srgbClr val="000000"/>
              </a:buClr>
              <a:buSzPts val="900"/>
              <a:buFont typeface="Arial"/>
              <a:buNone/>
            </a:pPr>
            <a:r>
              <a:rPr lang="en-GB" sz="2700">
                <a:solidFill>
                  <a:schemeClr val="accent6"/>
                </a:solidFill>
              </a:rPr>
              <a:t>AB 2446 Ortega – Medi-Cal Coverage for Diapers</a:t>
            </a:r>
            <a:endParaRPr sz="2700">
              <a:solidFill>
                <a:schemeClr val="accent6"/>
              </a:solidFill>
            </a:endParaRPr>
          </a:p>
        </p:txBody>
      </p:sp>
      <p:sp>
        <p:nvSpPr>
          <p:cNvPr id="644" name="Google Shape;644;p63"/>
          <p:cNvSpPr txBox="1"/>
          <p:nvPr/>
        </p:nvSpPr>
        <p:spPr>
          <a:xfrm>
            <a:off x="5229550" y="1879475"/>
            <a:ext cx="5805000" cy="463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00" b="1" u="sng">
                <a:solidFill>
                  <a:srgbClr val="20202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AB 2446 Ortega</a:t>
            </a:r>
            <a:r>
              <a:rPr lang="en-GB" sz="2000" b="1" u="sng">
                <a:solidFill>
                  <a:srgbClr val="202020"/>
                </a:solidFill>
                <a:latin typeface="Calibri"/>
                <a:ea typeface="Calibri"/>
                <a:cs typeface="Calibri"/>
                <a:sym typeface="Calibri"/>
              </a:rPr>
              <a:t> – Medi-Cal Coverage for Diapers</a:t>
            </a:r>
            <a:endParaRPr sz="2000" b="1" u="sng">
              <a:solidFill>
                <a:srgbClr val="202020"/>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rgbClr val="FFFFFF"/>
                </a:highlight>
                <a:latin typeface="Calibri"/>
                <a:ea typeface="Calibri"/>
                <a:cs typeface="Calibri"/>
                <a:sym typeface="Calibri"/>
              </a:rPr>
              <a:t>This bill would ensure that medically necessary diapers are provided through Medi-Cal as mandated by the federal Early and Periodic Screening, Diagnostic and Treatment (EPSDT) program. </a:t>
            </a:r>
            <a:endParaRPr sz="1800">
              <a:solidFill>
                <a:schemeClr val="dk1"/>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rgbClr val="FFFFFF"/>
                </a:highlight>
                <a:latin typeface="Calibri"/>
                <a:ea typeface="Calibri"/>
                <a:cs typeface="Calibri"/>
                <a:sym typeface="Calibri"/>
              </a:rPr>
              <a:t>Current California law is overly restrictive and doesn’t align with federal law. It leaves children under 5 unable to access diapers when medically necessary. </a:t>
            </a:r>
            <a:endParaRPr sz="1800">
              <a:solidFill>
                <a:schemeClr val="dk1"/>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rgbClr val="FFFFFF"/>
                </a:highlight>
                <a:latin typeface="Calibri"/>
                <a:ea typeface="Calibri"/>
                <a:cs typeface="Calibri"/>
                <a:sym typeface="Calibri"/>
              </a:rPr>
              <a:t>The bill would help to expand access to diapers for low-income families by allowing children age 5 and under to qualify for prescription diapers minimizing the risk of painful conditions like Urinary Tract Infections (UTIs) and diaper dermatitis which have serious health consequences for children. </a:t>
            </a:r>
            <a:endParaRPr sz="1200">
              <a:solidFill>
                <a:schemeClr val="dk1"/>
              </a:solidFill>
              <a:highlight>
                <a:srgbClr val="FFFFFF"/>
              </a:highlight>
            </a:endParaRPr>
          </a:p>
        </p:txBody>
      </p:sp>
      <p:pic>
        <p:nvPicPr>
          <p:cNvPr id="645" name="Google Shape;645;p63"/>
          <p:cNvPicPr preferRelativeResize="0"/>
          <p:nvPr/>
        </p:nvPicPr>
        <p:blipFill>
          <a:blip r:embed="rId4">
            <a:alphaModFix/>
          </a:blip>
          <a:stretch>
            <a:fillRect/>
          </a:stretch>
        </p:blipFill>
        <p:spPr>
          <a:xfrm>
            <a:off x="342400" y="2325775"/>
            <a:ext cx="4786100" cy="2529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4"/>
          <p:cNvSpPr txBox="1">
            <a:spLocks noGrp="1"/>
          </p:cNvSpPr>
          <p:nvPr>
            <p:ph type="body" idx="3"/>
          </p:nvPr>
        </p:nvSpPr>
        <p:spPr>
          <a:xfrm>
            <a:off x="2650550" y="677475"/>
            <a:ext cx="83220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State Legislative Updates:</a:t>
            </a:r>
            <a:endParaRPr sz="4100">
              <a:solidFill>
                <a:schemeClr val="accent6"/>
              </a:solidFill>
            </a:endParaRPr>
          </a:p>
          <a:p>
            <a:pPr marL="0" lvl="0" indent="0" algn="l" rtl="0">
              <a:lnSpc>
                <a:spcPct val="70000"/>
              </a:lnSpc>
              <a:spcBef>
                <a:spcPts val="1000"/>
              </a:spcBef>
              <a:spcAft>
                <a:spcPts val="0"/>
              </a:spcAft>
              <a:buSzPts val="900"/>
              <a:buNone/>
            </a:pPr>
            <a:r>
              <a:rPr lang="en-GB" sz="2700">
                <a:solidFill>
                  <a:schemeClr val="accent6"/>
                </a:solidFill>
              </a:rPr>
              <a:t>AB 1961 Wicks - Master Plan to End Hunger in California</a:t>
            </a:r>
            <a:endParaRPr sz="2700">
              <a:solidFill>
                <a:schemeClr val="accent6"/>
              </a:solidFill>
            </a:endParaRPr>
          </a:p>
        </p:txBody>
      </p:sp>
      <p:sp>
        <p:nvSpPr>
          <p:cNvPr id="651" name="Google Shape;651;p64"/>
          <p:cNvSpPr txBox="1"/>
          <p:nvPr/>
        </p:nvSpPr>
        <p:spPr>
          <a:xfrm>
            <a:off x="4137925" y="1953325"/>
            <a:ext cx="7668900" cy="396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u="sng">
                <a:solidFill>
                  <a:schemeClr val="dk1"/>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AB 1961 Wicks</a:t>
            </a:r>
            <a:r>
              <a:rPr lang="en-GB" sz="1800" b="1" u="sng">
                <a:solidFill>
                  <a:schemeClr val="dk1"/>
                </a:solidFill>
                <a:highlight>
                  <a:srgbClr val="FFFFFF"/>
                </a:highlight>
                <a:latin typeface="Calibri"/>
                <a:ea typeface="Calibri"/>
                <a:cs typeface="Calibri"/>
                <a:sym typeface="Calibri"/>
              </a:rPr>
              <a:t> – Master Plan to End Hunger in California</a:t>
            </a:r>
            <a:endParaRPr sz="1800" b="1" u="sng">
              <a:solidFill>
                <a:schemeClr val="dk1"/>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rgbClr val="FFFFFF"/>
                </a:highlight>
                <a:latin typeface="Calibri"/>
                <a:ea typeface="Calibri"/>
                <a:cs typeface="Calibri"/>
                <a:sym typeface="Calibri"/>
              </a:rPr>
              <a:t>The bill would establish a state taskforce that will create a strategic master plan to end hunger in California. </a:t>
            </a:r>
            <a:endParaRPr sz="1800">
              <a:solidFill>
                <a:schemeClr val="dk1"/>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rgbClr val="FFFFFF"/>
                </a:highlight>
                <a:latin typeface="Calibri"/>
                <a:ea typeface="Calibri"/>
                <a:cs typeface="Calibri"/>
                <a:sym typeface="Calibri"/>
              </a:rPr>
              <a:t>The taskforce would be responsible for identifying barriers for food retailers reaching food desert regions. </a:t>
            </a:r>
            <a:endParaRPr sz="1800">
              <a:solidFill>
                <a:schemeClr val="dk1"/>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chemeClr val="lt1"/>
                </a:highlight>
                <a:latin typeface="Calibri"/>
                <a:ea typeface="Calibri"/>
                <a:cs typeface="Calibri"/>
                <a:sym typeface="Calibri"/>
              </a:rPr>
              <a:t>By identifying and mapping regions of need, the council would subsequently work to increase enrollment in federal nutrition programs.</a:t>
            </a:r>
            <a:endParaRPr sz="1800">
              <a:solidFill>
                <a:schemeClr val="dk1"/>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rgbClr val="FFFFFF"/>
                </a:highlight>
                <a:latin typeface="Calibri"/>
                <a:ea typeface="Calibri"/>
                <a:cs typeface="Calibri"/>
                <a:sym typeface="Calibri"/>
              </a:rPr>
              <a:t>The taskforce will comprise of government agencies, anti-hunger nonprofits, food retailers, the agricultural sector, and academic institutions </a:t>
            </a:r>
            <a:endParaRPr sz="1800">
              <a:solidFill>
                <a:schemeClr val="dk1"/>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GB" sz="1800">
                <a:solidFill>
                  <a:schemeClr val="dk1"/>
                </a:solidFill>
                <a:highlight>
                  <a:srgbClr val="FFFFFF"/>
                </a:highlight>
                <a:latin typeface="Calibri"/>
                <a:ea typeface="Calibri"/>
                <a:cs typeface="Calibri"/>
                <a:sym typeface="Calibri"/>
              </a:rPr>
              <a:t>The goal of AB 1961 will be to provide a strategic plan to the California legislature by January 2026 with comprehensive solutions to address food insecurity in California.</a:t>
            </a:r>
            <a:endParaRPr sz="1800">
              <a:solidFill>
                <a:schemeClr val="dk1"/>
              </a:solidFill>
              <a:highlight>
                <a:srgbClr val="FFFFFF"/>
              </a:highlight>
              <a:latin typeface="Calibri"/>
              <a:ea typeface="Calibri"/>
              <a:cs typeface="Calibri"/>
              <a:sym typeface="Calibri"/>
            </a:endParaRPr>
          </a:p>
        </p:txBody>
      </p:sp>
      <p:pic>
        <p:nvPicPr>
          <p:cNvPr id="652" name="Google Shape;652;p64"/>
          <p:cNvPicPr preferRelativeResize="0"/>
          <p:nvPr/>
        </p:nvPicPr>
        <p:blipFill>
          <a:blip r:embed="rId4">
            <a:alphaModFix/>
          </a:blip>
          <a:stretch>
            <a:fillRect/>
          </a:stretch>
        </p:blipFill>
        <p:spPr>
          <a:xfrm>
            <a:off x="258575" y="2803925"/>
            <a:ext cx="3648174" cy="1237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65"/>
          <p:cNvSpPr txBox="1">
            <a:spLocks noGrp="1"/>
          </p:cNvSpPr>
          <p:nvPr>
            <p:ph type="body" idx="3"/>
          </p:nvPr>
        </p:nvSpPr>
        <p:spPr>
          <a:xfrm>
            <a:off x="2573500" y="549025"/>
            <a:ext cx="83220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3600">
                <a:solidFill>
                  <a:schemeClr val="accent6"/>
                </a:solidFill>
              </a:rPr>
              <a:t>State Legislative Updates:</a:t>
            </a:r>
            <a:endParaRPr sz="3600">
              <a:solidFill>
                <a:schemeClr val="accent6"/>
              </a:solidFill>
            </a:endParaRPr>
          </a:p>
          <a:p>
            <a:pPr marL="0" lvl="0" indent="0" algn="l" rtl="0">
              <a:lnSpc>
                <a:spcPct val="70000"/>
              </a:lnSpc>
              <a:spcBef>
                <a:spcPts val="1000"/>
              </a:spcBef>
              <a:spcAft>
                <a:spcPts val="0"/>
              </a:spcAft>
              <a:buSzPts val="900"/>
              <a:buNone/>
            </a:pPr>
            <a:r>
              <a:rPr lang="en-GB" sz="3000">
                <a:solidFill>
                  <a:schemeClr val="accent6"/>
                </a:solidFill>
              </a:rPr>
              <a:t>CalFood Program State Budget Request: $60 Million Ongoing for CalFood Starting in 2025-26 </a:t>
            </a:r>
            <a:endParaRPr sz="3000">
              <a:solidFill>
                <a:schemeClr val="accent6"/>
              </a:solidFill>
            </a:endParaRPr>
          </a:p>
        </p:txBody>
      </p:sp>
      <p:sp>
        <p:nvSpPr>
          <p:cNvPr id="658" name="Google Shape;658;p65"/>
          <p:cNvSpPr txBox="1"/>
          <p:nvPr/>
        </p:nvSpPr>
        <p:spPr>
          <a:xfrm>
            <a:off x="4771100" y="2068900"/>
            <a:ext cx="7318200" cy="3840300"/>
          </a:xfrm>
          <a:prstGeom prst="rect">
            <a:avLst/>
          </a:prstGeom>
          <a:noFill/>
          <a:ln>
            <a:noFill/>
          </a:ln>
        </p:spPr>
        <p:txBody>
          <a:bodyPr spcFirstLastPara="1" wrap="square" lIns="91425" tIns="91425" rIns="91425" bIns="91425" anchor="t" anchorCtr="0">
            <a:spAutoFit/>
          </a:bodyPr>
          <a:lstStyle/>
          <a:p>
            <a:pPr marL="457200" lvl="0" indent="-349250" algn="l" rtl="0">
              <a:lnSpc>
                <a:spcPct val="115000"/>
              </a:lnSpc>
              <a:spcBef>
                <a:spcPts val="0"/>
              </a:spcBef>
              <a:spcAft>
                <a:spcPts val="0"/>
              </a:spcAft>
              <a:buClr>
                <a:schemeClr val="dk1"/>
              </a:buClr>
              <a:buSzPts val="1900"/>
              <a:buFont typeface="Calibri"/>
              <a:buChar char="●"/>
            </a:pPr>
            <a:r>
              <a:rPr lang="en-GB" sz="1900">
                <a:solidFill>
                  <a:schemeClr val="dk1"/>
                </a:solidFill>
                <a:latin typeface="Calibri"/>
                <a:ea typeface="Calibri"/>
                <a:cs typeface="Calibri"/>
                <a:sym typeface="Calibri"/>
              </a:rPr>
              <a:t>CalFood is another legislative success due to advocacy and lobbying by the state’s food banks. </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en-GB" sz="1900">
                <a:solidFill>
                  <a:schemeClr val="dk1"/>
                </a:solidFill>
                <a:latin typeface="Calibri"/>
                <a:ea typeface="Calibri"/>
                <a:cs typeface="Calibri"/>
                <a:sym typeface="Calibri"/>
              </a:rPr>
              <a:t>The CalFood Program enables food banks to purchase and distribute California grown and manufactured foods.</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en-GB" sz="1900">
                <a:solidFill>
                  <a:schemeClr val="dk1"/>
                </a:solidFill>
                <a:latin typeface="Calibri"/>
                <a:ea typeface="Calibri"/>
                <a:cs typeface="Calibri"/>
                <a:sym typeface="Calibri"/>
              </a:rPr>
              <a:t>Food banks can purchase expensive food items including milk, eggs, and frozen protein items as well as fresh produce. </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en-GB" sz="1900">
                <a:solidFill>
                  <a:schemeClr val="dk1"/>
                </a:solidFill>
                <a:latin typeface="Calibri"/>
                <a:ea typeface="Calibri"/>
                <a:cs typeface="Calibri"/>
                <a:sym typeface="Calibri"/>
              </a:rPr>
              <a:t>The program was funded at $8 million pre-pandemic, then boosted by $164 million in multi-year funding during the pandemic. </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en-GB" sz="1900">
                <a:solidFill>
                  <a:schemeClr val="dk1"/>
                </a:solidFill>
                <a:latin typeface="Calibri"/>
                <a:ea typeface="Calibri"/>
                <a:cs typeface="Calibri"/>
                <a:sym typeface="Calibri"/>
              </a:rPr>
              <a:t>CalFood returns to the $8 million baseline funding next year, and our network will advocate/lobby for that to be increased to an annual $60 million baseline ongoing.  </a:t>
            </a:r>
            <a:endParaRPr sz="1900">
              <a:solidFill>
                <a:schemeClr val="dk1"/>
              </a:solidFill>
              <a:latin typeface="Calibri"/>
              <a:ea typeface="Calibri"/>
              <a:cs typeface="Calibri"/>
              <a:sym typeface="Calibri"/>
            </a:endParaRPr>
          </a:p>
        </p:txBody>
      </p:sp>
      <p:pic>
        <p:nvPicPr>
          <p:cNvPr id="659" name="Google Shape;659;p65"/>
          <p:cNvPicPr preferRelativeResize="0"/>
          <p:nvPr/>
        </p:nvPicPr>
        <p:blipFill>
          <a:blip r:embed="rId3">
            <a:alphaModFix/>
          </a:blip>
          <a:stretch>
            <a:fillRect/>
          </a:stretch>
        </p:blipFill>
        <p:spPr>
          <a:xfrm>
            <a:off x="306525" y="1953325"/>
            <a:ext cx="4464585" cy="4599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6"/>
          <p:cNvSpPr txBox="1">
            <a:spLocks noGrp="1"/>
          </p:cNvSpPr>
          <p:nvPr>
            <p:ph type="body" idx="3"/>
          </p:nvPr>
        </p:nvSpPr>
        <p:spPr>
          <a:xfrm>
            <a:off x="3072000" y="612100"/>
            <a:ext cx="7042500" cy="824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665" name="Google Shape;665;p66"/>
          <p:cNvSpPr txBox="1">
            <a:spLocks noGrp="1"/>
          </p:cNvSpPr>
          <p:nvPr>
            <p:ph type="body" idx="3"/>
          </p:nvPr>
        </p:nvSpPr>
        <p:spPr>
          <a:xfrm>
            <a:off x="2661000" y="612100"/>
            <a:ext cx="7607700" cy="934200"/>
          </a:xfrm>
          <a:prstGeom prst="rect">
            <a:avLst/>
          </a:prstGeom>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900"/>
              <a:buNone/>
            </a:pPr>
            <a:r>
              <a:rPr lang="en-GB" sz="4100">
                <a:solidFill>
                  <a:schemeClr val="accent6"/>
                </a:solidFill>
              </a:rPr>
              <a:t>Federal Legislative Updates</a:t>
            </a:r>
            <a:endParaRPr sz="4100">
              <a:solidFill>
                <a:schemeClr val="accent6"/>
              </a:solidFill>
            </a:endParaRPr>
          </a:p>
          <a:p>
            <a:pPr marL="0" lvl="0" indent="0" algn="ctr" rtl="0">
              <a:lnSpc>
                <a:spcPct val="70000"/>
              </a:lnSpc>
              <a:spcBef>
                <a:spcPts val="1000"/>
              </a:spcBef>
              <a:spcAft>
                <a:spcPts val="0"/>
              </a:spcAft>
              <a:buSzPts val="900"/>
              <a:buNone/>
            </a:pPr>
            <a:endParaRPr sz="4100">
              <a:solidFill>
                <a:schemeClr val="accent6"/>
              </a:solidFill>
            </a:endParaRPr>
          </a:p>
        </p:txBody>
      </p:sp>
      <p:pic>
        <p:nvPicPr>
          <p:cNvPr id="666" name="Google Shape;666;p66" title="District of Columbia home rule - Wikipedia"/>
          <p:cNvPicPr preferRelativeResize="0"/>
          <p:nvPr/>
        </p:nvPicPr>
        <p:blipFill>
          <a:blip r:embed="rId3">
            <a:alphaModFix/>
          </a:blip>
          <a:stretch>
            <a:fillRect/>
          </a:stretch>
        </p:blipFill>
        <p:spPr>
          <a:xfrm>
            <a:off x="3800025" y="1276575"/>
            <a:ext cx="5359375" cy="2779100"/>
          </a:xfrm>
          <a:prstGeom prst="rect">
            <a:avLst/>
          </a:prstGeom>
          <a:noFill/>
          <a:ln>
            <a:noFill/>
          </a:ln>
        </p:spPr>
      </p:pic>
      <p:pic>
        <p:nvPicPr>
          <p:cNvPr id="667" name="Google Shape;667;p66" title="File:United States Senate Floor.jpg - Wikipedia"/>
          <p:cNvPicPr preferRelativeResize="0"/>
          <p:nvPr/>
        </p:nvPicPr>
        <p:blipFill>
          <a:blip r:embed="rId4">
            <a:alphaModFix/>
          </a:blip>
          <a:stretch>
            <a:fillRect/>
          </a:stretch>
        </p:blipFill>
        <p:spPr>
          <a:xfrm>
            <a:off x="3800025" y="4166175"/>
            <a:ext cx="5429075" cy="2106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7"/>
          <p:cNvSpPr txBox="1">
            <a:spLocks noGrp="1"/>
          </p:cNvSpPr>
          <p:nvPr>
            <p:ph type="body" idx="3"/>
          </p:nvPr>
        </p:nvSpPr>
        <p:spPr>
          <a:xfrm>
            <a:off x="3072000" y="612100"/>
            <a:ext cx="7042500" cy="824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673" name="Google Shape;673;p67"/>
          <p:cNvSpPr txBox="1">
            <a:spLocks noGrp="1"/>
          </p:cNvSpPr>
          <p:nvPr>
            <p:ph type="body" idx="3"/>
          </p:nvPr>
        </p:nvSpPr>
        <p:spPr>
          <a:xfrm>
            <a:off x="2661000" y="612100"/>
            <a:ext cx="7607700" cy="1404300"/>
          </a:xfrm>
          <a:prstGeom prst="rect">
            <a:avLst/>
          </a:prstGeom>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900"/>
              <a:buNone/>
            </a:pPr>
            <a:r>
              <a:rPr lang="en-GB" sz="4100">
                <a:solidFill>
                  <a:schemeClr val="accent6"/>
                </a:solidFill>
              </a:rPr>
              <a:t>Federal Legislative Updates:</a:t>
            </a:r>
            <a:endParaRPr sz="4100">
              <a:solidFill>
                <a:schemeClr val="accent6"/>
              </a:solidFill>
            </a:endParaRPr>
          </a:p>
          <a:p>
            <a:pPr marL="0" lvl="0" indent="0" algn="ctr" rtl="0">
              <a:lnSpc>
                <a:spcPct val="70000"/>
              </a:lnSpc>
              <a:spcBef>
                <a:spcPts val="1000"/>
              </a:spcBef>
              <a:spcAft>
                <a:spcPts val="0"/>
              </a:spcAft>
              <a:buSzPts val="900"/>
              <a:buNone/>
            </a:pPr>
            <a:endParaRPr sz="4100"/>
          </a:p>
        </p:txBody>
      </p:sp>
      <p:sp>
        <p:nvSpPr>
          <p:cNvPr id="674" name="Google Shape;674;p67"/>
          <p:cNvSpPr txBox="1"/>
          <p:nvPr/>
        </p:nvSpPr>
        <p:spPr>
          <a:xfrm>
            <a:off x="911075" y="2016400"/>
            <a:ext cx="10256700" cy="41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00" b="1">
                <a:solidFill>
                  <a:schemeClr val="dk1"/>
                </a:solidFill>
                <a:latin typeface="Calibri"/>
                <a:ea typeface="Calibri"/>
                <a:cs typeface="Calibri"/>
                <a:sym typeface="Calibri"/>
              </a:rPr>
              <a:t>Timeline</a:t>
            </a:r>
            <a:endParaRPr sz="2500" b="1">
              <a:solidFill>
                <a:schemeClr val="dk1"/>
              </a:solidFill>
              <a:latin typeface="Calibri"/>
              <a:ea typeface="Calibri"/>
              <a:cs typeface="Calibri"/>
              <a:sym typeface="Calibri"/>
            </a:endParaRPr>
          </a:p>
          <a:p>
            <a:pPr marL="0" lvl="0" indent="0" algn="l" rtl="0">
              <a:spcBef>
                <a:spcPts val="0"/>
              </a:spcBef>
              <a:spcAft>
                <a:spcPts val="0"/>
              </a:spcAft>
              <a:buNone/>
            </a:pPr>
            <a:r>
              <a:rPr lang="en-GB" sz="2500">
                <a:solidFill>
                  <a:schemeClr val="dk1"/>
                </a:solidFill>
                <a:latin typeface="Calibri"/>
                <a:ea typeface="Calibri"/>
                <a:cs typeface="Calibri"/>
                <a:sym typeface="Calibri"/>
              </a:rPr>
              <a:t>August Congressional Recess</a:t>
            </a:r>
            <a:endParaRPr sz="2500">
              <a:solidFill>
                <a:schemeClr val="dk1"/>
              </a:solidFill>
              <a:latin typeface="Calibri"/>
              <a:ea typeface="Calibri"/>
              <a:cs typeface="Calibri"/>
              <a:sym typeface="Calibri"/>
            </a:endParaRPr>
          </a:p>
          <a:p>
            <a:pPr marL="0" lvl="0" indent="0" algn="l" rtl="0">
              <a:spcBef>
                <a:spcPts val="0"/>
              </a:spcBef>
              <a:spcAft>
                <a:spcPts val="0"/>
              </a:spcAft>
              <a:buNone/>
            </a:pPr>
            <a:r>
              <a:rPr lang="en-GB" sz="2500">
                <a:solidFill>
                  <a:schemeClr val="dk1"/>
                </a:solidFill>
                <a:latin typeface="Calibri"/>
                <a:ea typeface="Calibri"/>
                <a:cs typeface="Calibri"/>
                <a:sym typeface="Calibri"/>
              </a:rPr>
              <a:t>House: </a:t>
            </a:r>
            <a:r>
              <a:rPr lang="en-GB" sz="2500" i="1">
                <a:solidFill>
                  <a:schemeClr val="dk1"/>
                </a:solidFill>
                <a:latin typeface="Calibri"/>
                <a:ea typeface="Calibri"/>
                <a:cs typeface="Calibri"/>
                <a:sym typeface="Calibri"/>
              </a:rPr>
              <a:t>Thursday, July 25 – Friday, Sept. 6 </a:t>
            </a:r>
            <a:endParaRPr sz="2500" i="1">
              <a:solidFill>
                <a:schemeClr val="dk1"/>
              </a:solidFill>
              <a:latin typeface="Calibri"/>
              <a:ea typeface="Calibri"/>
              <a:cs typeface="Calibri"/>
              <a:sym typeface="Calibri"/>
            </a:endParaRPr>
          </a:p>
          <a:p>
            <a:pPr marL="0" lvl="0" indent="0" algn="l" rtl="0">
              <a:spcBef>
                <a:spcPts val="0"/>
              </a:spcBef>
              <a:spcAft>
                <a:spcPts val="0"/>
              </a:spcAft>
              <a:buNone/>
            </a:pPr>
            <a:r>
              <a:rPr lang="en-GB" sz="2500">
                <a:solidFill>
                  <a:schemeClr val="dk1"/>
                </a:solidFill>
                <a:latin typeface="Calibri"/>
                <a:ea typeface="Calibri"/>
                <a:cs typeface="Calibri"/>
                <a:sym typeface="Calibri"/>
              </a:rPr>
              <a:t>Senate: </a:t>
            </a:r>
            <a:r>
              <a:rPr lang="en-GB" sz="2500" i="1">
                <a:solidFill>
                  <a:schemeClr val="dk1"/>
                </a:solidFill>
                <a:latin typeface="Calibri"/>
                <a:ea typeface="Calibri"/>
                <a:cs typeface="Calibri"/>
                <a:sym typeface="Calibri"/>
              </a:rPr>
              <a:t>Monday, Aug. 5 – Friday, Sept. 6</a:t>
            </a:r>
            <a:endParaRPr sz="2500" i="1">
              <a:solidFill>
                <a:schemeClr val="dk1"/>
              </a:solidFill>
              <a:latin typeface="Calibri"/>
              <a:ea typeface="Calibri"/>
              <a:cs typeface="Calibri"/>
              <a:sym typeface="Calibri"/>
            </a:endParaRPr>
          </a:p>
          <a:p>
            <a:pPr marL="0" lvl="0" indent="0" algn="l" rtl="0">
              <a:spcBef>
                <a:spcPts val="0"/>
              </a:spcBef>
              <a:spcAft>
                <a:spcPts val="0"/>
              </a:spcAft>
              <a:buNone/>
            </a:pPr>
            <a:endParaRPr sz="2500">
              <a:solidFill>
                <a:schemeClr val="dk1"/>
              </a:solidFill>
              <a:latin typeface="Calibri"/>
              <a:ea typeface="Calibri"/>
              <a:cs typeface="Calibri"/>
              <a:sym typeface="Calibri"/>
            </a:endParaRPr>
          </a:p>
          <a:p>
            <a:pPr marL="0" lvl="0" indent="0" algn="l" rtl="0">
              <a:spcBef>
                <a:spcPts val="0"/>
              </a:spcBef>
              <a:spcAft>
                <a:spcPts val="0"/>
              </a:spcAft>
              <a:buNone/>
            </a:pPr>
            <a:r>
              <a:rPr lang="en-GB" sz="2500" b="1">
                <a:solidFill>
                  <a:schemeClr val="dk1"/>
                </a:solidFill>
                <a:latin typeface="Calibri"/>
                <a:ea typeface="Calibri"/>
                <a:cs typeface="Calibri"/>
                <a:sym typeface="Calibri"/>
              </a:rPr>
              <a:t>Farm Bill</a:t>
            </a:r>
            <a:endParaRPr sz="2500">
              <a:solidFill>
                <a:schemeClr val="dk1"/>
              </a:solidFill>
              <a:latin typeface="Calibri"/>
              <a:ea typeface="Calibri"/>
              <a:cs typeface="Calibri"/>
              <a:sym typeface="Calibri"/>
            </a:endParaRPr>
          </a:p>
          <a:p>
            <a:pPr marL="0" lvl="0" indent="0" algn="l" rtl="0">
              <a:spcBef>
                <a:spcPts val="0"/>
              </a:spcBef>
              <a:spcAft>
                <a:spcPts val="0"/>
              </a:spcAft>
              <a:buNone/>
            </a:pPr>
            <a:r>
              <a:rPr lang="en-GB" sz="2500">
                <a:solidFill>
                  <a:schemeClr val="dk1"/>
                </a:solidFill>
                <a:latin typeface="Calibri"/>
                <a:ea typeface="Calibri"/>
                <a:cs typeface="Calibri"/>
                <a:sym typeface="Calibri"/>
              </a:rPr>
              <a:t>Current Farm Bill expires: Monday, Sept. 30 </a:t>
            </a:r>
            <a:endParaRPr sz="2500">
              <a:solidFill>
                <a:schemeClr val="dk1"/>
              </a:solidFill>
              <a:latin typeface="Calibri"/>
              <a:ea typeface="Calibri"/>
              <a:cs typeface="Calibri"/>
              <a:sym typeface="Calibri"/>
            </a:endParaRPr>
          </a:p>
          <a:p>
            <a:pPr marL="0" lvl="0" indent="0" algn="l" rtl="0">
              <a:spcBef>
                <a:spcPts val="0"/>
              </a:spcBef>
              <a:spcAft>
                <a:spcPts val="0"/>
              </a:spcAft>
              <a:buNone/>
            </a:pPr>
            <a:r>
              <a:rPr lang="en-GB" sz="2500">
                <a:solidFill>
                  <a:schemeClr val="dk1"/>
                </a:solidFill>
                <a:latin typeface="Calibri"/>
                <a:ea typeface="Calibri"/>
                <a:cs typeface="Calibri"/>
                <a:sym typeface="Calibri"/>
              </a:rPr>
              <a:t>Federal fiscal year 2025 begins: Tuesday, Oct. 1</a:t>
            </a:r>
            <a:endParaRPr sz="25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68"/>
          <p:cNvSpPr txBox="1">
            <a:spLocks noGrp="1"/>
          </p:cNvSpPr>
          <p:nvPr>
            <p:ph type="body" idx="3"/>
          </p:nvPr>
        </p:nvSpPr>
        <p:spPr>
          <a:xfrm>
            <a:off x="3072000" y="612100"/>
            <a:ext cx="7042500" cy="824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680" name="Google Shape;680;p68"/>
          <p:cNvSpPr txBox="1">
            <a:spLocks noGrp="1"/>
          </p:cNvSpPr>
          <p:nvPr>
            <p:ph type="body" idx="3"/>
          </p:nvPr>
        </p:nvSpPr>
        <p:spPr>
          <a:xfrm>
            <a:off x="2661000" y="612100"/>
            <a:ext cx="76077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Federal Legislative Updates:</a:t>
            </a:r>
            <a:endParaRPr sz="4100">
              <a:solidFill>
                <a:schemeClr val="accent6"/>
              </a:solidFill>
            </a:endParaRPr>
          </a:p>
          <a:p>
            <a:pPr marL="0" lvl="0" indent="0" algn="l" rtl="0">
              <a:lnSpc>
                <a:spcPct val="70000"/>
              </a:lnSpc>
              <a:spcBef>
                <a:spcPts val="1000"/>
              </a:spcBef>
              <a:spcAft>
                <a:spcPts val="0"/>
              </a:spcAft>
              <a:buSzPts val="900"/>
              <a:buNone/>
            </a:pPr>
            <a:r>
              <a:rPr lang="en-GB" sz="2600">
                <a:solidFill>
                  <a:schemeClr val="accent6"/>
                </a:solidFill>
              </a:rPr>
              <a:t>Farm Bill </a:t>
            </a:r>
            <a:endParaRPr sz="2600">
              <a:solidFill>
                <a:schemeClr val="accent6"/>
              </a:solidFill>
            </a:endParaRPr>
          </a:p>
        </p:txBody>
      </p:sp>
      <p:sp>
        <p:nvSpPr>
          <p:cNvPr id="681" name="Google Shape;681;p68"/>
          <p:cNvSpPr txBox="1"/>
          <p:nvPr/>
        </p:nvSpPr>
        <p:spPr>
          <a:xfrm>
            <a:off x="5447775" y="1603975"/>
            <a:ext cx="5970900" cy="47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b="1">
                <a:solidFill>
                  <a:schemeClr val="dk1"/>
                </a:solidFill>
                <a:latin typeface="Calibri"/>
                <a:ea typeface="Calibri"/>
                <a:cs typeface="Calibri"/>
                <a:sym typeface="Calibri"/>
              </a:rPr>
              <a:t>What is the Farm Bill?</a:t>
            </a:r>
            <a:endParaRPr sz="1900" b="1">
              <a:solidFill>
                <a:schemeClr val="dk1"/>
              </a:solidFill>
              <a:latin typeface="Calibri"/>
              <a:ea typeface="Calibri"/>
              <a:cs typeface="Calibri"/>
              <a:sym typeface="Calibri"/>
            </a:endParaRPr>
          </a:p>
          <a:p>
            <a:pPr marL="0" lvl="0" indent="0" algn="l" rtl="0">
              <a:spcBef>
                <a:spcPts val="1000"/>
              </a:spcBef>
              <a:spcAft>
                <a:spcPts val="0"/>
              </a:spcAft>
              <a:buNone/>
            </a:pPr>
            <a:r>
              <a:rPr lang="en-GB" sz="1900">
                <a:solidFill>
                  <a:schemeClr val="dk1"/>
                </a:solidFill>
                <a:latin typeface="Calibri"/>
                <a:ea typeface="Calibri"/>
                <a:cs typeface="Calibri"/>
                <a:sym typeface="Calibri"/>
              </a:rPr>
              <a:t>-Comprehensive piece of legislation that authorizes most federal food &amp; agriculture programs across the country</a:t>
            </a:r>
            <a:endParaRPr sz="1900">
              <a:solidFill>
                <a:schemeClr val="dk1"/>
              </a:solidFill>
              <a:latin typeface="Calibri"/>
              <a:ea typeface="Calibri"/>
              <a:cs typeface="Calibri"/>
              <a:sym typeface="Calibri"/>
            </a:endParaRPr>
          </a:p>
          <a:p>
            <a:pPr marL="0" lvl="0" indent="0" algn="l" rtl="0">
              <a:spcBef>
                <a:spcPts val="1000"/>
              </a:spcBef>
              <a:spcAft>
                <a:spcPts val="0"/>
              </a:spcAft>
              <a:buNone/>
            </a:pPr>
            <a:r>
              <a:rPr lang="en-GB" sz="1900">
                <a:solidFill>
                  <a:schemeClr val="dk1"/>
                </a:solidFill>
                <a:latin typeface="Calibri"/>
                <a:ea typeface="Calibri"/>
                <a:cs typeface="Calibri"/>
                <a:sym typeface="Calibri"/>
              </a:rPr>
              <a:t>-Including SNAP/CalFresh</a:t>
            </a:r>
            <a:endParaRPr sz="1900">
              <a:solidFill>
                <a:schemeClr val="dk1"/>
              </a:solidFill>
              <a:latin typeface="Calibri"/>
              <a:ea typeface="Calibri"/>
              <a:cs typeface="Calibri"/>
              <a:sym typeface="Calibri"/>
            </a:endParaRPr>
          </a:p>
          <a:p>
            <a:pPr marL="0" lvl="0" indent="0" algn="l" rtl="0">
              <a:spcBef>
                <a:spcPts val="1000"/>
              </a:spcBef>
              <a:spcAft>
                <a:spcPts val="0"/>
              </a:spcAft>
              <a:buNone/>
            </a:pPr>
            <a:r>
              <a:rPr lang="en-GB" sz="1900">
                <a:solidFill>
                  <a:schemeClr val="dk1"/>
                </a:solidFill>
                <a:latin typeface="Calibri"/>
                <a:ea typeface="Calibri"/>
                <a:cs typeface="Calibri"/>
                <a:sym typeface="Calibri"/>
              </a:rPr>
              <a:t>-Reauthorized every 5 years, expired Sept. 30, 2023</a:t>
            </a:r>
            <a:endParaRPr sz="1900">
              <a:solidFill>
                <a:schemeClr val="dk1"/>
              </a:solidFill>
              <a:latin typeface="Calibri"/>
              <a:ea typeface="Calibri"/>
              <a:cs typeface="Calibri"/>
              <a:sym typeface="Calibri"/>
            </a:endParaRPr>
          </a:p>
          <a:p>
            <a:pPr marL="0" lvl="0" indent="0" algn="l" rtl="0">
              <a:spcBef>
                <a:spcPts val="1000"/>
              </a:spcBef>
              <a:spcAft>
                <a:spcPts val="0"/>
              </a:spcAft>
              <a:buNone/>
            </a:pPr>
            <a:r>
              <a:rPr lang="en-GB" sz="1900">
                <a:solidFill>
                  <a:schemeClr val="dk1"/>
                </a:solidFill>
                <a:latin typeface="Calibri"/>
                <a:ea typeface="Calibri"/>
                <a:cs typeface="Calibri"/>
                <a:sym typeface="Calibri"/>
              </a:rPr>
              <a:t>-CR passed November 2023, extended until Sept. 30, 2024</a:t>
            </a:r>
            <a:endParaRPr sz="1900">
              <a:solidFill>
                <a:schemeClr val="dk1"/>
              </a:solidFill>
              <a:latin typeface="Calibri"/>
              <a:ea typeface="Calibri"/>
              <a:cs typeface="Calibri"/>
              <a:sym typeface="Calibri"/>
            </a:endParaRPr>
          </a:p>
          <a:p>
            <a:pPr marL="0" lvl="0" indent="0" algn="l" rtl="0">
              <a:spcBef>
                <a:spcPts val="1000"/>
              </a:spcBef>
              <a:spcAft>
                <a:spcPts val="0"/>
              </a:spcAft>
              <a:buNone/>
            </a:pPr>
            <a:r>
              <a:rPr lang="en-GB" sz="1900" b="1">
                <a:solidFill>
                  <a:schemeClr val="dk1"/>
                </a:solidFill>
                <a:latin typeface="Calibri"/>
                <a:ea typeface="Calibri"/>
                <a:cs typeface="Calibri"/>
                <a:sym typeface="Calibri"/>
              </a:rPr>
              <a:t>TEFAP</a:t>
            </a:r>
            <a:r>
              <a:rPr lang="en-GB" sz="1900">
                <a:solidFill>
                  <a:schemeClr val="dk1"/>
                </a:solidFill>
                <a:latin typeface="Calibri"/>
                <a:ea typeface="Calibri"/>
                <a:cs typeface="Calibri"/>
                <a:sym typeface="Calibri"/>
              </a:rPr>
              <a:t> is a cornerstone of the charitable food sector food supply but current funding for TEFAP is drastically insufficient to meet growing needs.</a:t>
            </a:r>
            <a:endParaRPr sz="1900">
              <a:solidFill>
                <a:schemeClr val="dk1"/>
              </a:solidFill>
              <a:latin typeface="Calibri"/>
              <a:ea typeface="Calibri"/>
              <a:cs typeface="Calibri"/>
              <a:sym typeface="Calibri"/>
            </a:endParaRPr>
          </a:p>
          <a:p>
            <a:pPr marL="0" lvl="0" indent="0" algn="l" rtl="0">
              <a:spcBef>
                <a:spcPts val="0"/>
              </a:spcBef>
              <a:spcAft>
                <a:spcPts val="0"/>
              </a:spcAft>
              <a:buNone/>
            </a:pPr>
            <a:r>
              <a:rPr lang="en-GB" sz="1900">
                <a:solidFill>
                  <a:schemeClr val="dk1"/>
                </a:solidFill>
                <a:latin typeface="Calibri"/>
                <a:ea typeface="Calibri"/>
                <a:cs typeface="Calibri"/>
                <a:sym typeface="Calibri"/>
              </a:rPr>
              <a:t>-30% of our food distribution purchasing budget.</a:t>
            </a:r>
            <a:endParaRPr sz="1900">
              <a:solidFill>
                <a:schemeClr val="dk1"/>
              </a:solidFill>
              <a:latin typeface="Calibri"/>
              <a:ea typeface="Calibri"/>
              <a:cs typeface="Calibri"/>
              <a:sym typeface="Calibri"/>
            </a:endParaRPr>
          </a:p>
          <a:p>
            <a:pPr marL="0" lvl="0" indent="0" algn="l" rtl="0">
              <a:spcBef>
                <a:spcPts val="1000"/>
              </a:spcBef>
              <a:spcAft>
                <a:spcPts val="0"/>
              </a:spcAft>
              <a:buNone/>
            </a:pPr>
            <a:r>
              <a:rPr lang="en-GB" sz="1900" b="1">
                <a:solidFill>
                  <a:schemeClr val="dk1"/>
                </a:solidFill>
                <a:latin typeface="Calibri"/>
                <a:ea typeface="Calibri"/>
                <a:cs typeface="Calibri"/>
                <a:sym typeface="Calibri"/>
              </a:rPr>
              <a:t>SNAP</a:t>
            </a:r>
            <a:r>
              <a:rPr lang="en-GB" sz="1900">
                <a:solidFill>
                  <a:schemeClr val="dk1"/>
                </a:solidFill>
                <a:latin typeface="Calibri"/>
                <a:ea typeface="Calibri"/>
                <a:cs typeface="Calibri"/>
                <a:sym typeface="Calibri"/>
              </a:rPr>
              <a:t> provides timely and targeted support to help people put food on the table during difficult times (</a:t>
            </a:r>
            <a:r>
              <a:rPr lang="en-GB" sz="1900" i="1">
                <a:solidFill>
                  <a:schemeClr val="dk1"/>
                </a:solidFill>
                <a:latin typeface="Calibri"/>
                <a:ea typeface="Calibri"/>
                <a:cs typeface="Calibri"/>
                <a:sym typeface="Calibri"/>
              </a:rPr>
              <a:t>Protecting this program is crucial for the next farm bill</a:t>
            </a:r>
            <a:r>
              <a:rPr lang="en-GB"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p:txBody>
      </p:sp>
      <p:pic>
        <p:nvPicPr>
          <p:cNvPr id="682" name="Google Shape;682;p68" title="American Rescue Plan Socially Disadvantaged Farmer Debt Payments ..."/>
          <p:cNvPicPr preferRelativeResize="0"/>
          <p:nvPr/>
        </p:nvPicPr>
        <p:blipFill>
          <a:blip r:embed="rId3">
            <a:alphaModFix/>
          </a:blip>
          <a:stretch>
            <a:fillRect/>
          </a:stretch>
        </p:blipFill>
        <p:spPr>
          <a:xfrm>
            <a:off x="152400" y="1948625"/>
            <a:ext cx="5191149" cy="4361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9"/>
          <p:cNvSpPr txBox="1">
            <a:spLocks noGrp="1"/>
          </p:cNvSpPr>
          <p:nvPr>
            <p:ph type="body" idx="3"/>
          </p:nvPr>
        </p:nvSpPr>
        <p:spPr>
          <a:xfrm>
            <a:off x="3072000" y="612100"/>
            <a:ext cx="7042500" cy="824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688" name="Google Shape;688;p69"/>
          <p:cNvSpPr txBox="1">
            <a:spLocks noGrp="1"/>
          </p:cNvSpPr>
          <p:nvPr>
            <p:ph type="body" idx="3"/>
          </p:nvPr>
        </p:nvSpPr>
        <p:spPr>
          <a:xfrm>
            <a:off x="2661000" y="612100"/>
            <a:ext cx="76077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Federal Legislative Updates:</a:t>
            </a:r>
            <a:endParaRPr sz="4100">
              <a:solidFill>
                <a:schemeClr val="accent6"/>
              </a:solidFill>
            </a:endParaRPr>
          </a:p>
          <a:p>
            <a:pPr marL="0" lvl="0" indent="0" algn="l" rtl="0">
              <a:lnSpc>
                <a:spcPct val="70000"/>
              </a:lnSpc>
              <a:spcBef>
                <a:spcPts val="1000"/>
              </a:spcBef>
              <a:spcAft>
                <a:spcPts val="0"/>
              </a:spcAft>
              <a:buSzPts val="900"/>
              <a:buNone/>
            </a:pPr>
            <a:r>
              <a:rPr lang="en-GB" sz="2800">
                <a:solidFill>
                  <a:schemeClr val="accent6"/>
                </a:solidFill>
              </a:rPr>
              <a:t>H.R. 6203 Farmers Feeding America</a:t>
            </a:r>
            <a:endParaRPr sz="2800">
              <a:solidFill>
                <a:schemeClr val="accent6"/>
              </a:solidFill>
            </a:endParaRPr>
          </a:p>
        </p:txBody>
      </p:sp>
      <p:sp>
        <p:nvSpPr>
          <p:cNvPr id="689" name="Google Shape;689;p69"/>
          <p:cNvSpPr txBox="1"/>
          <p:nvPr/>
        </p:nvSpPr>
        <p:spPr>
          <a:xfrm>
            <a:off x="5195325" y="2016400"/>
            <a:ext cx="6151500" cy="468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b="1" u="sng">
                <a:solidFill>
                  <a:schemeClr val="dk1"/>
                </a:solidFill>
                <a:latin typeface="Calibri"/>
                <a:ea typeface="Calibri"/>
                <a:cs typeface="Calibri"/>
                <a:sym typeface="Calibri"/>
              </a:rPr>
              <a:t>Farmers Feeding America Act (H.R. 6203/S. 2713)</a:t>
            </a:r>
            <a:endParaRPr sz="2300" b="1" u="sng">
              <a:solidFill>
                <a:schemeClr val="dk1"/>
              </a:solidFill>
              <a:latin typeface="Calibri"/>
              <a:ea typeface="Calibri"/>
              <a:cs typeface="Calibri"/>
              <a:sym typeface="Calibri"/>
            </a:endParaRPr>
          </a:p>
          <a:p>
            <a:pPr marL="0" lvl="0" indent="0" algn="l" rtl="0">
              <a:spcBef>
                <a:spcPts val="0"/>
              </a:spcBef>
              <a:spcAft>
                <a:spcPts val="0"/>
              </a:spcAft>
              <a:buNone/>
            </a:pPr>
            <a:endParaRPr sz="2300" u="sng">
              <a:solidFill>
                <a:schemeClr val="dk1"/>
              </a:solidFill>
              <a:latin typeface="Calibri"/>
              <a:ea typeface="Calibri"/>
              <a:cs typeface="Calibri"/>
              <a:sym typeface="Calibri"/>
            </a:endParaRPr>
          </a:p>
          <a:p>
            <a:pPr marL="0" lvl="0" indent="0" algn="l" rtl="0">
              <a:spcBef>
                <a:spcPts val="0"/>
              </a:spcBef>
              <a:spcAft>
                <a:spcPts val="0"/>
              </a:spcAft>
              <a:buNone/>
            </a:pPr>
            <a:r>
              <a:rPr lang="en-GB" sz="2100" u="sng">
                <a:solidFill>
                  <a:schemeClr val="hlink"/>
                </a:solidFill>
                <a:latin typeface="Calibri"/>
                <a:ea typeface="Calibri"/>
                <a:cs typeface="Calibri"/>
                <a:sym typeface="Calibri"/>
                <a:hlinkClick r:id="rId3"/>
              </a:rPr>
              <a:t>H.R. 6203 Farmers Feeding America Act</a:t>
            </a:r>
            <a:r>
              <a:rPr lang="en-GB" sz="2100">
                <a:solidFill>
                  <a:schemeClr val="dk1"/>
                </a:solidFill>
                <a:latin typeface="Calibri"/>
                <a:ea typeface="Calibri"/>
                <a:cs typeface="Calibri"/>
                <a:sym typeface="Calibri"/>
              </a:rPr>
              <a:t> would double funding for TEFAP food purchase and reauthorize and increase funding for storage and distribution. The bill also provides flexibility to help the USDA better serve specific geographically isolated states and procure fresh produce.</a:t>
            </a: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r>
              <a:rPr lang="en-GB" sz="2100">
                <a:solidFill>
                  <a:schemeClr val="dk1"/>
                </a:solidFill>
                <a:latin typeface="Calibri"/>
                <a:ea typeface="Calibri"/>
                <a:cs typeface="Calibri"/>
                <a:sym typeface="Calibri"/>
              </a:rPr>
              <a:t>$900 Million Food Purchasing</a:t>
            </a:r>
            <a:endParaRPr sz="2100">
              <a:solidFill>
                <a:schemeClr val="dk1"/>
              </a:solidFill>
              <a:latin typeface="Calibri"/>
              <a:ea typeface="Calibri"/>
              <a:cs typeface="Calibri"/>
              <a:sym typeface="Calibri"/>
            </a:endParaRPr>
          </a:p>
          <a:p>
            <a:pPr marL="0" lvl="0" indent="0" algn="l" rtl="0">
              <a:spcBef>
                <a:spcPts val="0"/>
              </a:spcBef>
              <a:spcAft>
                <a:spcPts val="0"/>
              </a:spcAft>
              <a:buNone/>
            </a:pPr>
            <a:r>
              <a:rPr lang="en-GB" sz="2100">
                <a:solidFill>
                  <a:schemeClr val="dk1"/>
                </a:solidFill>
                <a:latin typeface="Calibri"/>
                <a:ea typeface="Calibri"/>
                <a:cs typeface="Calibri"/>
                <a:sym typeface="Calibri"/>
              </a:rPr>
              <a:t>$200 Million Store &amp; Distribution</a:t>
            </a:r>
            <a:endParaRPr sz="2100">
              <a:solidFill>
                <a:schemeClr val="dk1"/>
              </a:solidFill>
              <a:latin typeface="Calibri"/>
              <a:ea typeface="Calibri"/>
              <a:cs typeface="Calibri"/>
              <a:sym typeface="Calibri"/>
            </a:endParaRPr>
          </a:p>
          <a:p>
            <a:pPr marL="0" lvl="0" indent="0" algn="l" rtl="0">
              <a:spcBef>
                <a:spcPts val="0"/>
              </a:spcBef>
              <a:spcAft>
                <a:spcPts val="0"/>
              </a:spcAft>
              <a:buNone/>
            </a:pPr>
            <a:r>
              <a:rPr lang="en-GB" sz="2100">
                <a:solidFill>
                  <a:schemeClr val="dk1"/>
                </a:solidFill>
                <a:latin typeface="Calibri"/>
                <a:ea typeface="Calibri"/>
                <a:cs typeface="Calibri"/>
                <a:sym typeface="Calibri"/>
              </a:rPr>
              <a:t>$15 Million Infrastructure</a:t>
            </a: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p:txBody>
      </p:sp>
      <p:pic>
        <p:nvPicPr>
          <p:cNvPr id="690" name="Google Shape;690;p69"/>
          <p:cNvPicPr preferRelativeResize="0"/>
          <p:nvPr/>
        </p:nvPicPr>
        <p:blipFill>
          <a:blip r:embed="rId4">
            <a:alphaModFix/>
          </a:blip>
          <a:stretch>
            <a:fillRect/>
          </a:stretch>
        </p:blipFill>
        <p:spPr>
          <a:xfrm>
            <a:off x="811200" y="1854850"/>
            <a:ext cx="3227499" cy="47687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70"/>
          <p:cNvSpPr txBox="1">
            <a:spLocks noGrp="1"/>
          </p:cNvSpPr>
          <p:nvPr>
            <p:ph type="body" idx="3"/>
          </p:nvPr>
        </p:nvSpPr>
        <p:spPr>
          <a:xfrm>
            <a:off x="3072000" y="612100"/>
            <a:ext cx="7042500" cy="824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696" name="Google Shape;696;p70"/>
          <p:cNvSpPr txBox="1">
            <a:spLocks noGrp="1"/>
          </p:cNvSpPr>
          <p:nvPr>
            <p:ph type="body" idx="3"/>
          </p:nvPr>
        </p:nvSpPr>
        <p:spPr>
          <a:xfrm>
            <a:off x="2661000" y="612100"/>
            <a:ext cx="76077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Federal Legislative Updates:</a:t>
            </a:r>
            <a:endParaRPr sz="4100">
              <a:solidFill>
                <a:schemeClr val="accent6"/>
              </a:solidFill>
            </a:endParaRPr>
          </a:p>
          <a:p>
            <a:pPr marL="0" lvl="0" indent="0" algn="l" rtl="0">
              <a:lnSpc>
                <a:spcPct val="70000"/>
              </a:lnSpc>
              <a:spcBef>
                <a:spcPts val="1000"/>
              </a:spcBef>
              <a:spcAft>
                <a:spcPts val="0"/>
              </a:spcAft>
              <a:buSzPts val="900"/>
              <a:buNone/>
            </a:pPr>
            <a:r>
              <a:rPr lang="en-GB" sz="2800">
                <a:solidFill>
                  <a:schemeClr val="accent6"/>
                </a:solidFill>
              </a:rPr>
              <a:t>H.R. 3037 Closing the Meal Gap Act </a:t>
            </a:r>
            <a:endParaRPr sz="2800">
              <a:solidFill>
                <a:schemeClr val="accent6"/>
              </a:solidFill>
            </a:endParaRPr>
          </a:p>
        </p:txBody>
      </p:sp>
      <p:sp>
        <p:nvSpPr>
          <p:cNvPr id="697" name="Google Shape;697;p70"/>
          <p:cNvSpPr txBox="1"/>
          <p:nvPr/>
        </p:nvSpPr>
        <p:spPr>
          <a:xfrm>
            <a:off x="5495950" y="1961675"/>
            <a:ext cx="5772600" cy="47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b="1" u="sng">
                <a:solidFill>
                  <a:schemeClr val="dk1"/>
                </a:solidFill>
                <a:latin typeface="Calibri"/>
                <a:ea typeface="Calibri"/>
                <a:cs typeface="Calibri"/>
                <a:sym typeface="Calibri"/>
              </a:rPr>
              <a:t>Closing the Meal Gap Act (H.R. 3037/S. 1336)</a:t>
            </a:r>
            <a:endParaRPr sz="2300" b="1" u="sng">
              <a:solidFill>
                <a:schemeClr val="dk1"/>
              </a:solidFill>
              <a:latin typeface="Calibri"/>
              <a:ea typeface="Calibri"/>
              <a:cs typeface="Calibri"/>
              <a:sym typeface="Calibri"/>
            </a:endParaRPr>
          </a:p>
          <a:p>
            <a:pPr marL="0" lvl="0" indent="0" algn="l" rtl="0">
              <a:spcBef>
                <a:spcPts val="0"/>
              </a:spcBef>
              <a:spcAft>
                <a:spcPts val="0"/>
              </a:spcAft>
              <a:buNone/>
            </a:pPr>
            <a:endParaRPr sz="2300" u="sng">
              <a:solidFill>
                <a:schemeClr val="dk1"/>
              </a:solidFill>
              <a:latin typeface="Calibri"/>
              <a:ea typeface="Calibri"/>
              <a:cs typeface="Calibri"/>
              <a:sym typeface="Calibri"/>
            </a:endParaRPr>
          </a:p>
          <a:p>
            <a:pPr marL="0" lvl="0" indent="0" algn="l" rtl="0">
              <a:spcBef>
                <a:spcPts val="0"/>
              </a:spcBef>
              <a:spcAft>
                <a:spcPts val="0"/>
              </a:spcAft>
              <a:buNone/>
            </a:pPr>
            <a:r>
              <a:rPr lang="en-GB" sz="2000" u="sng">
                <a:solidFill>
                  <a:schemeClr val="hlink"/>
                </a:solidFill>
                <a:latin typeface="Calibri"/>
                <a:ea typeface="Calibri"/>
                <a:cs typeface="Calibri"/>
                <a:sym typeface="Calibri"/>
                <a:hlinkClick r:id="rId3"/>
              </a:rPr>
              <a:t>H.R. 3037 Closing the Meal Gap Act</a:t>
            </a:r>
            <a:r>
              <a:rPr lang="en-GB" sz="2000">
                <a:solidFill>
                  <a:schemeClr val="dk1"/>
                </a:solidFill>
                <a:latin typeface="Calibri"/>
                <a:ea typeface="Calibri"/>
                <a:cs typeface="Calibri"/>
                <a:sym typeface="Calibri"/>
              </a:rPr>
              <a:t> would boost SNAP benefit levels for all participants, using the Low-Cost Food Plan. This would protect the U.S. Department of Agriculture’s  ability to respond to changes in family diets and nutritional guidance changes through future Thrifty Food Plan updates. </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p:txBody>
      </p:sp>
      <p:pic>
        <p:nvPicPr>
          <p:cNvPr id="698" name="Google Shape;698;p70"/>
          <p:cNvPicPr preferRelativeResize="0"/>
          <p:nvPr/>
        </p:nvPicPr>
        <p:blipFill>
          <a:blip r:embed="rId4">
            <a:alphaModFix/>
          </a:blip>
          <a:stretch>
            <a:fillRect/>
          </a:stretch>
        </p:blipFill>
        <p:spPr>
          <a:xfrm>
            <a:off x="454775" y="1844225"/>
            <a:ext cx="4681774" cy="46711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3"/>
          <p:cNvSpPr txBox="1">
            <a:spLocks noGrp="1"/>
          </p:cNvSpPr>
          <p:nvPr>
            <p:ph type="body" idx="1"/>
          </p:nvPr>
        </p:nvSpPr>
        <p:spPr>
          <a:xfrm>
            <a:off x="2725275" y="538650"/>
            <a:ext cx="7654200" cy="143130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FFC000"/>
              </a:buClr>
              <a:buSzPts val="2420"/>
              <a:buNone/>
            </a:pPr>
            <a:r>
              <a:rPr lang="en-GB" sz="3413">
                <a:solidFill>
                  <a:schemeClr val="accent6"/>
                </a:solidFill>
              </a:rPr>
              <a:t>Anti-Hunger Advocacy 101: </a:t>
            </a:r>
            <a:endParaRPr sz="3413">
              <a:solidFill>
                <a:schemeClr val="accent6"/>
              </a:solidFill>
            </a:endParaRPr>
          </a:p>
          <a:p>
            <a:pPr marL="0" lvl="0" indent="0" algn="ctr" rtl="0">
              <a:lnSpc>
                <a:spcPct val="80000"/>
              </a:lnSpc>
              <a:spcBef>
                <a:spcPts val="0"/>
              </a:spcBef>
              <a:spcAft>
                <a:spcPts val="0"/>
              </a:spcAft>
              <a:buClr>
                <a:srgbClr val="FFC000"/>
              </a:buClr>
              <a:buSzPts val="2420"/>
              <a:buNone/>
            </a:pPr>
            <a:r>
              <a:rPr lang="en-GB" sz="3413">
                <a:solidFill>
                  <a:schemeClr val="accent6"/>
                </a:solidFill>
              </a:rPr>
              <a:t>Legislative Engagement Strategies for </a:t>
            </a:r>
            <a:endParaRPr sz="3413">
              <a:solidFill>
                <a:schemeClr val="accent6"/>
              </a:solidFill>
            </a:endParaRPr>
          </a:p>
          <a:p>
            <a:pPr marL="0" lvl="0" indent="0" algn="ctr" rtl="0">
              <a:lnSpc>
                <a:spcPct val="80000"/>
              </a:lnSpc>
              <a:spcBef>
                <a:spcPts val="0"/>
              </a:spcBef>
              <a:spcAft>
                <a:spcPts val="0"/>
              </a:spcAft>
              <a:buClr>
                <a:srgbClr val="FFC000"/>
              </a:buClr>
              <a:buSzPts val="2420"/>
              <a:buNone/>
            </a:pPr>
            <a:r>
              <a:rPr lang="en-GB" sz="3413">
                <a:solidFill>
                  <a:schemeClr val="accent6"/>
                </a:solidFill>
              </a:rPr>
              <a:t>Agency Partners</a:t>
            </a:r>
            <a:endParaRPr sz="3413">
              <a:solidFill>
                <a:schemeClr val="accent6"/>
              </a:solidFill>
            </a:endParaRPr>
          </a:p>
          <a:p>
            <a:pPr marL="0" lvl="0" indent="0" algn="ctr" rtl="0">
              <a:lnSpc>
                <a:spcPct val="80000"/>
              </a:lnSpc>
              <a:spcBef>
                <a:spcPts val="0"/>
              </a:spcBef>
              <a:spcAft>
                <a:spcPts val="0"/>
              </a:spcAft>
              <a:buClr>
                <a:srgbClr val="FFC000"/>
              </a:buClr>
              <a:buSzPts val="2420"/>
              <a:buNone/>
            </a:pPr>
            <a:endParaRPr sz="740">
              <a:solidFill>
                <a:schemeClr val="accent6"/>
              </a:solidFill>
            </a:endParaRPr>
          </a:p>
        </p:txBody>
      </p:sp>
      <p:pic>
        <p:nvPicPr>
          <p:cNvPr id="562" name="Google Shape;562;p53"/>
          <p:cNvPicPr preferRelativeResize="0"/>
          <p:nvPr/>
        </p:nvPicPr>
        <p:blipFill>
          <a:blip r:embed="rId3">
            <a:alphaModFix/>
          </a:blip>
          <a:stretch>
            <a:fillRect/>
          </a:stretch>
        </p:blipFill>
        <p:spPr>
          <a:xfrm>
            <a:off x="631850" y="2124100"/>
            <a:ext cx="5270451" cy="4099226"/>
          </a:xfrm>
          <a:prstGeom prst="rect">
            <a:avLst/>
          </a:prstGeom>
          <a:no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563" name="Google Shape;563;p53"/>
          <p:cNvSpPr txBox="1"/>
          <p:nvPr/>
        </p:nvSpPr>
        <p:spPr>
          <a:xfrm>
            <a:off x="6346850" y="2072725"/>
            <a:ext cx="5715000" cy="43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u="sng">
                <a:solidFill>
                  <a:srgbClr val="006600"/>
                </a:solidFill>
                <a:latin typeface="Calibri"/>
                <a:ea typeface="Calibri"/>
                <a:cs typeface="Calibri"/>
                <a:sym typeface="Calibri"/>
              </a:rPr>
              <a:t>Today’s Presenters</a:t>
            </a:r>
            <a:endParaRPr sz="2800" b="1" u="sng">
              <a:solidFill>
                <a:srgbClr val="006600"/>
              </a:solidFill>
              <a:latin typeface="Calibri"/>
              <a:ea typeface="Calibri"/>
              <a:cs typeface="Calibri"/>
              <a:sym typeface="Calibri"/>
            </a:endParaRPr>
          </a:p>
          <a:p>
            <a:pPr marL="0" lvl="0" indent="0" algn="l" rtl="0">
              <a:spcBef>
                <a:spcPts val="0"/>
              </a:spcBef>
              <a:spcAft>
                <a:spcPts val="0"/>
              </a:spcAft>
              <a:buNone/>
            </a:pPr>
            <a:endParaRPr sz="2800" b="1">
              <a:solidFill>
                <a:srgbClr val="006600"/>
              </a:solidFill>
              <a:latin typeface="Calibri"/>
              <a:ea typeface="Calibri"/>
              <a:cs typeface="Calibri"/>
              <a:sym typeface="Calibri"/>
            </a:endParaRPr>
          </a:p>
          <a:p>
            <a:pPr marL="0" lvl="0" indent="0" algn="l" rtl="0">
              <a:spcBef>
                <a:spcPts val="0"/>
              </a:spcBef>
              <a:spcAft>
                <a:spcPts val="0"/>
              </a:spcAft>
              <a:buNone/>
            </a:pPr>
            <a:r>
              <a:rPr lang="en-GB" sz="2800" b="1">
                <a:solidFill>
                  <a:srgbClr val="006600"/>
                </a:solidFill>
                <a:latin typeface="Calibri"/>
                <a:ea typeface="Calibri"/>
                <a:cs typeface="Calibri"/>
                <a:sym typeface="Calibri"/>
              </a:rPr>
              <a:t>Chris Carter</a:t>
            </a:r>
            <a:endParaRPr sz="2800" b="1">
              <a:solidFill>
                <a:srgbClr val="006600"/>
              </a:solidFill>
              <a:latin typeface="Calibri"/>
              <a:ea typeface="Calibri"/>
              <a:cs typeface="Calibri"/>
              <a:sym typeface="Calibri"/>
            </a:endParaRPr>
          </a:p>
          <a:p>
            <a:pPr marL="0" lvl="0" indent="0" algn="l" rtl="0">
              <a:spcBef>
                <a:spcPts val="0"/>
              </a:spcBef>
              <a:spcAft>
                <a:spcPts val="0"/>
              </a:spcAft>
              <a:buNone/>
            </a:pPr>
            <a:r>
              <a:rPr lang="en-GB" sz="2800" b="1">
                <a:solidFill>
                  <a:srgbClr val="006600"/>
                </a:solidFill>
                <a:latin typeface="Calibri"/>
                <a:ea typeface="Calibri"/>
                <a:cs typeface="Calibri"/>
                <a:sym typeface="Calibri"/>
              </a:rPr>
              <a:t>Senior Policy &amp; Research Manager</a:t>
            </a:r>
            <a:endParaRPr sz="2800" b="1">
              <a:solidFill>
                <a:srgbClr val="006600"/>
              </a:solidFill>
              <a:latin typeface="Calibri"/>
              <a:ea typeface="Calibri"/>
              <a:cs typeface="Calibri"/>
              <a:sym typeface="Calibri"/>
            </a:endParaRPr>
          </a:p>
          <a:p>
            <a:pPr marL="0" lvl="0" indent="0" algn="l" rtl="0">
              <a:spcBef>
                <a:spcPts val="0"/>
              </a:spcBef>
              <a:spcAft>
                <a:spcPts val="0"/>
              </a:spcAft>
              <a:buNone/>
            </a:pPr>
            <a:r>
              <a:rPr lang="en-GB" sz="2800" b="1">
                <a:solidFill>
                  <a:srgbClr val="006600"/>
                </a:solidFill>
                <a:latin typeface="Calibri"/>
                <a:ea typeface="Calibri"/>
                <a:cs typeface="Calibri"/>
                <a:sym typeface="Calibri"/>
              </a:rPr>
              <a:t>Los Angeles Regional Food Bank </a:t>
            </a:r>
            <a:endParaRPr sz="2800" b="1">
              <a:solidFill>
                <a:srgbClr val="006600"/>
              </a:solidFill>
              <a:latin typeface="Calibri"/>
              <a:ea typeface="Calibri"/>
              <a:cs typeface="Calibri"/>
              <a:sym typeface="Calibri"/>
            </a:endParaRPr>
          </a:p>
          <a:p>
            <a:pPr marL="0" lvl="0" indent="0" algn="l" rtl="0">
              <a:spcBef>
                <a:spcPts val="0"/>
              </a:spcBef>
              <a:spcAft>
                <a:spcPts val="0"/>
              </a:spcAft>
              <a:buNone/>
            </a:pPr>
            <a:endParaRPr sz="2800" b="1">
              <a:solidFill>
                <a:srgbClr val="006600"/>
              </a:solidFill>
              <a:latin typeface="Calibri"/>
              <a:ea typeface="Calibri"/>
              <a:cs typeface="Calibri"/>
              <a:sym typeface="Calibri"/>
            </a:endParaRPr>
          </a:p>
          <a:p>
            <a:pPr marL="0" lvl="0" indent="0" algn="l" rtl="0">
              <a:spcBef>
                <a:spcPts val="0"/>
              </a:spcBef>
              <a:spcAft>
                <a:spcPts val="0"/>
              </a:spcAft>
              <a:buNone/>
            </a:pPr>
            <a:r>
              <a:rPr lang="en-GB" sz="2800" b="1">
                <a:solidFill>
                  <a:srgbClr val="006600"/>
                </a:solidFill>
                <a:latin typeface="Calibri"/>
                <a:ea typeface="Calibri"/>
                <a:cs typeface="Calibri"/>
                <a:sym typeface="Calibri"/>
              </a:rPr>
              <a:t>Claudia Castaneda</a:t>
            </a:r>
            <a:endParaRPr sz="2800" b="1">
              <a:solidFill>
                <a:srgbClr val="006600"/>
              </a:solidFill>
              <a:latin typeface="Calibri"/>
              <a:ea typeface="Calibri"/>
              <a:cs typeface="Calibri"/>
              <a:sym typeface="Calibri"/>
            </a:endParaRPr>
          </a:p>
          <a:p>
            <a:pPr marL="0" lvl="0" indent="0" algn="l" rtl="0">
              <a:spcBef>
                <a:spcPts val="0"/>
              </a:spcBef>
              <a:spcAft>
                <a:spcPts val="0"/>
              </a:spcAft>
              <a:buNone/>
            </a:pPr>
            <a:r>
              <a:rPr lang="en-GB" sz="2800" b="1">
                <a:solidFill>
                  <a:srgbClr val="006600"/>
                </a:solidFill>
                <a:latin typeface="Calibri"/>
                <a:ea typeface="Calibri"/>
                <a:cs typeface="Calibri"/>
                <a:sym typeface="Calibri"/>
              </a:rPr>
              <a:t>Government Affairs/Policy Associate</a:t>
            </a:r>
            <a:endParaRPr sz="2800" b="1">
              <a:solidFill>
                <a:srgbClr val="006600"/>
              </a:solidFill>
              <a:latin typeface="Calibri"/>
              <a:ea typeface="Calibri"/>
              <a:cs typeface="Calibri"/>
              <a:sym typeface="Calibri"/>
            </a:endParaRPr>
          </a:p>
          <a:p>
            <a:pPr marL="0" lvl="0" indent="0" algn="l" rtl="0">
              <a:spcBef>
                <a:spcPts val="0"/>
              </a:spcBef>
              <a:spcAft>
                <a:spcPts val="0"/>
              </a:spcAft>
              <a:buNone/>
            </a:pPr>
            <a:r>
              <a:rPr lang="en-GB" sz="2800" b="1">
                <a:solidFill>
                  <a:srgbClr val="006600"/>
                </a:solidFill>
                <a:latin typeface="Calibri"/>
                <a:ea typeface="Calibri"/>
                <a:cs typeface="Calibri"/>
                <a:sym typeface="Calibri"/>
              </a:rPr>
              <a:t>Los Angeles Regional Food Bank</a:t>
            </a:r>
            <a:endParaRPr sz="2800" b="1">
              <a:solidFill>
                <a:srgbClr val="0066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71"/>
          <p:cNvSpPr txBox="1">
            <a:spLocks noGrp="1"/>
          </p:cNvSpPr>
          <p:nvPr>
            <p:ph type="body" idx="3"/>
          </p:nvPr>
        </p:nvSpPr>
        <p:spPr>
          <a:xfrm>
            <a:off x="3072000" y="612100"/>
            <a:ext cx="7042500" cy="824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704" name="Google Shape;704;p71"/>
          <p:cNvSpPr txBox="1">
            <a:spLocks noGrp="1"/>
          </p:cNvSpPr>
          <p:nvPr>
            <p:ph type="body" idx="3"/>
          </p:nvPr>
        </p:nvSpPr>
        <p:spPr>
          <a:xfrm>
            <a:off x="2661000" y="612100"/>
            <a:ext cx="76077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Federal Legislative Updates:</a:t>
            </a:r>
            <a:endParaRPr sz="4100">
              <a:solidFill>
                <a:schemeClr val="accent6"/>
              </a:solidFill>
            </a:endParaRPr>
          </a:p>
          <a:p>
            <a:pPr marL="0" lvl="0" indent="0" algn="l" rtl="0">
              <a:lnSpc>
                <a:spcPct val="70000"/>
              </a:lnSpc>
              <a:spcBef>
                <a:spcPts val="1000"/>
              </a:spcBef>
              <a:spcAft>
                <a:spcPts val="0"/>
              </a:spcAft>
              <a:buSzPts val="900"/>
              <a:buNone/>
            </a:pPr>
            <a:r>
              <a:rPr lang="en-GB" sz="2800">
                <a:solidFill>
                  <a:schemeClr val="accent6"/>
                </a:solidFill>
              </a:rPr>
              <a:t>H.R. 3519 Hot Foods Act</a:t>
            </a:r>
            <a:endParaRPr sz="2800">
              <a:solidFill>
                <a:schemeClr val="accent6"/>
              </a:solidFill>
            </a:endParaRPr>
          </a:p>
        </p:txBody>
      </p:sp>
      <p:sp>
        <p:nvSpPr>
          <p:cNvPr id="705" name="Google Shape;705;p71"/>
          <p:cNvSpPr txBox="1"/>
          <p:nvPr/>
        </p:nvSpPr>
        <p:spPr>
          <a:xfrm>
            <a:off x="5495950" y="1922525"/>
            <a:ext cx="5772600" cy="47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b="1" u="sng">
                <a:solidFill>
                  <a:schemeClr val="dk1"/>
                </a:solidFill>
                <a:latin typeface="Calibri"/>
                <a:ea typeface="Calibri"/>
                <a:cs typeface="Calibri"/>
                <a:sym typeface="Calibri"/>
              </a:rPr>
              <a:t>Hot Foods Act (H.R. 3519)</a:t>
            </a:r>
            <a:endParaRPr sz="2300" b="1" u="sng">
              <a:solidFill>
                <a:schemeClr val="dk1"/>
              </a:solidFill>
              <a:latin typeface="Calibri"/>
              <a:ea typeface="Calibri"/>
              <a:cs typeface="Calibri"/>
              <a:sym typeface="Calibri"/>
            </a:endParaRPr>
          </a:p>
          <a:p>
            <a:pPr marL="0" lvl="0" indent="0" algn="l" rtl="0">
              <a:spcBef>
                <a:spcPts val="0"/>
              </a:spcBef>
              <a:spcAft>
                <a:spcPts val="0"/>
              </a:spcAft>
              <a:buNone/>
            </a:pPr>
            <a:endParaRPr sz="2300" u="sng">
              <a:solidFill>
                <a:schemeClr val="dk1"/>
              </a:solidFill>
              <a:latin typeface="Calibri"/>
              <a:ea typeface="Calibri"/>
              <a:cs typeface="Calibri"/>
              <a:sym typeface="Calibri"/>
            </a:endParaRPr>
          </a:p>
          <a:p>
            <a:pPr marL="0" lvl="0" indent="0" algn="l" rtl="0">
              <a:spcBef>
                <a:spcPts val="0"/>
              </a:spcBef>
              <a:spcAft>
                <a:spcPts val="0"/>
              </a:spcAft>
              <a:buNone/>
            </a:pPr>
            <a:r>
              <a:rPr lang="en-GB" sz="2000" u="sng">
                <a:solidFill>
                  <a:schemeClr val="hlink"/>
                </a:solidFill>
                <a:latin typeface="Calibri"/>
                <a:ea typeface="Calibri"/>
                <a:cs typeface="Calibri"/>
                <a:sym typeface="Calibri"/>
                <a:hlinkClick r:id="rId3"/>
              </a:rPr>
              <a:t>H.R. 3519 Hot Foods Act</a:t>
            </a:r>
            <a:r>
              <a:rPr lang="en-GB" sz="2000">
                <a:solidFill>
                  <a:schemeClr val="dk1"/>
                </a:solidFill>
                <a:latin typeface="Calibri"/>
                <a:ea typeface="Calibri"/>
                <a:cs typeface="Calibri"/>
                <a:sym typeface="Calibri"/>
              </a:rPr>
              <a:t> would permanently end the prohibition on the use of SNAP benefits to purchase hot, prepared foods from SNAP food retailers. This bill would oppose restricting SNAP choice for participants and support incentives to increase food access for all.</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p:txBody>
      </p:sp>
      <p:pic>
        <p:nvPicPr>
          <p:cNvPr id="706" name="Google Shape;706;p71"/>
          <p:cNvPicPr preferRelativeResize="0"/>
          <p:nvPr/>
        </p:nvPicPr>
        <p:blipFill>
          <a:blip r:embed="rId4">
            <a:alphaModFix/>
          </a:blip>
          <a:stretch>
            <a:fillRect/>
          </a:stretch>
        </p:blipFill>
        <p:spPr>
          <a:xfrm>
            <a:off x="586975" y="1922525"/>
            <a:ext cx="4662574" cy="46624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72"/>
          <p:cNvSpPr txBox="1">
            <a:spLocks noGrp="1"/>
          </p:cNvSpPr>
          <p:nvPr>
            <p:ph type="body" idx="3"/>
          </p:nvPr>
        </p:nvSpPr>
        <p:spPr>
          <a:xfrm>
            <a:off x="3072000" y="612100"/>
            <a:ext cx="7042500" cy="824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712" name="Google Shape;712;p72"/>
          <p:cNvSpPr txBox="1">
            <a:spLocks noGrp="1"/>
          </p:cNvSpPr>
          <p:nvPr>
            <p:ph type="body" idx="3"/>
          </p:nvPr>
        </p:nvSpPr>
        <p:spPr>
          <a:xfrm>
            <a:off x="2661000" y="612100"/>
            <a:ext cx="76077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Federal Legislative Updates:</a:t>
            </a:r>
            <a:endParaRPr sz="4100">
              <a:solidFill>
                <a:schemeClr val="accent6"/>
              </a:solidFill>
            </a:endParaRPr>
          </a:p>
          <a:p>
            <a:pPr marL="0" lvl="0" indent="0" algn="l" rtl="0">
              <a:lnSpc>
                <a:spcPct val="70000"/>
              </a:lnSpc>
              <a:spcBef>
                <a:spcPts val="1000"/>
              </a:spcBef>
              <a:spcAft>
                <a:spcPts val="0"/>
              </a:spcAft>
              <a:buSzPts val="900"/>
              <a:buNone/>
            </a:pPr>
            <a:r>
              <a:rPr lang="en-GB" sz="2600">
                <a:solidFill>
                  <a:schemeClr val="accent6"/>
                </a:solidFill>
              </a:rPr>
              <a:t> </a:t>
            </a:r>
            <a:endParaRPr sz="2600">
              <a:solidFill>
                <a:schemeClr val="accent6"/>
              </a:solidFill>
            </a:endParaRPr>
          </a:p>
        </p:txBody>
      </p:sp>
      <p:sp>
        <p:nvSpPr>
          <p:cNvPr id="713" name="Google Shape;713;p72"/>
          <p:cNvSpPr txBox="1"/>
          <p:nvPr/>
        </p:nvSpPr>
        <p:spPr>
          <a:xfrm>
            <a:off x="5447775" y="2168800"/>
            <a:ext cx="5970900" cy="41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300">
              <a:solidFill>
                <a:schemeClr val="dk1"/>
              </a:solidFill>
              <a:latin typeface="Calibri"/>
              <a:ea typeface="Calibri"/>
              <a:cs typeface="Calibri"/>
              <a:sym typeface="Calibri"/>
            </a:endParaRPr>
          </a:p>
        </p:txBody>
      </p:sp>
      <p:pic>
        <p:nvPicPr>
          <p:cNvPr id="714" name="Google Shape;714;p72"/>
          <p:cNvPicPr preferRelativeResize="0"/>
          <p:nvPr/>
        </p:nvPicPr>
        <p:blipFill>
          <a:blip r:embed="rId3">
            <a:alphaModFix/>
          </a:blip>
          <a:stretch>
            <a:fillRect/>
          </a:stretch>
        </p:blipFill>
        <p:spPr>
          <a:xfrm>
            <a:off x="2551900" y="1583275"/>
            <a:ext cx="3902076" cy="5043575"/>
          </a:xfrm>
          <a:prstGeom prst="rect">
            <a:avLst/>
          </a:prstGeom>
          <a:noFill/>
          <a:ln>
            <a:noFill/>
          </a:ln>
        </p:spPr>
      </p:pic>
      <p:pic>
        <p:nvPicPr>
          <p:cNvPr id="715" name="Google Shape;715;p72"/>
          <p:cNvPicPr preferRelativeResize="0"/>
          <p:nvPr/>
        </p:nvPicPr>
        <p:blipFill>
          <a:blip r:embed="rId4">
            <a:alphaModFix/>
          </a:blip>
          <a:stretch>
            <a:fillRect/>
          </a:stretch>
        </p:blipFill>
        <p:spPr>
          <a:xfrm>
            <a:off x="6959303" y="1583275"/>
            <a:ext cx="3949323" cy="50435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3"/>
          <p:cNvSpPr txBox="1">
            <a:spLocks noGrp="1"/>
          </p:cNvSpPr>
          <p:nvPr>
            <p:ph type="body" idx="3"/>
          </p:nvPr>
        </p:nvSpPr>
        <p:spPr>
          <a:xfrm>
            <a:off x="2612025" y="840525"/>
            <a:ext cx="7831800" cy="6801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3700">
                <a:solidFill>
                  <a:schemeClr val="accent6"/>
                </a:solidFill>
              </a:rPr>
              <a:t>How to Engage in Legislative Advocacy:</a:t>
            </a:r>
            <a:endParaRPr sz="3700">
              <a:solidFill>
                <a:schemeClr val="accent6"/>
              </a:solidFill>
            </a:endParaRPr>
          </a:p>
          <a:p>
            <a:pPr marL="0" lvl="0" indent="0" algn="l" rtl="0">
              <a:lnSpc>
                <a:spcPct val="70000"/>
              </a:lnSpc>
              <a:spcBef>
                <a:spcPts val="1000"/>
              </a:spcBef>
              <a:spcAft>
                <a:spcPts val="0"/>
              </a:spcAft>
              <a:buSzPts val="900"/>
              <a:buNone/>
            </a:pPr>
            <a:endParaRPr sz="2700"/>
          </a:p>
        </p:txBody>
      </p:sp>
      <p:sp>
        <p:nvSpPr>
          <p:cNvPr id="721" name="Google Shape;721;p73"/>
          <p:cNvSpPr txBox="1"/>
          <p:nvPr/>
        </p:nvSpPr>
        <p:spPr>
          <a:xfrm>
            <a:off x="2830375" y="1728150"/>
            <a:ext cx="89361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b="1" u="sng">
                <a:solidFill>
                  <a:srgbClr val="006600"/>
                </a:solidFill>
                <a:latin typeface="Calibri"/>
                <a:ea typeface="Calibri"/>
                <a:cs typeface="Calibri"/>
                <a:sym typeface="Calibri"/>
              </a:rPr>
              <a:t>Key ways to engage your legislators:</a:t>
            </a:r>
            <a:endParaRPr sz="3200" b="1" u="sng">
              <a:solidFill>
                <a:srgbClr val="006600"/>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GB" sz="3200">
                <a:solidFill>
                  <a:schemeClr val="dk1"/>
                </a:solidFill>
                <a:latin typeface="Calibri"/>
                <a:ea typeface="Calibri"/>
                <a:cs typeface="Calibri"/>
                <a:sym typeface="Calibri"/>
              </a:rPr>
              <a:t>Sign-on Letters/Calls of Support</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GB" sz="3200">
                <a:solidFill>
                  <a:schemeClr val="dk1"/>
                </a:solidFill>
                <a:latin typeface="Calibri"/>
                <a:ea typeface="Calibri"/>
                <a:cs typeface="Calibri"/>
                <a:sym typeface="Calibri"/>
              </a:rPr>
              <a:t>Creating a legislative factsheet for your agency</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GB" sz="3200">
                <a:solidFill>
                  <a:schemeClr val="dk1"/>
                </a:solidFill>
                <a:latin typeface="Calibri"/>
                <a:ea typeface="Calibri"/>
                <a:cs typeface="Calibri"/>
                <a:sym typeface="Calibri"/>
              </a:rPr>
              <a:t>Hosting legislative briefing meetings with elected officials &amp; policy staff </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GB" sz="3200">
                <a:solidFill>
                  <a:schemeClr val="dk1"/>
                </a:solidFill>
                <a:latin typeface="Calibri"/>
                <a:ea typeface="Calibri"/>
                <a:cs typeface="Calibri"/>
                <a:sym typeface="Calibri"/>
              </a:rPr>
              <a:t>Hosting a site visit with an elected official</a:t>
            </a:r>
            <a:endParaRPr sz="3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700">
              <a:solidFill>
                <a:schemeClr val="dk1"/>
              </a:solidFill>
            </a:endParaRPr>
          </a:p>
        </p:txBody>
      </p:sp>
      <p:pic>
        <p:nvPicPr>
          <p:cNvPr id="722" name="Google Shape;722;p73"/>
          <p:cNvPicPr preferRelativeResize="0"/>
          <p:nvPr/>
        </p:nvPicPr>
        <p:blipFill>
          <a:blip r:embed="rId3">
            <a:alphaModFix/>
          </a:blip>
          <a:stretch>
            <a:fillRect/>
          </a:stretch>
        </p:blipFill>
        <p:spPr>
          <a:xfrm>
            <a:off x="94400" y="2659775"/>
            <a:ext cx="2682175" cy="1538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4"/>
          <p:cNvSpPr txBox="1">
            <a:spLocks noGrp="1"/>
          </p:cNvSpPr>
          <p:nvPr>
            <p:ph type="body" idx="3"/>
          </p:nvPr>
        </p:nvSpPr>
        <p:spPr>
          <a:xfrm>
            <a:off x="2624875" y="921475"/>
            <a:ext cx="83220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What are sign on letters?</a:t>
            </a:r>
            <a:endParaRPr sz="2700">
              <a:solidFill>
                <a:schemeClr val="accent6"/>
              </a:solidFill>
            </a:endParaRPr>
          </a:p>
        </p:txBody>
      </p:sp>
      <p:sp>
        <p:nvSpPr>
          <p:cNvPr id="728" name="Google Shape;728;p74"/>
          <p:cNvSpPr txBox="1"/>
          <p:nvPr/>
        </p:nvSpPr>
        <p:spPr>
          <a:xfrm>
            <a:off x="6269800" y="1923150"/>
            <a:ext cx="4980300" cy="416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b="1">
                <a:solidFill>
                  <a:schemeClr val="dk1"/>
                </a:solidFill>
                <a:latin typeface="Calibri"/>
                <a:ea typeface="Calibri"/>
                <a:cs typeface="Calibri"/>
                <a:sym typeface="Calibri"/>
              </a:rPr>
              <a:t>Sign-on Letter</a:t>
            </a:r>
            <a:endParaRPr sz="2300" b="1">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A letter used to demonstrate broad support for, or opposition to, an issue, bill or action. </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An organizational sign on letter would be drafted using the input of anti-hunger coalition leaders to share with members of Congress or state legislators to declare their stance on an issue and urge their support/opposition.</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729" name="Google Shape;729;p74" title="District of Columbia home rule - Wikipedia"/>
          <p:cNvPicPr preferRelativeResize="0"/>
          <p:nvPr/>
        </p:nvPicPr>
        <p:blipFill>
          <a:blip r:embed="rId3">
            <a:alphaModFix/>
          </a:blip>
          <a:stretch>
            <a:fillRect/>
          </a:stretch>
        </p:blipFill>
        <p:spPr>
          <a:xfrm>
            <a:off x="583925" y="2385975"/>
            <a:ext cx="5359375" cy="2779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75"/>
          <p:cNvSpPr txBox="1">
            <a:spLocks noGrp="1"/>
          </p:cNvSpPr>
          <p:nvPr>
            <p:ph type="body" idx="3"/>
          </p:nvPr>
        </p:nvSpPr>
        <p:spPr>
          <a:xfrm>
            <a:off x="2611800" y="757900"/>
            <a:ext cx="8551200" cy="635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3900">
                <a:solidFill>
                  <a:schemeClr val="accent6"/>
                </a:solidFill>
              </a:rPr>
              <a:t>Sign-on Letters Drafting Process</a:t>
            </a:r>
            <a:endParaRPr sz="3900">
              <a:solidFill>
                <a:schemeClr val="accent6"/>
              </a:solidFill>
            </a:endParaRPr>
          </a:p>
        </p:txBody>
      </p:sp>
      <p:sp>
        <p:nvSpPr>
          <p:cNvPr id="735" name="Google Shape;735;p75"/>
          <p:cNvSpPr txBox="1"/>
          <p:nvPr/>
        </p:nvSpPr>
        <p:spPr>
          <a:xfrm>
            <a:off x="615500" y="2000825"/>
            <a:ext cx="4704600" cy="42342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Present historical/background information on the issue or bill.</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State your organization or coalition’s position on the issue (support/oppose).</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Share how this issue impacts the (budget, operations, service capacities) of your organization.</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Address the letter to the legislator or committee who is reviewing the bill or budget proposal. </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Sign the letter and share with legislative staff in the offices of legislators in your district. If this is a coalition letter (multiple organizations) make sure to add their names to the letter as supporting organizations.</a:t>
            </a:r>
            <a:endParaRPr sz="1600">
              <a:solidFill>
                <a:schemeClr val="dk1"/>
              </a:solidFill>
              <a:latin typeface="Calibri"/>
              <a:ea typeface="Calibri"/>
              <a:cs typeface="Calibri"/>
              <a:sym typeface="Calibri"/>
            </a:endParaRPr>
          </a:p>
        </p:txBody>
      </p:sp>
      <p:pic>
        <p:nvPicPr>
          <p:cNvPr id="736" name="Google Shape;736;p75"/>
          <p:cNvPicPr preferRelativeResize="0"/>
          <p:nvPr/>
        </p:nvPicPr>
        <p:blipFill>
          <a:blip r:embed="rId3">
            <a:alphaModFix/>
          </a:blip>
          <a:stretch>
            <a:fillRect/>
          </a:stretch>
        </p:blipFill>
        <p:spPr>
          <a:xfrm>
            <a:off x="6149225" y="1262913"/>
            <a:ext cx="4784575" cy="56032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76"/>
          <p:cNvSpPr txBox="1">
            <a:spLocks noGrp="1"/>
          </p:cNvSpPr>
          <p:nvPr>
            <p:ph type="body" idx="3"/>
          </p:nvPr>
        </p:nvSpPr>
        <p:spPr>
          <a:xfrm>
            <a:off x="2559650" y="688600"/>
            <a:ext cx="8322000" cy="7740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How to Write a Sign-on Letter:</a:t>
            </a:r>
            <a:endParaRPr sz="2700">
              <a:solidFill>
                <a:schemeClr val="accent6"/>
              </a:solidFill>
            </a:endParaRPr>
          </a:p>
        </p:txBody>
      </p:sp>
      <p:sp>
        <p:nvSpPr>
          <p:cNvPr id="742" name="Google Shape;742;p76"/>
          <p:cNvSpPr txBox="1"/>
          <p:nvPr/>
        </p:nvSpPr>
        <p:spPr>
          <a:xfrm>
            <a:off x="876450" y="5873875"/>
            <a:ext cx="10530000" cy="9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GB" sz="1500" i="1">
                <a:solidFill>
                  <a:schemeClr val="dk1"/>
                </a:solidFill>
                <a:latin typeface="Calibri"/>
                <a:ea typeface="Calibri"/>
                <a:cs typeface="Calibri"/>
                <a:sym typeface="Calibri"/>
              </a:rPr>
              <a:t>Sign the letter and share with legislative staff in the offices of legislators in your district. If this is a coalition letter (multiple organizations) make sure to add their names to the letter as supporting organizations.</a:t>
            </a:r>
            <a:endParaRPr sz="1500" i="1">
              <a:solidFill>
                <a:schemeClr val="dk1"/>
              </a:solidFill>
              <a:latin typeface="Calibri"/>
              <a:ea typeface="Calibri"/>
              <a:cs typeface="Calibri"/>
              <a:sym typeface="Calibri"/>
            </a:endParaRPr>
          </a:p>
        </p:txBody>
      </p:sp>
      <p:pic>
        <p:nvPicPr>
          <p:cNvPr id="743" name="Google Shape;743;p76"/>
          <p:cNvPicPr preferRelativeResize="0"/>
          <p:nvPr/>
        </p:nvPicPr>
        <p:blipFill>
          <a:blip r:embed="rId3">
            <a:alphaModFix/>
          </a:blip>
          <a:stretch>
            <a:fillRect/>
          </a:stretch>
        </p:blipFill>
        <p:spPr>
          <a:xfrm>
            <a:off x="876450" y="1884813"/>
            <a:ext cx="3110750" cy="4271174"/>
          </a:xfrm>
          <a:prstGeom prst="rect">
            <a:avLst/>
          </a:prstGeom>
          <a:noFill/>
          <a:ln>
            <a:noFill/>
          </a:ln>
        </p:spPr>
      </p:pic>
      <p:pic>
        <p:nvPicPr>
          <p:cNvPr id="744" name="Google Shape;744;p76"/>
          <p:cNvPicPr preferRelativeResize="0"/>
          <p:nvPr/>
        </p:nvPicPr>
        <p:blipFill>
          <a:blip r:embed="rId4">
            <a:alphaModFix/>
          </a:blip>
          <a:stretch>
            <a:fillRect/>
          </a:stretch>
        </p:blipFill>
        <p:spPr>
          <a:xfrm>
            <a:off x="4405262" y="1839751"/>
            <a:ext cx="3328525" cy="4361304"/>
          </a:xfrm>
          <a:prstGeom prst="rect">
            <a:avLst/>
          </a:prstGeom>
          <a:noFill/>
          <a:ln>
            <a:noFill/>
          </a:ln>
        </p:spPr>
      </p:pic>
      <p:pic>
        <p:nvPicPr>
          <p:cNvPr id="745" name="Google Shape;745;p76"/>
          <p:cNvPicPr preferRelativeResize="0"/>
          <p:nvPr/>
        </p:nvPicPr>
        <p:blipFill>
          <a:blip r:embed="rId5">
            <a:alphaModFix/>
          </a:blip>
          <a:stretch>
            <a:fillRect/>
          </a:stretch>
        </p:blipFill>
        <p:spPr>
          <a:xfrm>
            <a:off x="8151850" y="1734875"/>
            <a:ext cx="3328524" cy="42042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77"/>
          <p:cNvSpPr txBox="1">
            <a:spLocks noGrp="1"/>
          </p:cNvSpPr>
          <p:nvPr>
            <p:ph type="body" idx="3"/>
          </p:nvPr>
        </p:nvSpPr>
        <p:spPr>
          <a:xfrm>
            <a:off x="2624875" y="921475"/>
            <a:ext cx="83220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How to Submit a Sign-on Letter:</a:t>
            </a:r>
            <a:endParaRPr sz="2700">
              <a:solidFill>
                <a:schemeClr val="accent6"/>
              </a:solidFill>
            </a:endParaRPr>
          </a:p>
        </p:txBody>
      </p:sp>
      <p:sp>
        <p:nvSpPr>
          <p:cNvPr id="751" name="Google Shape;751;p77"/>
          <p:cNvSpPr txBox="1"/>
          <p:nvPr/>
        </p:nvSpPr>
        <p:spPr>
          <a:xfrm>
            <a:off x="7873400" y="2118850"/>
            <a:ext cx="3871500" cy="4166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If the letter addresses a California state specific issue or the bill was introduced by a CA state legislator, then upload your official pdf letter to the </a:t>
            </a:r>
            <a:r>
              <a:rPr lang="en-GB" sz="1800" b="1">
                <a:solidFill>
                  <a:schemeClr val="dk1"/>
                </a:solidFill>
                <a:latin typeface="Calibri"/>
                <a:ea typeface="Calibri"/>
                <a:cs typeface="Calibri"/>
                <a:sym typeface="Calibri"/>
              </a:rPr>
              <a:t>California Legislature Position Letter Portal (Calegis Portal).</a:t>
            </a:r>
            <a:endParaRPr sz="1800" b="1">
              <a:solidFill>
                <a:schemeClr val="dk1"/>
              </a:solidFill>
              <a:latin typeface="Calibri"/>
              <a:ea typeface="Calibri"/>
              <a:cs typeface="Calibri"/>
              <a:sym typeface="Calibri"/>
            </a:endParaRPr>
          </a:p>
          <a:p>
            <a:pPr marL="457200" lvl="0" indent="0" algn="l" rtl="0">
              <a:spcBef>
                <a:spcPts val="0"/>
              </a:spcBef>
              <a:spcAft>
                <a:spcPts val="0"/>
              </a:spcAft>
              <a:buNone/>
            </a:pPr>
            <a:endParaRPr sz="1800" b="1">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GB" sz="1800" b="1" u="sng">
                <a:solidFill>
                  <a:schemeClr val="hlink"/>
                </a:solidFill>
                <a:latin typeface="Calibri"/>
                <a:ea typeface="Calibri"/>
                <a:cs typeface="Calibri"/>
                <a:sym typeface="Calibri"/>
                <a:hlinkClick r:id="rId3"/>
              </a:rPr>
              <a:t>https://calegislation.lc.ca.gov/Advocates/</a:t>
            </a:r>
            <a:endParaRPr sz="1800" b="1">
              <a:solidFill>
                <a:schemeClr val="dk1"/>
              </a:solidFill>
              <a:latin typeface="Calibri"/>
              <a:ea typeface="Calibri"/>
              <a:cs typeface="Calibri"/>
              <a:sym typeface="Calibri"/>
            </a:endParaRPr>
          </a:p>
          <a:p>
            <a:pPr marL="457200" lvl="0" indent="0" algn="l" rtl="0">
              <a:spcBef>
                <a:spcPts val="0"/>
              </a:spcBef>
              <a:spcAft>
                <a:spcPts val="0"/>
              </a:spcAft>
              <a:buNone/>
            </a:pPr>
            <a:endParaRPr sz="1800" b="1">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Follow up with an email to the staffer handling the bill/issue in the respective legislator’s office.</a:t>
            </a:r>
            <a:endParaRPr sz="1800">
              <a:solidFill>
                <a:schemeClr val="dk1"/>
              </a:solidFill>
              <a:latin typeface="Calibri"/>
              <a:ea typeface="Calibri"/>
              <a:cs typeface="Calibri"/>
              <a:sym typeface="Calibri"/>
            </a:endParaRPr>
          </a:p>
        </p:txBody>
      </p:sp>
      <p:pic>
        <p:nvPicPr>
          <p:cNvPr id="752" name="Google Shape;752;p77"/>
          <p:cNvPicPr preferRelativeResize="0"/>
          <p:nvPr/>
        </p:nvPicPr>
        <p:blipFill>
          <a:blip r:embed="rId4">
            <a:alphaModFix/>
          </a:blip>
          <a:stretch>
            <a:fillRect/>
          </a:stretch>
        </p:blipFill>
        <p:spPr>
          <a:xfrm>
            <a:off x="4286338" y="1967200"/>
            <a:ext cx="3243151" cy="4227426"/>
          </a:xfrm>
          <a:prstGeom prst="rect">
            <a:avLst/>
          </a:prstGeom>
          <a:noFill/>
          <a:ln>
            <a:noFill/>
          </a:ln>
        </p:spPr>
      </p:pic>
      <p:pic>
        <p:nvPicPr>
          <p:cNvPr id="753" name="Google Shape;753;p77"/>
          <p:cNvPicPr preferRelativeResize="0"/>
          <p:nvPr/>
        </p:nvPicPr>
        <p:blipFill>
          <a:blip r:embed="rId5">
            <a:alphaModFix/>
          </a:blip>
          <a:stretch>
            <a:fillRect/>
          </a:stretch>
        </p:blipFill>
        <p:spPr>
          <a:xfrm>
            <a:off x="456350" y="2428313"/>
            <a:ext cx="3486098" cy="41663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78"/>
          <p:cNvSpPr txBox="1">
            <a:spLocks noGrp="1"/>
          </p:cNvSpPr>
          <p:nvPr>
            <p:ph type="body" idx="3"/>
          </p:nvPr>
        </p:nvSpPr>
        <p:spPr>
          <a:xfrm>
            <a:off x="2624875" y="921475"/>
            <a:ext cx="83220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3900">
                <a:solidFill>
                  <a:schemeClr val="accent6"/>
                </a:solidFill>
              </a:rPr>
              <a:t>Providing Public Comment/Testimony:</a:t>
            </a:r>
            <a:endParaRPr sz="2500">
              <a:solidFill>
                <a:schemeClr val="accent6"/>
              </a:solidFill>
            </a:endParaRPr>
          </a:p>
        </p:txBody>
      </p:sp>
      <p:sp>
        <p:nvSpPr>
          <p:cNvPr id="759" name="Google Shape;759;p78"/>
          <p:cNvSpPr txBox="1"/>
          <p:nvPr/>
        </p:nvSpPr>
        <p:spPr>
          <a:xfrm>
            <a:off x="8105025" y="1988375"/>
            <a:ext cx="3574800" cy="43443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Call in requests occur when a committee convening opens the floor for public comment.</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At this time advocates are able to provide public comment in support of a bill/issue area in person or over the phone.</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Coalition leaders will normally provide a script that advocates can follow to provide their comment on behalf of the network or their organization.</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Providing public comment helps to bolster support behind important bills that affect our anti-hunger network partners and the communities that depend on our services.</a:t>
            </a:r>
            <a:endParaRPr sz="1500">
              <a:solidFill>
                <a:schemeClr val="dk1"/>
              </a:solidFill>
              <a:latin typeface="Calibri"/>
              <a:ea typeface="Calibri"/>
              <a:cs typeface="Calibri"/>
              <a:sym typeface="Calibri"/>
            </a:endParaRPr>
          </a:p>
        </p:txBody>
      </p:sp>
      <p:pic>
        <p:nvPicPr>
          <p:cNvPr id="760" name="Google Shape;760;p78"/>
          <p:cNvPicPr preferRelativeResize="0"/>
          <p:nvPr/>
        </p:nvPicPr>
        <p:blipFill>
          <a:blip r:embed="rId3">
            <a:alphaModFix/>
          </a:blip>
          <a:stretch>
            <a:fillRect/>
          </a:stretch>
        </p:blipFill>
        <p:spPr>
          <a:xfrm>
            <a:off x="152400" y="2118850"/>
            <a:ext cx="7952625" cy="3965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79"/>
          <p:cNvSpPr txBox="1"/>
          <p:nvPr/>
        </p:nvSpPr>
        <p:spPr>
          <a:xfrm>
            <a:off x="4844275" y="1610400"/>
            <a:ext cx="7577100" cy="4931700"/>
          </a:xfrm>
          <a:prstGeom prst="rect">
            <a:avLst/>
          </a:prstGeom>
          <a:noFill/>
          <a:ln>
            <a:noFill/>
          </a:ln>
        </p:spPr>
        <p:txBody>
          <a:bodyPr spcFirstLastPara="1" wrap="square" lIns="91425" tIns="91425" rIns="91425" bIns="91425" anchor="t" anchorCtr="0">
            <a:noAutofit/>
          </a:bodyPr>
          <a:lstStyle/>
          <a:p>
            <a:pPr marL="0" marR="1003300" lvl="0" indent="0" algn="l" rtl="0">
              <a:lnSpc>
                <a:spcPct val="120000"/>
              </a:lnSpc>
              <a:spcBef>
                <a:spcPts val="100"/>
              </a:spcBef>
              <a:spcAft>
                <a:spcPts val="0"/>
              </a:spcAft>
              <a:buNone/>
            </a:pPr>
            <a:r>
              <a:rPr lang="en-GB" sz="2000" b="1">
                <a:solidFill>
                  <a:srgbClr val="595959"/>
                </a:solidFill>
                <a:latin typeface="Calibri"/>
                <a:ea typeface="Calibri"/>
                <a:cs typeface="Calibri"/>
                <a:sym typeface="Calibri"/>
              </a:rPr>
              <a:t>Components of a Factsheet</a:t>
            </a:r>
            <a:endParaRPr sz="2000" b="1">
              <a:solidFill>
                <a:srgbClr val="595959"/>
              </a:solidFill>
              <a:latin typeface="Calibri"/>
              <a:ea typeface="Calibri"/>
              <a:cs typeface="Calibri"/>
              <a:sym typeface="Calibri"/>
            </a:endParaRPr>
          </a:p>
          <a:p>
            <a:pPr marL="457200" marR="1003300" lvl="0" indent="-355600" algn="l" rtl="0">
              <a:lnSpc>
                <a:spcPct val="120000"/>
              </a:lnSpc>
              <a:spcBef>
                <a:spcPts val="100"/>
              </a:spcBef>
              <a:spcAft>
                <a:spcPts val="0"/>
              </a:spcAft>
              <a:buClr>
                <a:srgbClr val="595959"/>
              </a:buClr>
              <a:buSzPts val="2000"/>
              <a:buFont typeface="Calibri"/>
              <a:buAutoNum type="arabicPeriod"/>
            </a:pPr>
            <a:r>
              <a:rPr lang="en-GB" sz="2000">
                <a:solidFill>
                  <a:srgbClr val="595959"/>
                </a:solidFill>
                <a:latin typeface="Calibri"/>
                <a:ea typeface="Calibri"/>
                <a:cs typeface="Calibri"/>
                <a:sym typeface="Calibri"/>
              </a:rPr>
              <a:t>Include Los Angeles County food insecurity data</a:t>
            </a:r>
            <a:endParaRPr sz="2000">
              <a:solidFill>
                <a:srgbClr val="595959"/>
              </a:solidFill>
              <a:latin typeface="Calibri"/>
              <a:ea typeface="Calibri"/>
              <a:cs typeface="Calibri"/>
              <a:sym typeface="Calibri"/>
            </a:endParaRPr>
          </a:p>
          <a:p>
            <a:pPr marL="457200" marR="1003300" lvl="0" indent="-355600" algn="l" rtl="0">
              <a:lnSpc>
                <a:spcPct val="120000"/>
              </a:lnSpc>
              <a:spcBef>
                <a:spcPts val="0"/>
              </a:spcBef>
              <a:spcAft>
                <a:spcPts val="0"/>
              </a:spcAft>
              <a:buClr>
                <a:srgbClr val="595959"/>
              </a:buClr>
              <a:buSzPts val="2000"/>
              <a:buFont typeface="Calibri"/>
              <a:buAutoNum type="arabicPeriod"/>
            </a:pPr>
            <a:r>
              <a:rPr lang="en-GB" sz="2000">
                <a:solidFill>
                  <a:srgbClr val="595959"/>
                </a:solidFill>
                <a:latin typeface="Calibri"/>
                <a:ea typeface="Calibri"/>
                <a:cs typeface="Calibri"/>
                <a:sym typeface="Calibri"/>
              </a:rPr>
              <a:t>Include your agency's food distribution data:</a:t>
            </a:r>
            <a:endParaRPr sz="2000">
              <a:solidFill>
                <a:srgbClr val="595959"/>
              </a:solidFill>
              <a:latin typeface="Calibri"/>
              <a:ea typeface="Calibri"/>
              <a:cs typeface="Calibri"/>
              <a:sym typeface="Calibri"/>
            </a:endParaRPr>
          </a:p>
          <a:p>
            <a:pPr marL="914400" marR="1003300" lvl="1" indent="-355600" algn="l" rtl="0">
              <a:lnSpc>
                <a:spcPct val="120000"/>
              </a:lnSpc>
              <a:spcBef>
                <a:spcPts val="0"/>
              </a:spcBef>
              <a:spcAft>
                <a:spcPts val="0"/>
              </a:spcAft>
              <a:buClr>
                <a:srgbClr val="595959"/>
              </a:buClr>
              <a:buSzPts val="2000"/>
              <a:buFont typeface="Calibri"/>
              <a:buAutoNum type="alphaLcPeriod"/>
            </a:pPr>
            <a:r>
              <a:rPr lang="en-GB" sz="2000">
                <a:solidFill>
                  <a:srgbClr val="595959"/>
                </a:solidFill>
                <a:latin typeface="Calibri"/>
                <a:ea typeface="Calibri"/>
                <a:cs typeface="Calibri"/>
                <a:sym typeface="Calibri"/>
              </a:rPr>
              <a:t>Number of pounds distributed</a:t>
            </a:r>
            <a:endParaRPr sz="2000">
              <a:solidFill>
                <a:srgbClr val="595959"/>
              </a:solidFill>
              <a:latin typeface="Calibri"/>
              <a:ea typeface="Calibri"/>
              <a:cs typeface="Calibri"/>
              <a:sym typeface="Calibri"/>
            </a:endParaRPr>
          </a:p>
          <a:p>
            <a:pPr marL="914400" marR="1003300" lvl="1" indent="-355600" algn="l" rtl="0">
              <a:lnSpc>
                <a:spcPct val="120000"/>
              </a:lnSpc>
              <a:spcBef>
                <a:spcPts val="0"/>
              </a:spcBef>
              <a:spcAft>
                <a:spcPts val="0"/>
              </a:spcAft>
              <a:buClr>
                <a:srgbClr val="595959"/>
              </a:buClr>
              <a:buSzPts val="2000"/>
              <a:buFont typeface="Calibri"/>
              <a:buAutoNum type="alphaLcPeriod"/>
            </a:pPr>
            <a:r>
              <a:rPr lang="en-GB" sz="2000">
                <a:solidFill>
                  <a:srgbClr val="595959"/>
                </a:solidFill>
                <a:latin typeface="Calibri"/>
                <a:ea typeface="Calibri"/>
                <a:cs typeface="Calibri"/>
                <a:sym typeface="Calibri"/>
              </a:rPr>
              <a:t>Number of meals distributed </a:t>
            </a:r>
            <a:endParaRPr sz="2000">
              <a:solidFill>
                <a:srgbClr val="595959"/>
              </a:solidFill>
              <a:latin typeface="Calibri"/>
              <a:ea typeface="Calibri"/>
              <a:cs typeface="Calibri"/>
              <a:sym typeface="Calibri"/>
            </a:endParaRPr>
          </a:p>
          <a:p>
            <a:pPr marL="914400" marR="1003300" lvl="1" indent="-355600" algn="l" rtl="0">
              <a:lnSpc>
                <a:spcPct val="120000"/>
              </a:lnSpc>
              <a:spcBef>
                <a:spcPts val="0"/>
              </a:spcBef>
              <a:spcAft>
                <a:spcPts val="0"/>
              </a:spcAft>
              <a:buClr>
                <a:srgbClr val="595959"/>
              </a:buClr>
              <a:buSzPts val="2000"/>
              <a:buFont typeface="Calibri"/>
              <a:buAutoNum type="alphaLcPeriod"/>
            </a:pPr>
            <a:r>
              <a:rPr lang="en-GB" sz="2000">
                <a:solidFill>
                  <a:srgbClr val="595959"/>
                </a:solidFill>
                <a:latin typeface="Calibri"/>
                <a:ea typeface="Calibri"/>
                <a:cs typeface="Calibri"/>
                <a:sym typeface="Calibri"/>
              </a:rPr>
              <a:t>Number of individuals served </a:t>
            </a:r>
            <a:endParaRPr sz="2000">
              <a:solidFill>
                <a:srgbClr val="595959"/>
              </a:solidFill>
              <a:latin typeface="Calibri"/>
              <a:ea typeface="Calibri"/>
              <a:cs typeface="Calibri"/>
              <a:sym typeface="Calibri"/>
            </a:endParaRPr>
          </a:p>
          <a:p>
            <a:pPr marL="457200" marR="1003300" lvl="0" indent="-355600" algn="l" rtl="0">
              <a:lnSpc>
                <a:spcPct val="120000"/>
              </a:lnSpc>
              <a:spcBef>
                <a:spcPts val="0"/>
              </a:spcBef>
              <a:spcAft>
                <a:spcPts val="0"/>
              </a:spcAft>
              <a:buClr>
                <a:srgbClr val="595959"/>
              </a:buClr>
              <a:buSzPts val="2000"/>
              <a:buFont typeface="Calibri"/>
              <a:buAutoNum type="arabicPeriod"/>
            </a:pPr>
            <a:r>
              <a:rPr lang="en-GB" sz="2000">
                <a:solidFill>
                  <a:srgbClr val="595959"/>
                </a:solidFill>
                <a:latin typeface="Calibri"/>
                <a:ea typeface="Calibri"/>
                <a:cs typeface="Calibri"/>
                <a:sym typeface="Calibri"/>
              </a:rPr>
              <a:t>Include the cities, neighborhoods and communities you serve (and if possible, stats for each community)</a:t>
            </a:r>
            <a:endParaRPr sz="2000">
              <a:solidFill>
                <a:srgbClr val="595959"/>
              </a:solidFill>
              <a:latin typeface="Calibri"/>
              <a:ea typeface="Calibri"/>
              <a:cs typeface="Calibri"/>
              <a:sym typeface="Calibri"/>
            </a:endParaRPr>
          </a:p>
          <a:p>
            <a:pPr marL="457200" marR="1003300" lvl="0" indent="-355600" algn="l" rtl="0">
              <a:lnSpc>
                <a:spcPct val="120000"/>
              </a:lnSpc>
              <a:spcBef>
                <a:spcPts val="0"/>
              </a:spcBef>
              <a:spcAft>
                <a:spcPts val="0"/>
              </a:spcAft>
              <a:buClr>
                <a:srgbClr val="595959"/>
              </a:buClr>
              <a:buSzPts val="2000"/>
              <a:buFont typeface="Calibri"/>
              <a:buAutoNum type="arabicPeriod"/>
            </a:pPr>
            <a:r>
              <a:rPr lang="en-GB" sz="2000">
                <a:solidFill>
                  <a:srgbClr val="595959"/>
                </a:solidFill>
                <a:latin typeface="Calibri"/>
                <a:ea typeface="Calibri"/>
                <a:cs typeface="Calibri"/>
                <a:sym typeface="Calibri"/>
              </a:rPr>
              <a:t>Include the range of programs you operate: After School Meals, Congregate Meals, Food Pantry Services, Mass Distribution Sites, Meal delivery, Senior Meals, etc. </a:t>
            </a:r>
            <a:endParaRPr sz="2000">
              <a:solidFill>
                <a:srgbClr val="595959"/>
              </a:solidFill>
              <a:latin typeface="Calibri"/>
              <a:ea typeface="Calibri"/>
              <a:cs typeface="Calibri"/>
              <a:sym typeface="Calibri"/>
            </a:endParaRPr>
          </a:p>
          <a:p>
            <a:pPr marL="457200" marR="1003300" lvl="0" indent="-355600" algn="l" rtl="0">
              <a:lnSpc>
                <a:spcPct val="120000"/>
              </a:lnSpc>
              <a:spcBef>
                <a:spcPts val="0"/>
              </a:spcBef>
              <a:spcAft>
                <a:spcPts val="0"/>
              </a:spcAft>
              <a:buClr>
                <a:srgbClr val="595959"/>
              </a:buClr>
              <a:buSzPts val="2000"/>
              <a:buFont typeface="Calibri"/>
              <a:buAutoNum type="arabicPeriod"/>
            </a:pPr>
            <a:r>
              <a:rPr lang="en-GB" sz="2000">
                <a:solidFill>
                  <a:srgbClr val="595959"/>
                </a:solidFill>
                <a:latin typeface="Calibri"/>
                <a:ea typeface="Calibri"/>
                <a:cs typeface="Calibri"/>
                <a:sym typeface="Calibri"/>
              </a:rPr>
              <a:t>Include client photos, short bios, quotes and testimonials</a:t>
            </a:r>
            <a:endParaRPr sz="20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a:solidFill>
                <a:srgbClr val="12529C"/>
              </a:solidFill>
              <a:latin typeface="Georgia"/>
              <a:ea typeface="Georgia"/>
              <a:cs typeface="Georgia"/>
              <a:sym typeface="Georgia"/>
            </a:endParaRPr>
          </a:p>
        </p:txBody>
      </p:sp>
      <p:pic>
        <p:nvPicPr>
          <p:cNvPr id="766" name="Google Shape;766;p79"/>
          <p:cNvPicPr preferRelativeResize="0">
            <a:picLocks noGrp="1"/>
          </p:cNvPicPr>
          <p:nvPr>
            <p:ph type="pic" idx="2"/>
          </p:nvPr>
        </p:nvPicPr>
        <p:blipFill rotWithShape="1">
          <a:blip r:embed="rId3">
            <a:alphaModFix/>
          </a:blip>
          <a:srcRect t="-597" b="-607"/>
          <a:stretch/>
        </p:blipFill>
        <p:spPr>
          <a:xfrm>
            <a:off x="450362" y="1969975"/>
            <a:ext cx="3803163" cy="4225725"/>
          </a:xfrm>
          <a:prstGeom prst="rect">
            <a:avLst/>
          </a:prstGeom>
          <a:noFill/>
          <a:ln>
            <a:noFill/>
          </a:ln>
        </p:spPr>
      </p:pic>
      <p:sp>
        <p:nvSpPr>
          <p:cNvPr id="767" name="Google Shape;767;p79"/>
          <p:cNvSpPr txBox="1">
            <a:spLocks noGrp="1"/>
          </p:cNvSpPr>
          <p:nvPr>
            <p:ph type="body" idx="3"/>
          </p:nvPr>
        </p:nvSpPr>
        <p:spPr>
          <a:xfrm>
            <a:off x="2560650" y="955525"/>
            <a:ext cx="8322000" cy="629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3100">
                <a:solidFill>
                  <a:schemeClr val="accent6"/>
                </a:solidFill>
              </a:rPr>
              <a:t>Creating a Legislative Factsheet for Your Agency:</a:t>
            </a:r>
            <a:endParaRPr sz="1700">
              <a:solidFill>
                <a:schemeClr val="accent6"/>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80"/>
          <p:cNvSpPr txBox="1"/>
          <p:nvPr/>
        </p:nvSpPr>
        <p:spPr>
          <a:xfrm>
            <a:off x="1016800" y="1893025"/>
            <a:ext cx="10544100" cy="4687500"/>
          </a:xfrm>
          <a:prstGeom prst="rect">
            <a:avLst/>
          </a:prstGeom>
          <a:noFill/>
          <a:ln>
            <a:noFill/>
          </a:ln>
        </p:spPr>
        <p:txBody>
          <a:bodyPr spcFirstLastPara="1" wrap="square" lIns="91425" tIns="91425" rIns="91425" bIns="91425" anchor="t" anchorCtr="0">
            <a:noAutofit/>
          </a:bodyPr>
          <a:lstStyle/>
          <a:p>
            <a:pPr marL="0" marR="1003300" lvl="0" indent="0" algn="l" rtl="0">
              <a:lnSpc>
                <a:spcPct val="120000"/>
              </a:lnSpc>
              <a:spcBef>
                <a:spcPts val="100"/>
              </a:spcBef>
              <a:spcAft>
                <a:spcPts val="0"/>
              </a:spcAft>
              <a:buNone/>
            </a:pPr>
            <a:r>
              <a:rPr lang="en-GB" sz="2000" b="1" u="sng">
                <a:solidFill>
                  <a:srgbClr val="595959"/>
                </a:solidFill>
                <a:latin typeface="Calibri"/>
                <a:ea typeface="Calibri"/>
                <a:cs typeface="Calibri"/>
                <a:sym typeface="Calibri"/>
              </a:rPr>
              <a:t>Include Food Insecurity &amp; Poverty Data in Los Angeles County: </a:t>
            </a:r>
            <a:endParaRPr sz="2000" b="1" u="sng">
              <a:solidFill>
                <a:srgbClr val="595959"/>
              </a:solidFill>
              <a:latin typeface="Calibri"/>
              <a:ea typeface="Calibri"/>
              <a:cs typeface="Calibri"/>
              <a:sym typeface="Calibri"/>
            </a:endParaRPr>
          </a:p>
          <a:p>
            <a:pPr marL="457200" marR="1003300" lvl="0" indent="-355600" algn="l" rtl="0">
              <a:lnSpc>
                <a:spcPct val="120000"/>
              </a:lnSpc>
              <a:spcBef>
                <a:spcPts val="100"/>
              </a:spcBef>
              <a:spcAft>
                <a:spcPts val="0"/>
              </a:spcAft>
              <a:buClr>
                <a:srgbClr val="595959"/>
              </a:buClr>
              <a:buSzPts val="2000"/>
              <a:buFont typeface="Calibri"/>
              <a:buChar char="●"/>
            </a:pPr>
            <a:r>
              <a:rPr lang="en-GB" sz="2000" u="sng">
                <a:solidFill>
                  <a:srgbClr val="595959"/>
                </a:solidFill>
                <a:latin typeface="Calibri"/>
                <a:ea typeface="Calibri"/>
                <a:cs typeface="Calibri"/>
                <a:sym typeface="Calibri"/>
              </a:rPr>
              <a:t>A staggering 30% of county residents are grappling with food insecurity</a:t>
            </a:r>
            <a:r>
              <a:rPr lang="en-GB" sz="2000">
                <a:solidFill>
                  <a:srgbClr val="595959"/>
                </a:solidFill>
                <a:latin typeface="Calibri"/>
                <a:ea typeface="Calibri"/>
                <a:cs typeface="Calibri"/>
                <a:sym typeface="Calibri"/>
              </a:rPr>
              <a:t>, marking a substantial six percentage-point  increase from 2022, when the rate stood at 24%, according to USC Dornsife. </a:t>
            </a:r>
            <a:endParaRPr sz="2000">
              <a:solidFill>
                <a:srgbClr val="595959"/>
              </a:solidFill>
              <a:latin typeface="Calibri"/>
              <a:ea typeface="Calibri"/>
              <a:cs typeface="Calibri"/>
              <a:sym typeface="Calibri"/>
            </a:endParaRPr>
          </a:p>
          <a:p>
            <a:pPr marL="457200" marR="1003300" lvl="0" indent="-355600" algn="l" rtl="0">
              <a:lnSpc>
                <a:spcPct val="120000"/>
              </a:lnSpc>
              <a:spcBef>
                <a:spcPts val="0"/>
              </a:spcBef>
              <a:spcAft>
                <a:spcPts val="0"/>
              </a:spcAft>
              <a:buClr>
                <a:srgbClr val="595959"/>
              </a:buClr>
              <a:buSzPts val="2000"/>
              <a:buFont typeface="Calibri"/>
              <a:buChar char="●"/>
            </a:pPr>
            <a:r>
              <a:rPr lang="en-GB" sz="2000" u="sng">
                <a:solidFill>
                  <a:srgbClr val="595959"/>
                </a:solidFill>
                <a:latin typeface="Calibri"/>
                <a:ea typeface="Calibri"/>
                <a:cs typeface="Calibri"/>
                <a:sym typeface="Calibri"/>
              </a:rPr>
              <a:t>More than 1 in 4 people in Los Angeles County struggle with nutrition insecurity. </a:t>
            </a:r>
            <a:endParaRPr sz="2000" u="sng">
              <a:solidFill>
                <a:srgbClr val="595959"/>
              </a:solidFill>
              <a:latin typeface="Calibri"/>
              <a:ea typeface="Calibri"/>
              <a:cs typeface="Calibri"/>
              <a:sym typeface="Calibri"/>
            </a:endParaRPr>
          </a:p>
          <a:p>
            <a:pPr marL="457200" marR="1003300" lvl="0" indent="-355600" algn="l" rtl="0">
              <a:lnSpc>
                <a:spcPct val="120000"/>
              </a:lnSpc>
              <a:spcBef>
                <a:spcPts val="0"/>
              </a:spcBef>
              <a:spcAft>
                <a:spcPts val="0"/>
              </a:spcAft>
              <a:buClr>
                <a:srgbClr val="595959"/>
              </a:buClr>
              <a:buSzPts val="2000"/>
              <a:buFont typeface="Calibri"/>
              <a:buChar char="●"/>
            </a:pPr>
            <a:r>
              <a:rPr lang="en-GB" sz="2000">
                <a:solidFill>
                  <a:srgbClr val="595959"/>
                </a:solidFill>
                <a:latin typeface="Calibri"/>
                <a:ea typeface="Calibri"/>
                <a:cs typeface="Calibri"/>
                <a:sym typeface="Calibri"/>
              </a:rPr>
              <a:t>USA Food Prices Rose by 25 Percent From 2019 to 2023. </a:t>
            </a:r>
            <a:endParaRPr sz="2000">
              <a:solidFill>
                <a:srgbClr val="595959"/>
              </a:solidFill>
              <a:latin typeface="Calibri"/>
              <a:ea typeface="Calibri"/>
              <a:cs typeface="Calibri"/>
              <a:sym typeface="Calibri"/>
            </a:endParaRPr>
          </a:p>
          <a:p>
            <a:pPr marL="457200" marR="1003300" lvl="0" indent="-355600" algn="l" rtl="0">
              <a:lnSpc>
                <a:spcPct val="120000"/>
              </a:lnSpc>
              <a:spcBef>
                <a:spcPts val="0"/>
              </a:spcBef>
              <a:spcAft>
                <a:spcPts val="0"/>
              </a:spcAft>
              <a:buClr>
                <a:srgbClr val="595959"/>
              </a:buClr>
              <a:buSzPts val="2000"/>
              <a:buFont typeface="Calibri"/>
              <a:buChar char="●"/>
            </a:pPr>
            <a:r>
              <a:rPr lang="en-GB" sz="2000">
                <a:solidFill>
                  <a:srgbClr val="595959"/>
                </a:solidFill>
                <a:latin typeface="Calibri"/>
                <a:ea typeface="Calibri"/>
                <a:cs typeface="Calibri"/>
                <a:sym typeface="Calibri"/>
              </a:rPr>
              <a:t>Consumers spend 11.3% of their disposable income on food - a 30-year high.</a:t>
            </a:r>
            <a:endParaRPr sz="2000">
              <a:solidFill>
                <a:srgbClr val="595959"/>
              </a:solidFill>
              <a:latin typeface="Calibri"/>
              <a:ea typeface="Calibri"/>
              <a:cs typeface="Calibri"/>
              <a:sym typeface="Calibri"/>
            </a:endParaRPr>
          </a:p>
          <a:p>
            <a:pPr marL="457200" marR="1003300" lvl="0" indent="-355600" algn="l" rtl="0">
              <a:lnSpc>
                <a:spcPct val="120000"/>
              </a:lnSpc>
              <a:spcBef>
                <a:spcPts val="0"/>
              </a:spcBef>
              <a:spcAft>
                <a:spcPts val="0"/>
              </a:spcAft>
              <a:buClr>
                <a:srgbClr val="595959"/>
              </a:buClr>
              <a:buSzPts val="2000"/>
              <a:buFont typeface="Calibri"/>
              <a:buChar char="●"/>
            </a:pPr>
            <a:r>
              <a:rPr lang="en-GB" sz="2000">
                <a:solidFill>
                  <a:srgbClr val="595959"/>
                </a:solidFill>
                <a:latin typeface="Calibri"/>
                <a:ea typeface="Calibri"/>
                <a:cs typeface="Calibri"/>
                <a:sym typeface="Calibri"/>
              </a:rPr>
              <a:t>A study finds that Californians spend the most on groceries in America. </a:t>
            </a:r>
            <a:endParaRPr sz="2000">
              <a:solidFill>
                <a:srgbClr val="595959"/>
              </a:solidFill>
              <a:latin typeface="Calibri"/>
              <a:ea typeface="Calibri"/>
              <a:cs typeface="Calibri"/>
              <a:sym typeface="Calibri"/>
            </a:endParaRPr>
          </a:p>
          <a:p>
            <a:pPr marL="457200" marR="1003300" lvl="0" indent="-355600" algn="l" rtl="0">
              <a:lnSpc>
                <a:spcPct val="120000"/>
              </a:lnSpc>
              <a:spcBef>
                <a:spcPts val="0"/>
              </a:spcBef>
              <a:spcAft>
                <a:spcPts val="0"/>
              </a:spcAft>
              <a:buClr>
                <a:srgbClr val="595959"/>
              </a:buClr>
              <a:buSzPts val="2000"/>
              <a:buFont typeface="Calibri"/>
              <a:buChar char="●"/>
            </a:pPr>
            <a:r>
              <a:rPr lang="en-GB" sz="2000">
                <a:solidFill>
                  <a:srgbClr val="595959"/>
                </a:solidFill>
                <a:latin typeface="Calibri"/>
                <a:ea typeface="Calibri"/>
                <a:cs typeface="Calibri"/>
                <a:sym typeface="Calibri"/>
              </a:rPr>
              <a:t>A $25 item in 2019 would likely cost more than $30.75 in 2024 – an estimated 22.8% increase.  </a:t>
            </a:r>
            <a:endParaRPr sz="2000">
              <a:solidFill>
                <a:srgbClr val="595959"/>
              </a:solidFill>
              <a:latin typeface="Calibri"/>
              <a:ea typeface="Calibri"/>
              <a:cs typeface="Calibri"/>
              <a:sym typeface="Calibri"/>
            </a:endParaRPr>
          </a:p>
          <a:p>
            <a:pPr marL="457200" marR="1003300" lvl="0" indent="-355600" algn="l" rtl="0">
              <a:lnSpc>
                <a:spcPct val="120000"/>
              </a:lnSpc>
              <a:spcBef>
                <a:spcPts val="0"/>
              </a:spcBef>
              <a:spcAft>
                <a:spcPts val="0"/>
              </a:spcAft>
              <a:buClr>
                <a:srgbClr val="595959"/>
              </a:buClr>
              <a:buSzPts val="2000"/>
              <a:buFont typeface="Calibri"/>
              <a:buChar char="●"/>
            </a:pPr>
            <a:r>
              <a:rPr lang="en-GB" sz="2000" u="sng">
                <a:solidFill>
                  <a:srgbClr val="595959"/>
                </a:solidFill>
                <a:latin typeface="Calibri"/>
                <a:ea typeface="Calibri"/>
                <a:cs typeface="Calibri"/>
                <a:sym typeface="Calibri"/>
              </a:rPr>
              <a:t>US food prices specifically have gone up 25% from 2019 to 2023.</a:t>
            </a:r>
            <a:r>
              <a:rPr lang="en-GB" sz="2000">
                <a:solidFill>
                  <a:srgbClr val="595959"/>
                </a:solidFill>
                <a:latin typeface="Calibri"/>
                <a:ea typeface="Calibri"/>
                <a:cs typeface="Calibri"/>
                <a:sym typeface="Calibri"/>
              </a:rPr>
              <a:t> </a:t>
            </a:r>
            <a:endParaRPr sz="20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a:solidFill>
                <a:srgbClr val="595959"/>
              </a:solidFill>
              <a:latin typeface="Calibri"/>
              <a:ea typeface="Calibri"/>
              <a:cs typeface="Calibri"/>
              <a:sym typeface="Calibri"/>
            </a:endParaRPr>
          </a:p>
          <a:p>
            <a:pPr marL="457200" marR="1003300" lvl="0" indent="0" algn="l" rtl="0">
              <a:lnSpc>
                <a:spcPct val="120000"/>
              </a:lnSpc>
              <a:spcBef>
                <a:spcPts val="100"/>
              </a:spcBef>
              <a:spcAft>
                <a:spcPts val="0"/>
              </a:spcAft>
              <a:buNone/>
            </a:pPr>
            <a:endParaRPr sz="20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a:solidFill>
                <a:srgbClr val="12529C"/>
              </a:solidFill>
              <a:latin typeface="Georgia"/>
              <a:ea typeface="Georgia"/>
              <a:cs typeface="Georgia"/>
              <a:sym typeface="Georgia"/>
            </a:endParaRPr>
          </a:p>
        </p:txBody>
      </p:sp>
      <p:sp>
        <p:nvSpPr>
          <p:cNvPr id="773" name="Google Shape;773;p80"/>
          <p:cNvSpPr txBox="1">
            <a:spLocks noGrp="1"/>
          </p:cNvSpPr>
          <p:nvPr>
            <p:ph type="body" idx="3"/>
          </p:nvPr>
        </p:nvSpPr>
        <p:spPr>
          <a:xfrm>
            <a:off x="2560650" y="955525"/>
            <a:ext cx="8322000" cy="629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3100">
                <a:solidFill>
                  <a:schemeClr val="accent6"/>
                </a:solidFill>
              </a:rPr>
              <a:t>Creating a Legislative Factsheet for Your Agency:</a:t>
            </a:r>
            <a:endParaRPr sz="1700">
              <a:solidFill>
                <a:schemeClr val="accent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4"/>
          <p:cNvSpPr txBox="1">
            <a:spLocks noGrp="1"/>
          </p:cNvSpPr>
          <p:nvPr>
            <p:ph type="body" idx="3"/>
          </p:nvPr>
        </p:nvSpPr>
        <p:spPr>
          <a:xfrm>
            <a:off x="3609398" y="580825"/>
            <a:ext cx="6325200" cy="6507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What is advocacy? </a:t>
            </a:r>
            <a:endParaRPr sz="4100">
              <a:solidFill>
                <a:schemeClr val="accent6"/>
              </a:solidFill>
            </a:endParaRPr>
          </a:p>
        </p:txBody>
      </p:sp>
      <p:sp>
        <p:nvSpPr>
          <p:cNvPr id="569" name="Google Shape;569;p54"/>
          <p:cNvSpPr txBox="1"/>
          <p:nvPr/>
        </p:nvSpPr>
        <p:spPr>
          <a:xfrm>
            <a:off x="3816850" y="1231525"/>
            <a:ext cx="8156700" cy="525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b="1" u="sng">
                <a:solidFill>
                  <a:schemeClr val="dk1"/>
                </a:solidFill>
                <a:latin typeface="Calibri"/>
                <a:ea typeface="Calibri"/>
                <a:cs typeface="Calibri"/>
                <a:sym typeface="Calibri"/>
              </a:rPr>
              <a:t>Advocacy </a:t>
            </a:r>
            <a:endParaRPr sz="2100" b="1" u="sng">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GB" sz="2100">
                <a:solidFill>
                  <a:schemeClr val="dk1"/>
                </a:solidFill>
                <a:latin typeface="Calibri"/>
                <a:ea typeface="Calibri"/>
                <a:cs typeface="Calibri"/>
                <a:sym typeface="Calibri"/>
              </a:rPr>
              <a:t>Advocacy and lobbying tend to be used interchangeably. </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GB" sz="2100">
                <a:solidFill>
                  <a:schemeClr val="dk1"/>
                </a:solidFill>
                <a:latin typeface="Calibri"/>
                <a:ea typeface="Calibri"/>
                <a:cs typeface="Calibri"/>
                <a:sym typeface="Calibri"/>
              </a:rPr>
              <a:t>Advocacy is much broader than legislative lobbying. </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GB" sz="2100">
                <a:solidFill>
                  <a:schemeClr val="dk1"/>
                </a:solidFill>
                <a:latin typeface="Calibri"/>
                <a:ea typeface="Calibri"/>
                <a:cs typeface="Calibri"/>
                <a:sym typeface="Calibri"/>
              </a:rPr>
              <a:t>Advocacy is more focused on raising awareness and influencing public opinion rather than directly influencing legislation or policy.</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GB" sz="2100">
                <a:solidFill>
                  <a:schemeClr val="dk1"/>
                </a:solidFill>
                <a:latin typeface="Calibri"/>
                <a:ea typeface="Calibri"/>
                <a:cs typeface="Calibri"/>
                <a:sym typeface="Calibri"/>
              </a:rPr>
              <a:t>Raising awareness about an issue: environmental protection, animal welfare, affordable housing, healthcare access, food insecurity. </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GB" sz="2100">
                <a:solidFill>
                  <a:schemeClr val="dk1"/>
                </a:solidFill>
                <a:latin typeface="Calibri"/>
                <a:ea typeface="Calibri"/>
                <a:cs typeface="Calibri"/>
                <a:sym typeface="Calibri"/>
              </a:rPr>
              <a:t>Greenpeace, Habitat for Humanity, Humane Society, Feeding America</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GB" sz="2100">
                <a:solidFill>
                  <a:schemeClr val="dk1"/>
                </a:solidFill>
                <a:latin typeface="Calibri"/>
                <a:ea typeface="Calibri"/>
                <a:cs typeface="Calibri"/>
                <a:sym typeface="Calibri"/>
              </a:rPr>
              <a:t>Advocacy involves engaging in information campaigns to educate the public and influence public opinion:</a:t>
            </a:r>
            <a:endParaRPr sz="2100">
              <a:solidFill>
                <a:schemeClr val="dk1"/>
              </a:solidFill>
              <a:latin typeface="Calibri"/>
              <a:ea typeface="Calibri"/>
              <a:cs typeface="Calibri"/>
              <a:sym typeface="Calibri"/>
            </a:endParaRPr>
          </a:p>
          <a:p>
            <a:pPr marL="914400" lvl="1" indent="-361950" algn="l" rtl="0">
              <a:spcBef>
                <a:spcPts val="0"/>
              </a:spcBef>
              <a:spcAft>
                <a:spcPts val="0"/>
              </a:spcAft>
              <a:buClr>
                <a:schemeClr val="dk1"/>
              </a:buClr>
              <a:buSzPts val="2100"/>
              <a:buFont typeface="Calibri"/>
              <a:buChar char="○"/>
            </a:pPr>
            <a:r>
              <a:rPr lang="en-GB" sz="2100">
                <a:solidFill>
                  <a:schemeClr val="dk1"/>
                </a:solidFill>
                <a:latin typeface="Calibri"/>
                <a:ea typeface="Calibri"/>
                <a:cs typeface="Calibri"/>
                <a:sym typeface="Calibri"/>
              </a:rPr>
              <a:t>Social media campaigns, TV commercials, PSAs, hosting community meetings, seminars to educate the public, producing informational materials, producing research reports, writing Op-Eds, creating and getting signatures for public petitions, organizing demonstrations, etc.  </a:t>
            </a: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a:p>
            <a:pPr marL="457200" lvl="0" indent="0" algn="l" rtl="0">
              <a:spcBef>
                <a:spcPts val="0"/>
              </a:spcBef>
              <a:spcAft>
                <a:spcPts val="0"/>
              </a:spcAft>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570" name="Google Shape;570;p54" title="Advocacy - Free of Charge Creative Commons Highway sign image"/>
          <p:cNvPicPr preferRelativeResize="0"/>
          <p:nvPr/>
        </p:nvPicPr>
        <p:blipFill>
          <a:blip r:embed="rId3">
            <a:alphaModFix/>
          </a:blip>
          <a:stretch>
            <a:fillRect/>
          </a:stretch>
        </p:blipFill>
        <p:spPr>
          <a:xfrm>
            <a:off x="319375" y="2127100"/>
            <a:ext cx="3433275" cy="1964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81"/>
          <p:cNvSpPr txBox="1"/>
          <p:nvPr/>
        </p:nvSpPr>
        <p:spPr>
          <a:xfrm>
            <a:off x="1122350" y="1969975"/>
            <a:ext cx="9850200" cy="3981300"/>
          </a:xfrm>
          <a:prstGeom prst="rect">
            <a:avLst/>
          </a:prstGeom>
          <a:noFill/>
          <a:ln>
            <a:noFill/>
          </a:ln>
        </p:spPr>
        <p:txBody>
          <a:bodyPr spcFirstLastPara="1" wrap="square" lIns="91425" tIns="91425" rIns="91425" bIns="91425" anchor="t" anchorCtr="0">
            <a:noAutofit/>
          </a:bodyPr>
          <a:lstStyle/>
          <a:p>
            <a:pPr marL="0" marR="1003300" lvl="0" indent="0" algn="l" rtl="0">
              <a:lnSpc>
                <a:spcPct val="120000"/>
              </a:lnSpc>
              <a:spcBef>
                <a:spcPts val="100"/>
              </a:spcBef>
              <a:spcAft>
                <a:spcPts val="0"/>
              </a:spcAft>
              <a:buClr>
                <a:schemeClr val="dk1"/>
              </a:buClr>
              <a:buSzPts val="1100"/>
              <a:buFont typeface="Arial"/>
              <a:buNone/>
            </a:pPr>
            <a:r>
              <a:rPr lang="en-GB" sz="2000" b="1" u="sng">
                <a:solidFill>
                  <a:srgbClr val="595959"/>
                </a:solidFill>
                <a:latin typeface="Calibri"/>
                <a:ea typeface="Calibri"/>
                <a:cs typeface="Calibri"/>
                <a:sym typeface="Calibri"/>
              </a:rPr>
              <a:t>Include Food Insecurity  &amp; Poverty Data in Los Angeles County (continued): </a:t>
            </a:r>
            <a:endParaRPr sz="2000">
              <a:solidFill>
                <a:srgbClr val="595959"/>
              </a:solidFill>
              <a:latin typeface="Calibri"/>
              <a:ea typeface="Calibri"/>
              <a:cs typeface="Calibri"/>
              <a:sym typeface="Calibri"/>
            </a:endParaRPr>
          </a:p>
          <a:p>
            <a:pPr marL="457200" marR="1003300" lvl="0" indent="-355600" algn="l" rtl="0">
              <a:lnSpc>
                <a:spcPct val="120000"/>
              </a:lnSpc>
              <a:spcBef>
                <a:spcPts val="100"/>
              </a:spcBef>
              <a:spcAft>
                <a:spcPts val="0"/>
              </a:spcAft>
              <a:buClr>
                <a:srgbClr val="595959"/>
              </a:buClr>
              <a:buSzPts val="2000"/>
              <a:buFont typeface="Calibri"/>
              <a:buChar char="●"/>
            </a:pPr>
            <a:r>
              <a:rPr lang="en-GB" sz="2000">
                <a:solidFill>
                  <a:srgbClr val="595959"/>
                </a:solidFill>
                <a:latin typeface="Calibri"/>
                <a:ea typeface="Calibri"/>
                <a:cs typeface="Calibri"/>
                <a:sym typeface="Calibri"/>
              </a:rPr>
              <a:t>According to the 2024 Quality of Life Index, prepared by UCLA’s Luskin School of Public Affairs: </a:t>
            </a:r>
            <a:endParaRPr sz="2000">
              <a:solidFill>
                <a:srgbClr val="595959"/>
              </a:solidFill>
              <a:latin typeface="Calibri"/>
              <a:ea typeface="Calibri"/>
              <a:cs typeface="Calibri"/>
              <a:sym typeface="Calibri"/>
            </a:endParaRPr>
          </a:p>
          <a:p>
            <a:pPr marL="914400" marR="1003300" lvl="0" indent="0" algn="l" rtl="0">
              <a:lnSpc>
                <a:spcPct val="120000"/>
              </a:lnSpc>
              <a:spcBef>
                <a:spcPts val="100"/>
              </a:spcBef>
              <a:spcAft>
                <a:spcPts val="0"/>
              </a:spcAft>
              <a:buClr>
                <a:schemeClr val="dk1"/>
              </a:buClr>
              <a:buSzPts val="1100"/>
              <a:buFont typeface="Arial"/>
              <a:buNone/>
            </a:pPr>
            <a:r>
              <a:rPr lang="en-GB" sz="2000" u="sng">
                <a:solidFill>
                  <a:srgbClr val="595959"/>
                </a:solidFill>
                <a:latin typeface="Calibri"/>
                <a:ea typeface="Calibri"/>
                <a:cs typeface="Calibri"/>
                <a:sym typeface="Calibri"/>
              </a:rPr>
              <a:t>▪ Of the people living in LA County, 24% say they fear going hungry due to food affordability. </a:t>
            </a:r>
            <a:endParaRPr sz="2000" u="sng">
              <a:solidFill>
                <a:srgbClr val="595959"/>
              </a:solidFill>
              <a:latin typeface="Calibri"/>
              <a:ea typeface="Calibri"/>
              <a:cs typeface="Calibri"/>
              <a:sym typeface="Calibri"/>
            </a:endParaRPr>
          </a:p>
          <a:p>
            <a:pPr marL="914400" marR="1003300" lvl="0" indent="0" algn="l" rtl="0">
              <a:lnSpc>
                <a:spcPct val="120000"/>
              </a:lnSpc>
              <a:spcBef>
                <a:spcPts val="100"/>
              </a:spcBef>
              <a:spcAft>
                <a:spcPts val="0"/>
              </a:spcAft>
              <a:buClr>
                <a:schemeClr val="dk1"/>
              </a:buClr>
              <a:buSzPts val="1100"/>
              <a:buFont typeface="Arial"/>
              <a:buNone/>
            </a:pPr>
            <a:r>
              <a:rPr lang="en-GB" sz="2000">
                <a:solidFill>
                  <a:srgbClr val="595959"/>
                </a:solidFill>
                <a:latin typeface="Calibri"/>
                <a:ea typeface="Calibri"/>
                <a:cs typeface="Calibri"/>
                <a:sym typeface="Calibri"/>
              </a:rPr>
              <a:t>▪ When asked if food prices have impacted their lives, 94% say it has made a major or minor impact. </a:t>
            </a:r>
            <a:endParaRPr sz="2000">
              <a:solidFill>
                <a:srgbClr val="595959"/>
              </a:solidFill>
              <a:latin typeface="Calibri"/>
              <a:ea typeface="Calibri"/>
              <a:cs typeface="Calibri"/>
              <a:sym typeface="Calibri"/>
            </a:endParaRPr>
          </a:p>
          <a:p>
            <a:pPr marL="914400" marR="1003300" lvl="0" indent="0" algn="l" rtl="0">
              <a:lnSpc>
                <a:spcPct val="120000"/>
              </a:lnSpc>
              <a:spcBef>
                <a:spcPts val="100"/>
              </a:spcBef>
              <a:spcAft>
                <a:spcPts val="0"/>
              </a:spcAft>
              <a:buNone/>
            </a:pPr>
            <a:r>
              <a:rPr lang="en-GB" sz="2000">
                <a:solidFill>
                  <a:srgbClr val="595959"/>
                </a:solidFill>
                <a:latin typeface="Calibri"/>
                <a:ea typeface="Calibri"/>
                <a:cs typeface="Calibri"/>
                <a:sym typeface="Calibri"/>
              </a:rPr>
              <a:t>▪ Nearly 4 in 10 renters have worried about losing their homes and becoming homeless.</a:t>
            </a:r>
            <a:endParaRPr sz="20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a:solidFill>
                <a:srgbClr val="595959"/>
              </a:solidFill>
              <a:latin typeface="Calibri"/>
              <a:ea typeface="Calibri"/>
              <a:cs typeface="Calibri"/>
              <a:sym typeface="Calibri"/>
            </a:endParaRPr>
          </a:p>
          <a:p>
            <a:pPr marL="914400" marR="1003300" lvl="0" indent="0" algn="l" rtl="0">
              <a:lnSpc>
                <a:spcPct val="120000"/>
              </a:lnSpc>
              <a:spcBef>
                <a:spcPts val="100"/>
              </a:spcBef>
              <a:spcAft>
                <a:spcPts val="0"/>
              </a:spcAft>
              <a:buClr>
                <a:schemeClr val="dk1"/>
              </a:buClr>
              <a:buSzPts val="1100"/>
              <a:buFont typeface="Arial"/>
              <a:buNone/>
            </a:pPr>
            <a:endParaRPr sz="20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a:solidFill>
                <a:srgbClr val="12529C"/>
              </a:solidFill>
              <a:latin typeface="Georgia"/>
              <a:ea typeface="Georgia"/>
              <a:cs typeface="Georgia"/>
              <a:sym typeface="Georgia"/>
            </a:endParaRPr>
          </a:p>
        </p:txBody>
      </p:sp>
      <p:sp>
        <p:nvSpPr>
          <p:cNvPr id="779" name="Google Shape;779;p81"/>
          <p:cNvSpPr txBox="1">
            <a:spLocks noGrp="1"/>
          </p:cNvSpPr>
          <p:nvPr>
            <p:ph type="body" idx="3"/>
          </p:nvPr>
        </p:nvSpPr>
        <p:spPr>
          <a:xfrm>
            <a:off x="2560650" y="955525"/>
            <a:ext cx="8322000" cy="629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3100">
                <a:solidFill>
                  <a:schemeClr val="accent6"/>
                </a:solidFill>
              </a:rPr>
              <a:t>Creating a Legislative Factsheet for Your Agency:</a:t>
            </a:r>
            <a:endParaRPr sz="1700">
              <a:solidFill>
                <a:schemeClr val="accent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p82"/>
          <p:cNvPicPr preferRelativeResize="0"/>
          <p:nvPr/>
        </p:nvPicPr>
        <p:blipFill>
          <a:blip r:embed="rId3">
            <a:alphaModFix/>
          </a:blip>
          <a:stretch>
            <a:fillRect/>
          </a:stretch>
        </p:blipFill>
        <p:spPr>
          <a:xfrm>
            <a:off x="490600" y="2110350"/>
            <a:ext cx="2624275" cy="2076225"/>
          </a:xfrm>
          <a:prstGeom prst="rect">
            <a:avLst/>
          </a:prstGeom>
          <a:noFill/>
          <a:ln>
            <a:noFill/>
          </a:ln>
        </p:spPr>
      </p:pic>
      <p:sp>
        <p:nvSpPr>
          <p:cNvPr id="785" name="Google Shape;785;p82"/>
          <p:cNvSpPr txBox="1"/>
          <p:nvPr/>
        </p:nvSpPr>
        <p:spPr>
          <a:xfrm>
            <a:off x="349325" y="4231450"/>
            <a:ext cx="4289400" cy="197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Calibri"/>
                <a:ea typeface="Calibri"/>
                <a:cs typeface="Calibri"/>
                <a:sym typeface="Calibri"/>
              </a:rPr>
              <a:t>Without a job, anybody, including Connie, would struggle. Without an income, she has to find a way to feed herself and her young daughter and cover any other costs. Although her daughter receives CalFresh benefits, the $189 per month that she receives is simply not enough to feed them both for the full month. Which is why she turns to the Santa Clarita Valley Food Pantry for assistance.</a:t>
            </a:r>
            <a:endParaRPr>
              <a:solidFill>
                <a:schemeClr val="dk1"/>
              </a:solidFill>
              <a:latin typeface="Calibri"/>
              <a:ea typeface="Calibri"/>
              <a:cs typeface="Calibri"/>
              <a:sym typeface="Calibri"/>
            </a:endParaRPr>
          </a:p>
        </p:txBody>
      </p:sp>
      <p:sp>
        <p:nvSpPr>
          <p:cNvPr id="786" name="Google Shape;786;p82"/>
          <p:cNvSpPr txBox="1"/>
          <p:nvPr/>
        </p:nvSpPr>
        <p:spPr>
          <a:xfrm>
            <a:off x="3251775" y="2194575"/>
            <a:ext cx="3390600" cy="169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Calibri"/>
                <a:ea typeface="Calibri"/>
                <a:cs typeface="Calibri"/>
                <a:sym typeface="Calibri"/>
              </a:rPr>
              <a:t>“I get food stamps, $189, and that probably lasts probably about two weeks with the food stamps that I have,” Connie said. “I’ll get like the meat, and I’ll get the stuff that I don’t get here, so this will take the place of whatever I can’t get.” Connie, Santa Clarita</a:t>
            </a:r>
            <a:endParaRPr>
              <a:solidFill>
                <a:schemeClr val="dk1"/>
              </a:solidFill>
              <a:latin typeface="Calibri"/>
              <a:ea typeface="Calibri"/>
              <a:cs typeface="Calibri"/>
              <a:sym typeface="Calibri"/>
            </a:endParaRPr>
          </a:p>
        </p:txBody>
      </p:sp>
      <p:pic>
        <p:nvPicPr>
          <p:cNvPr id="787" name="Google Shape;787;p82"/>
          <p:cNvPicPr preferRelativeResize="0"/>
          <p:nvPr/>
        </p:nvPicPr>
        <p:blipFill>
          <a:blip r:embed="rId4">
            <a:alphaModFix/>
          </a:blip>
          <a:stretch>
            <a:fillRect/>
          </a:stretch>
        </p:blipFill>
        <p:spPr>
          <a:xfrm>
            <a:off x="7177313" y="1843325"/>
            <a:ext cx="3095625" cy="1885950"/>
          </a:xfrm>
          <a:prstGeom prst="rect">
            <a:avLst/>
          </a:prstGeom>
          <a:noFill/>
          <a:ln>
            <a:noFill/>
          </a:ln>
        </p:spPr>
      </p:pic>
      <p:sp>
        <p:nvSpPr>
          <p:cNvPr id="788" name="Google Shape;788;p82"/>
          <p:cNvSpPr txBox="1"/>
          <p:nvPr/>
        </p:nvSpPr>
        <p:spPr>
          <a:xfrm>
            <a:off x="5456625" y="3787125"/>
            <a:ext cx="6537000" cy="268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Calibri"/>
                <a:ea typeface="Calibri"/>
                <a:cs typeface="Calibri"/>
                <a:sym typeface="Calibri"/>
              </a:rPr>
              <a:t>In a recent visit to the Antelope Valley, the Food Bank met Samuel Williams at a food distribution at Iglesia El Lirio de los Valles in Lancaster. Like many, Williams fell on hard times. As a veteran, Williams receives his social security check and retirement. However, that wasn’t enough to pay for his home and other necessities, causing him to lose that home. Williams had been living in motels. He receives retirement every month, but when he applied for CalFresh, he was awarded a minimum of $23 monthly. In a time when food prices have skyrocketed, $23 a month isn’t enough to even cover the basics.</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r>
              <a:rPr lang="en-GB">
                <a:solidFill>
                  <a:schemeClr val="dk1"/>
                </a:solidFill>
                <a:latin typeface="Calibri"/>
                <a:ea typeface="Calibri"/>
                <a:cs typeface="Calibri"/>
                <a:sym typeface="Calibri"/>
              </a:rPr>
              <a:t>“This is a life-saving event for me,” Williams said. I’m just doing my part to make myself available to whatever you have to offer. Last month, it was such sustenance that I appreciated it, and it carried me through the month.” Samuel, Lancaster</a:t>
            </a:r>
            <a:endParaRPr>
              <a:solidFill>
                <a:schemeClr val="dk1"/>
              </a:solidFill>
              <a:latin typeface="Calibri"/>
              <a:ea typeface="Calibri"/>
              <a:cs typeface="Calibri"/>
              <a:sym typeface="Calibri"/>
            </a:endParaRPr>
          </a:p>
        </p:txBody>
      </p:sp>
      <p:sp>
        <p:nvSpPr>
          <p:cNvPr id="789" name="Google Shape;789;p82"/>
          <p:cNvSpPr txBox="1"/>
          <p:nvPr/>
        </p:nvSpPr>
        <p:spPr>
          <a:xfrm>
            <a:off x="3251775" y="6156800"/>
            <a:ext cx="5522400" cy="4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700" b="1">
                <a:solidFill>
                  <a:srgbClr val="006600"/>
                </a:solidFill>
                <a:latin typeface="Calibri"/>
                <a:ea typeface="Calibri"/>
                <a:cs typeface="Calibri"/>
                <a:sym typeface="Calibri"/>
              </a:rPr>
              <a:t>www.lafoodbank.org/stories</a:t>
            </a:r>
            <a:endParaRPr sz="2700" b="1">
              <a:solidFill>
                <a:srgbClr val="006600"/>
              </a:solidFill>
              <a:latin typeface="Calibri"/>
              <a:ea typeface="Calibri"/>
              <a:cs typeface="Calibri"/>
              <a:sym typeface="Calibri"/>
            </a:endParaRPr>
          </a:p>
        </p:txBody>
      </p:sp>
      <p:sp>
        <p:nvSpPr>
          <p:cNvPr id="790" name="Google Shape;790;p82"/>
          <p:cNvSpPr txBox="1">
            <a:spLocks noGrp="1"/>
          </p:cNvSpPr>
          <p:nvPr>
            <p:ph type="body" idx="3"/>
          </p:nvPr>
        </p:nvSpPr>
        <p:spPr>
          <a:xfrm>
            <a:off x="2522125" y="928075"/>
            <a:ext cx="8322000" cy="629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3100">
                <a:solidFill>
                  <a:schemeClr val="accent6"/>
                </a:solidFill>
              </a:rPr>
              <a:t>Creating a Legislative Factsheet for Your Agency:</a:t>
            </a:r>
            <a:endParaRPr sz="1700">
              <a:solidFill>
                <a:schemeClr val="accent6"/>
              </a:solidFill>
            </a:endParaRPr>
          </a:p>
        </p:txBody>
      </p:sp>
      <p:sp>
        <p:nvSpPr>
          <p:cNvPr id="791" name="Google Shape;791;p82"/>
          <p:cNvSpPr txBox="1"/>
          <p:nvPr/>
        </p:nvSpPr>
        <p:spPr>
          <a:xfrm>
            <a:off x="3251775" y="1454750"/>
            <a:ext cx="3488700" cy="62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b="1">
                <a:solidFill>
                  <a:schemeClr val="dk1"/>
                </a:solidFill>
                <a:latin typeface="Calibri"/>
                <a:ea typeface="Calibri"/>
                <a:cs typeface="Calibri"/>
                <a:sym typeface="Calibri"/>
              </a:rPr>
              <a:t>Include Client Stories</a:t>
            </a:r>
            <a:endParaRPr sz="2800" b="1">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83"/>
          <p:cNvSpPr txBox="1">
            <a:spLocks noGrp="1"/>
          </p:cNvSpPr>
          <p:nvPr>
            <p:ph type="body" idx="3"/>
          </p:nvPr>
        </p:nvSpPr>
        <p:spPr>
          <a:xfrm>
            <a:off x="2509300" y="921475"/>
            <a:ext cx="8322000" cy="8430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Hosting Legislative Briefing Meetings:</a:t>
            </a:r>
            <a:endParaRPr sz="4100">
              <a:solidFill>
                <a:schemeClr val="accent6"/>
              </a:solidFill>
            </a:endParaRPr>
          </a:p>
          <a:p>
            <a:pPr marL="0" lvl="0" indent="0" algn="l" rtl="0">
              <a:lnSpc>
                <a:spcPct val="70000"/>
              </a:lnSpc>
              <a:spcBef>
                <a:spcPts val="1000"/>
              </a:spcBef>
              <a:spcAft>
                <a:spcPts val="0"/>
              </a:spcAft>
              <a:buSzPts val="900"/>
              <a:buNone/>
            </a:pPr>
            <a:endParaRPr sz="2700"/>
          </a:p>
        </p:txBody>
      </p:sp>
      <p:sp>
        <p:nvSpPr>
          <p:cNvPr id="797" name="Google Shape;797;p83"/>
          <p:cNvSpPr txBox="1"/>
          <p:nvPr/>
        </p:nvSpPr>
        <p:spPr>
          <a:xfrm>
            <a:off x="3277475" y="1605263"/>
            <a:ext cx="9696300" cy="4494900"/>
          </a:xfrm>
          <a:prstGeom prst="rect">
            <a:avLst/>
          </a:prstGeom>
          <a:noFill/>
          <a:ln>
            <a:noFill/>
          </a:ln>
        </p:spPr>
        <p:txBody>
          <a:bodyPr spcFirstLastPara="1" wrap="square" lIns="91425" tIns="91425" rIns="91425" bIns="91425" anchor="t" anchorCtr="0">
            <a:noAutofit/>
          </a:bodyPr>
          <a:lstStyle/>
          <a:p>
            <a:pPr marL="0" marR="1003300" lvl="0" indent="0" algn="l" rtl="0">
              <a:lnSpc>
                <a:spcPct val="120000"/>
              </a:lnSpc>
              <a:spcBef>
                <a:spcPts val="100"/>
              </a:spcBef>
              <a:spcAft>
                <a:spcPts val="0"/>
              </a:spcAft>
              <a:buNone/>
            </a:pPr>
            <a:r>
              <a:rPr lang="en-GB" sz="2200" b="1">
                <a:solidFill>
                  <a:srgbClr val="595959"/>
                </a:solidFill>
                <a:latin typeface="Calibri"/>
                <a:ea typeface="Calibri"/>
                <a:cs typeface="Calibri"/>
                <a:sym typeface="Calibri"/>
              </a:rPr>
              <a:t>Schedule an appointment with your legislator </a:t>
            </a:r>
            <a:endParaRPr sz="2200">
              <a:solidFill>
                <a:srgbClr val="595959"/>
              </a:solidFill>
              <a:latin typeface="Calibri"/>
              <a:ea typeface="Calibri"/>
              <a:cs typeface="Calibri"/>
              <a:sym typeface="Calibri"/>
            </a:endParaRPr>
          </a:p>
          <a:p>
            <a:pPr marL="457200" marR="1003300" lvl="0" indent="-368300" algn="l" rtl="0">
              <a:lnSpc>
                <a:spcPct val="120000"/>
              </a:lnSpc>
              <a:spcBef>
                <a:spcPts val="100"/>
              </a:spcBef>
              <a:spcAft>
                <a:spcPts val="0"/>
              </a:spcAft>
              <a:buClr>
                <a:srgbClr val="595959"/>
              </a:buClr>
              <a:buSzPts val="2200"/>
              <a:buFont typeface="Calibri"/>
              <a:buChar char="●"/>
            </a:pPr>
            <a:r>
              <a:rPr lang="en-GB" sz="2200">
                <a:solidFill>
                  <a:srgbClr val="595959"/>
                </a:solidFill>
                <a:latin typeface="Calibri"/>
                <a:ea typeface="Calibri"/>
                <a:cs typeface="Calibri"/>
                <a:sym typeface="Calibri"/>
              </a:rPr>
              <a:t>Send an email to the scheduling staff, or complete the online meeting request form. </a:t>
            </a:r>
            <a:endParaRPr sz="2200">
              <a:solidFill>
                <a:srgbClr val="595959"/>
              </a:solidFill>
              <a:latin typeface="Calibri"/>
              <a:ea typeface="Calibri"/>
              <a:cs typeface="Calibri"/>
              <a:sym typeface="Calibri"/>
            </a:endParaRPr>
          </a:p>
          <a:p>
            <a:pPr marL="457200" marR="1003300" lvl="0" indent="-368300" algn="l" rtl="0">
              <a:lnSpc>
                <a:spcPct val="120000"/>
              </a:lnSpc>
              <a:spcBef>
                <a:spcPts val="0"/>
              </a:spcBef>
              <a:spcAft>
                <a:spcPts val="0"/>
              </a:spcAft>
              <a:buClr>
                <a:srgbClr val="595959"/>
              </a:buClr>
              <a:buSzPts val="2200"/>
              <a:buFont typeface="Calibri"/>
              <a:buChar char="●"/>
            </a:pPr>
            <a:r>
              <a:rPr lang="en-GB" sz="2200">
                <a:solidFill>
                  <a:srgbClr val="595959"/>
                </a:solidFill>
                <a:latin typeface="Calibri"/>
                <a:ea typeface="Calibri"/>
                <a:cs typeface="Calibri"/>
                <a:sym typeface="Calibri"/>
              </a:rPr>
              <a:t>Introduce your organization and the purpose for your meeting request.</a:t>
            </a:r>
            <a:endParaRPr sz="2200">
              <a:solidFill>
                <a:srgbClr val="595959"/>
              </a:solidFill>
              <a:latin typeface="Calibri"/>
              <a:ea typeface="Calibri"/>
              <a:cs typeface="Calibri"/>
              <a:sym typeface="Calibri"/>
            </a:endParaRPr>
          </a:p>
          <a:p>
            <a:pPr marL="457200" marR="1003300" lvl="0" indent="-368300" algn="l" rtl="0">
              <a:lnSpc>
                <a:spcPct val="120000"/>
              </a:lnSpc>
              <a:spcBef>
                <a:spcPts val="0"/>
              </a:spcBef>
              <a:spcAft>
                <a:spcPts val="0"/>
              </a:spcAft>
              <a:buClr>
                <a:srgbClr val="595959"/>
              </a:buClr>
              <a:buSzPts val="2200"/>
              <a:buFont typeface="Calibri"/>
              <a:buChar char="●"/>
            </a:pPr>
            <a:r>
              <a:rPr lang="en-GB" sz="2200">
                <a:solidFill>
                  <a:srgbClr val="595959"/>
                </a:solidFill>
                <a:latin typeface="Calibri"/>
                <a:ea typeface="Calibri"/>
                <a:cs typeface="Calibri"/>
                <a:sym typeface="Calibri"/>
              </a:rPr>
              <a:t>Include your available dates &amp; times.</a:t>
            </a:r>
            <a:endParaRPr sz="2200">
              <a:solidFill>
                <a:srgbClr val="595959"/>
              </a:solidFill>
              <a:latin typeface="Calibri"/>
              <a:ea typeface="Calibri"/>
              <a:cs typeface="Calibri"/>
              <a:sym typeface="Calibri"/>
            </a:endParaRPr>
          </a:p>
          <a:p>
            <a:pPr marL="457200" marR="1003300" lvl="0" indent="-368300" algn="l" rtl="0">
              <a:lnSpc>
                <a:spcPct val="120000"/>
              </a:lnSpc>
              <a:spcBef>
                <a:spcPts val="0"/>
              </a:spcBef>
              <a:spcAft>
                <a:spcPts val="0"/>
              </a:spcAft>
              <a:buClr>
                <a:srgbClr val="595959"/>
              </a:buClr>
              <a:buSzPts val="2200"/>
              <a:buFont typeface="Calibri"/>
              <a:buChar char="●"/>
            </a:pPr>
            <a:r>
              <a:rPr lang="en-GB" sz="2200">
                <a:solidFill>
                  <a:srgbClr val="595959"/>
                </a:solidFill>
                <a:latin typeface="Calibri"/>
                <a:ea typeface="Calibri"/>
                <a:cs typeface="Calibri"/>
                <a:sym typeface="Calibri"/>
              </a:rPr>
              <a:t>If you do not hear back within a reasonable time, do not get discouraged. Staffers receive a lot of meeting requests, they may not always respond right away.</a:t>
            </a:r>
            <a:endParaRPr sz="2200">
              <a:solidFill>
                <a:srgbClr val="595959"/>
              </a:solidFill>
              <a:latin typeface="Calibri"/>
              <a:ea typeface="Calibri"/>
              <a:cs typeface="Calibri"/>
              <a:sym typeface="Calibri"/>
            </a:endParaRPr>
          </a:p>
          <a:p>
            <a:pPr marL="457200" marR="1003300" lvl="0" indent="-368300" algn="l" rtl="0">
              <a:lnSpc>
                <a:spcPct val="120000"/>
              </a:lnSpc>
              <a:spcBef>
                <a:spcPts val="0"/>
              </a:spcBef>
              <a:spcAft>
                <a:spcPts val="0"/>
              </a:spcAft>
              <a:buClr>
                <a:srgbClr val="595959"/>
              </a:buClr>
              <a:buSzPts val="2200"/>
              <a:buFont typeface="Calibri"/>
              <a:buChar char="●"/>
            </a:pPr>
            <a:r>
              <a:rPr lang="en-GB" sz="2200">
                <a:solidFill>
                  <a:srgbClr val="595959"/>
                </a:solidFill>
                <a:latin typeface="Calibri"/>
                <a:ea typeface="Calibri"/>
                <a:cs typeface="Calibri"/>
                <a:sym typeface="Calibri"/>
              </a:rPr>
              <a:t>Circle back with a follow up email citing your original meeting request.</a:t>
            </a:r>
            <a:endParaRPr sz="22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a:solidFill>
                <a:srgbClr val="12529C"/>
              </a:solidFill>
              <a:latin typeface="Georgia"/>
              <a:ea typeface="Georgia"/>
              <a:cs typeface="Georgia"/>
              <a:sym typeface="Georgia"/>
            </a:endParaRPr>
          </a:p>
        </p:txBody>
      </p:sp>
      <p:pic>
        <p:nvPicPr>
          <p:cNvPr id="798" name="Google Shape;798;p83" title="File:202206 genetic counseling02.svg - Wikimedia Commons"/>
          <p:cNvPicPr preferRelativeResize="0"/>
          <p:nvPr/>
        </p:nvPicPr>
        <p:blipFill>
          <a:blip r:embed="rId3">
            <a:alphaModFix/>
          </a:blip>
          <a:stretch>
            <a:fillRect/>
          </a:stretch>
        </p:blipFill>
        <p:spPr>
          <a:xfrm>
            <a:off x="304800" y="2366375"/>
            <a:ext cx="2972677" cy="29726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84"/>
          <p:cNvSpPr txBox="1"/>
          <p:nvPr/>
        </p:nvSpPr>
        <p:spPr>
          <a:xfrm>
            <a:off x="4086550" y="2041800"/>
            <a:ext cx="8412000" cy="3408600"/>
          </a:xfrm>
          <a:prstGeom prst="rect">
            <a:avLst/>
          </a:prstGeom>
          <a:noFill/>
          <a:ln>
            <a:noFill/>
          </a:ln>
        </p:spPr>
        <p:txBody>
          <a:bodyPr spcFirstLastPara="1" wrap="square" lIns="91425" tIns="91425" rIns="91425" bIns="91425" anchor="t" anchorCtr="0">
            <a:noAutofit/>
          </a:bodyPr>
          <a:lstStyle/>
          <a:p>
            <a:pPr marL="0" marR="1003300" lvl="0" indent="0" algn="l" rtl="0">
              <a:lnSpc>
                <a:spcPct val="120000"/>
              </a:lnSpc>
              <a:spcBef>
                <a:spcPts val="100"/>
              </a:spcBef>
              <a:spcAft>
                <a:spcPts val="0"/>
              </a:spcAft>
              <a:buNone/>
            </a:pPr>
            <a:r>
              <a:rPr lang="en-GB" sz="2300" b="1">
                <a:solidFill>
                  <a:schemeClr val="dk1"/>
                </a:solidFill>
                <a:latin typeface="Calibri"/>
                <a:ea typeface="Calibri"/>
                <a:cs typeface="Calibri"/>
                <a:sym typeface="Calibri"/>
              </a:rPr>
              <a:t>Conduct Preliminary Research:</a:t>
            </a:r>
            <a:endParaRPr sz="2300" b="1">
              <a:solidFill>
                <a:schemeClr val="dk1"/>
              </a:solidFill>
              <a:latin typeface="Calibri"/>
              <a:ea typeface="Calibri"/>
              <a:cs typeface="Calibri"/>
              <a:sym typeface="Calibri"/>
            </a:endParaRPr>
          </a:p>
          <a:p>
            <a:pPr marL="457200" marR="1003300" lvl="0" indent="-368300" algn="l" rtl="0">
              <a:lnSpc>
                <a:spcPct val="120000"/>
              </a:lnSpc>
              <a:spcBef>
                <a:spcPts val="100"/>
              </a:spcBef>
              <a:spcAft>
                <a:spcPts val="0"/>
              </a:spcAft>
              <a:buClr>
                <a:schemeClr val="dk1"/>
              </a:buClr>
              <a:buSzPts val="2200"/>
              <a:buFont typeface="Calibri"/>
              <a:buChar char="●"/>
            </a:pPr>
            <a:r>
              <a:rPr lang="en-GB" sz="2000">
                <a:solidFill>
                  <a:schemeClr val="dk1"/>
                </a:solidFill>
                <a:latin typeface="Calibri"/>
                <a:ea typeface="Calibri"/>
                <a:cs typeface="Calibri"/>
                <a:sym typeface="Calibri"/>
              </a:rPr>
              <a:t>Get to know your legislator. </a:t>
            </a:r>
            <a:endParaRPr sz="2000">
              <a:solidFill>
                <a:schemeClr val="dk1"/>
              </a:solidFill>
              <a:latin typeface="Calibri"/>
              <a:ea typeface="Calibri"/>
              <a:cs typeface="Calibri"/>
              <a:sym typeface="Calibri"/>
            </a:endParaRPr>
          </a:p>
          <a:p>
            <a:pPr marL="457200" marR="1003300" lvl="0" indent="-368300" algn="l" rtl="0">
              <a:lnSpc>
                <a:spcPct val="120000"/>
              </a:lnSpc>
              <a:spcBef>
                <a:spcPts val="0"/>
              </a:spcBef>
              <a:spcAft>
                <a:spcPts val="0"/>
              </a:spcAft>
              <a:buClr>
                <a:schemeClr val="dk1"/>
              </a:buClr>
              <a:buSzPts val="2200"/>
              <a:buFont typeface="Calibri"/>
              <a:buChar char="●"/>
            </a:pPr>
            <a:r>
              <a:rPr lang="en-GB" sz="2000">
                <a:solidFill>
                  <a:schemeClr val="dk1"/>
                </a:solidFill>
                <a:latin typeface="Calibri"/>
                <a:ea typeface="Calibri"/>
                <a:cs typeface="Calibri"/>
                <a:sym typeface="Calibri"/>
              </a:rPr>
              <a:t>Check out your legislator’s website for biographical information, committee assignments, and recent press releases.  </a:t>
            </a:r>
            <a:endParaRPr sz="2000">
              <a:solidFill>
                <a:schemeClr val="dk1"/>
              </a:solidFill>
              <a:latin typeface="Calibri"/>
              <a:ea typeface="Calibri"/>
              <a:cs typeface="Calibri"/>
              <a:sym typeface="Calibri"/>
            </a:endParaRPr>
          </a:p>
          <a:p>
            <a:pPr marL="457200" marR="1003300" lvl="0" indent="-355600" algn="l" rtl="0">
              <a:lnSpc>
                <a:spcPct val="120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Look up their voting record on anti-hunger legislation. </a:t>
            </a:r>
            <a:endParaRPr sz="2000">
              <a:solidFill>
                <a:schemeClr val="dk1"/>
              </a:solidFill>
              <a:latin typeface="Calibri"/>
              <a:ea typeface="Calibri"/>
              <a:cs typeface="Calibri"/>
              <a:sym typeface="Calibri"/>
            </a:endParaRPr>
          </a:p>
          <a:p>
            <a:pPr marL="457200" marR="1003300" lvl="0" indent="-368300" algn="l" rtl="0">
              <a:lnSpc>
                <a:spcPct val="120000"/>
              </a:lnSpc>
              <a:spcBef>
                <a:spcPts val="0"/>
              </a:spcBef>
              <a:spcAft>
                <a:spcPts val="0"/>
              </a:spcAft>
              <a:buClr>
                <a:schemeClr val="dk1"/>
              </a:buClr>
              <a:buSzPts val="2200"/>
              <a:buFont typeface="Calibri"/>
              <a:buChar char="●"/>
            </a:pPr>
            <a:r>
              <a:rPr lang="en-GB" sz="2000">
                <a:solidFill>
                  <a:schemeClr val="dk1"/>
                </a:solidFill>
                <a:latin typeface="Calibri"/>
                <a:ea typeface="Calibri"/>
                <a:cs typeface="Calibri"/>
                <a:sym typeface="Calibri"/>
              </a:rPr>
              <a:t>New to your organization? Make sure you know his/her history with your organization.</a:t>
            </a:r>
            <a:endParaRPr sz="2000">
              <a:solidFill>
                <a:schemeClr val="dk1"/>
              </a:solidFill>
              <a:latin typeface="Calibri"/>
              <a:ea typeface="Calibri"/>
              <a:cs typeface="Calibri"/>
              <a:sym typeface="Calibri"/>
            </a:endParaRPr>
          </a:p>
          <a:p>
            <a:pPr marL="457200" marR="1003300" lvl="0" indent="-368300" algn="l" rtl="0">
              <a:lnSpc>
                <a:spcPct val="120000"/>
              </a:lnSpc>
              <a:spcBef>
                <a:spcPts val="0"/>
              </a:spcBef>
              <a:spcAft>
                <a:spcPts val="0"/>
              </a:spcAft>
              <a:buClr>
                <a:schemeClr val="dk1"/>
              </a:buClr>
              <a:buSzPts val="2200"/>
              <a:buFont typeface="Georgia"/>
              <a:buChar char="●"/>
            </a:pPr>
            <a:r>
              <a:rPr lang="en-GB" sz="2000">
                <a:solidFill>
                  <a:schemeClr val="dk1"/>
                </a:solidFill>
                <a:latin typeface="Calibri"/>
                <a:ea typeface="Calibri"/>
                <a:cs typeface="Calibri"/>
                <a:sym typeface="Calibri"/>
              </a:rPr>
              <a:t>Follow your legislator on social media.</a:t>
            </a:r>
            <a:r>
              <a:rPr lang="en-GB" sz="2000" b="1">
                <a:solidFill>
                  <a:schemeClr val="dk1"/>
                </a:solidFill>
                <a:latin typeface="Calibri"/>
                <a:ea typeface="Calibri"/>
                <a:cs typeface="Calibri"/>
                <a:sym typeface="Calibri"/>
              </a:rPr>
              <a:t> </a:t>
            </a:r>
            <a:endParaRPr sz="2000">
              <a:solidFill>
                <a:srgbClr val="12529C"/>
              </a:solidFill>
              <a:latin typeface="Georgia"/>
              <a:ea typeface="Georgia"/>
              <a:cs typeface="Georgia"/>
              <a:sym typeface="Georgia"/>
            </a:endParaRPr>
          </a:p>
        </p:txBody>
      </p:sp>
      <p:pic>
        <p:nvPicPr>
          <p:cNvPr id="804" name="Google Shape;804;p84" title="File:Document-open.svg - Wikipedia"/>
          <p:cNvPicPr preferRelativeResize="0"/>
          <p:nvPr/>
        </p:nvPicPr>
        <p:blipFill>
          <a:blip r:embed="rId3">
            <a:alphaModFix/>
          </a:blip>
          <a:stretch>
            <a:fillRect/>
          </a:stretch>
        </p:blipFill>
        <p:spPr>
          <a:xfrm>
            <a:off x="897275" y="2453275"/>
            <a:ext cx="2624200" cy="2624200"/>
          </a:xfrm>
          <a:prstGeom prst="rect">
            <a:avLst/>
          </a:prstGeom>
          <a:noFill/>
          <a:ln>
            <a:noFill/>
          </a:ln>
        </p:spPr>
      </p:pic>
      <p:sp>
        <p:nvSpPr>
          <p:cNvPr id="805" name="Google Shape;805;p84"/>
          <p:cNvSpPr txBox="1">
            <a:spLocks noGrp="1"/>
          </p:cNvSpPr>
          <p:nvPr>
            <p:ph type="body" idx="3"/>
          </p:nvPr>
        </p:nvSpPr>
        <p:spPr>
          <a:xfrm>
            <a:off x="2509300" y="921475"/>
            <a:ext cx="8322000" cy="8430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Hosting Legislative Briefing Meetings:</a:t>
            </a:r>
            <a:endParaRPr sz="4100">
              <a:solidFill>
                <a:schemeClr val="accent6"/>
              </a:solidFill>
            </a:endParaRPr>
          </a:p>
          <a:p>
            <a:pPr marL="0" lvl="0" indent="0" algn="l" rtl="0">
              <a:lnSpc>
                <a:spcPct val="70000"/>
              </a:lnSpc>
              <a:spcBef>
                <a:spcPts val="1000"/>
              </a:spcBef>
              <a:spcAft>
                <a:spcPts val="0"/>
              </a:spcAft>
              <a:buSzPts val="900"/>
              <a:buNone/>
            </a:pPr>
            <a:endParaRPr sz="27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85"/>
          <p:cNvSpPr txBox="1"/>
          <p:nvPr/>
        </p:nvSpPr>
        <p:spPr>
          <a:xfrm>
            <a:off x="4202150" y="2106025"/>
            <a:ext cx="8578800" cy="2830800"/>
          </a:xfrm>
          <a:prstGeom prst="rect">
            <a:avLst/>
          </a:prstGeom>
          <a:noFill/>
          <a:ln>
            <a:noFill/>
          </a:ln>
        </p:spPr>
        <p:txBody>
          <a:bodyPr spcFirstLastPara="1" wrap="square" lIns="91425" tIns="91425" rIns="91425" bIns="91425" anchor="t" anchorCtr="0">
            <a:noAutofit/>
          </a:bodyPr>
          <a:lstStyle/>
          <a:p>
            <a:pPr marL="0" marR="1003300" lvl="0" indent="0" algn="l" rtl="0">
              <a:lnSpc>
                <a:spcPct val="120000"/>
              </a:lnSpc>
              <a:spcBef>
                <a:spcPts val="100"/>
              </a:spcBef>
              <a:spcAft>
                <a:spcPts val="0"/>
              </a:spcAft>
              <a:buNone/>
            </a:pPr>
            <a:r>
              <a:rPr lang="en-GB" sz="2400" b="1">
                <a:solidFill>
                  <a:schemeClr val="dk1"/>
                </a:solidFill>
                <a:latin typeface="Calibri"/>
                <a:ea typeface="Calibri"/>
                <a:cs typeface="Calibri"/>
                <a:sym typeface="Calibri"/>
              </a:rPr>
              <a:t>What should I bring to the meeting? </a:t>
            </a:r>
            <a:endParaRPr sz="2400">
              <a:solidFill>
                <a:schemeClr val="dk1"/>
              </a:solidFill>
              <a:latin typeface="Calibri"/>
              <a:ea typeface="Calibri"/>
              <a:cs typeface="Calibri"/>
              <a:sym typeface="Calibri"/>
            </a:endParaRPr>
          </a:p>
          <a:p>
            <a:pPr marL="457200" marR="1003300" lvl="0" indent="-381000" algn="l" rtl="0">
              <a:lnSpc>
                <a:spcPct val="120000"/>
              </a:lnSpc>
              <a:spcBef>
                <a:spcPts val="100"/>
              </a:spcBef>
              <a:spcAft>
                <a:spcPts val="0"/>
              </a:spcAft>
              <a:buClr>
                <a:schemeClr val="dk1"/>
              </a:buClr>
              <a:buSzPts val="2400"/>
              <a:buFont typeface="Calibri"/>
              <a:buChar char="●"/>
            </a:pPr>
            <a:r>
              <a:rPr lang="en-GB" sz="2200">
                <a:solidFill>
                  <a:schemeClr val="dk1"/>
                </a:solidFill>
                <a:latin typeface="Calibri"/>
                <a:ea typeface="Calibri"/>
                <a:cs typeface="Calibri"/>
                <a:sym typeface="Calibri"/>
              </a:rPr>
              <a:t>Create your own “leave behind” folder.  </a:t>
            </a:r>
            <a:endParaRPr sz="2200">
              <a:solidFill>
                <a:schemeClr val="dk1"/>
              </a:solidFill>
              <a:latin typeface="Calibri"/>
              <a:ea typeface="Calibri"/>
              <a:cs typeface="Calibri"/>
              <a:sym typeface="Calibri"/>
            </a:endParaRPr>
          </a:p>
          <a:p>
            <a:pPr marL="457200" marR="1003300" lvl="0" indent="-368300" algn="l" rtl="0">
              <a:lnSpc>
                <a:spcPct val="120000"/>
              </a:lnSpc>
              <a:spcBef>
                <a:spcPts val="0"/>
              </a:spcBef>
              <a:spcAft>
                <a:spcPts val="0"/>
              </a:spcAft>
              <a:buClr>
                <a:schemeClr val="dk1"/>
              </a:buClr>
              <a:buSzPts val="2200"/>
              <a:buFont typeface="Calibri"/>
              <a:buChar char="●"/>
            </a:pPr>
            <a:r>
              <a:rPr lang="en-GB" sz="2200">
                <a:solidFill>
                  <a:schemeClr val="dk1"/>
                </a:solidFill>
                <a:latin typeface="Calibri"/>
                <a:ea typeface="Calibri"/>
                <a:cs typeface="Calibri"/>
                <a:sym typeface="Calibri"/>
              </a:rPr>
              <a:t>Include your agency’s legislative factsheet. </a:t>
            </a:r>
            <a:endParaRPr sz="2200">
              <a:solidFill>
                <a:schemeClr val="dk1"/>
              </a:solidFill>
              <a:latin typeface="Calibri"/>
              <a:ea typeface="Calibri"/>
              <a:cs typeface="Calibri"/>
              <a:sym typeface="Calibri"/>
            </a:endParaRPr>
          </a:p>
          <a:p>
            <a:pPr marL="457200" marR="1003300" lvl="0" indent="-368300" algn="l" rtl="0">
              <a:lnSpc>
                <a:spcPct val="120000"/>
              </a:lnSpc>
              <a:spcBef>
                <a:spcPts val="0"/>
              </a:spcBef>
              <a:spcAft>
                <a:spcPts val="0"/>
              </a:spcAft>
              <a:buClr>
                <a:schemeClr val="dk1"/>
              </a:buClr>
              <a:buSzPts val="2200"/>
              <a:buFont typeface="Calibri"/>
              <a:buChar char="●"/>
            </a:pPr>
            <a:r>
              <a:rPr lang="en-GB" sz="2200">
                <a:solidFill>
                  <a:schemeClr val="dk1"/>
                </a:solidFill>
                <a:latin typeface="Calibri"/>
                <a:ea typeface="Calibri"/>
                <a:cs typeface="Calibri"/>
                <a:sym typeface="Calibri"/>
              </a:rPr>
              <a:t>Include bill factsheets on legislation that you are asking the elected official to support.     </a:t>
            </a:r>
            <a:endParaRPr sz="2200">
              <a:solidFill>
                <a:schemeClr val="dk1"/>
              </a:solidFill>
              <a:latin typeface="Calibri"/>
              <a:ea typeface="Calibri"/>
              <a:cs typeface="Calibri"/>
              <a:sym typeface="Calibri"/>
            </a:endParaRPr>
          </a:p>
          <a:p>
            <a:pPr marL="457200" marR="1003300" lvl="0" indent="-381000" algn="l" rtl="0">
              <a:lnSpc>
                <a:spcPct val="120000"/>
              </a:lnSpc>
              <a:spcBef>
                <a:spcPts val="0"/>
              </a:spcBef>
              <a:spcAft>
                <a:spcPts val="0"/>
              </a:spcAft>
              <a:buClr>
                <a:schemeClr val="dk1"/>
              </a:buClr>
              <a:buSzPts val="2400"/>
              <a:buFont typeface="Calibri"/>
              <a:buChar char="●"/>
            </a:pPr>
            <a:r>
              <a:rPr lang="en-GB" sz="2200">
                <a:solidFill>
                  <a:schemeClr val="dk1"/>
                </a:solidFill>
                <a:latin typeface="Calibri"/>
                <a:ea typeface="Calibri"/>
                <a:cs typeface="Calibri"/>
                <a:sym typeface="Calibri"/>
              </a:rPr>
              <a:t>Bring your organization's recent newsletters &amp; annual report </a:t>
            </a:r>
            <a:endParaRPr sz="2200">
              <a:solidFill>
                <a:schemeClr val="dk1"/>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a:solidFill>
                <a:srgbClr val="12529C"/>
              </a:solidFill>
              <a:latin typeface="Georgia"/>
              <a:ea typeface="Georgia"/>
              <a:cs typeface="Georgia"/>
              <a:sym typeface="Georgia"/>
            </a:endParaRPr>
          </a:p>
        </p:txBody>
      </p:sp>
      <p:pic>
        <p:nvPicPr>
          <p:cNvPr id="811" name="Google Shape;811;p85"/>
          <p:cNvPicPr preferRelativeResize="0"/>
          <p:nvPr/>
        </p:nvPicPr>
        <p:blipFill>
          <a:blip r:embed="rId3">
            <a:alphaModFix/>
          </a:blip>
          <a:stretch>
            <a:fillRect/>
          </a:stretch>
        </p:blipFill>
        <p:spPr>
          <a:xfrm>
            <a:off x="356175" y="2212250"/>
            <a:ext cx="3486375" cy="2601525"/>
          </a:xfrm>
          <a:prstGeom prst="rect">
            <a:avLst/>
          </a:prstGeom>
          <a:noFill/>
          <a:ln>
            <a:noFill/>
          </a:ln>
        </p:spPr>
      </p:pic>
      <p:sp>
        <p:nvSpPr>
          <p:cNvPr id="812" name="Google Shape;812;p85"/>
          <p:cNvSpPr txBox="1">
            <a:spLocks noGrp="1"/>
          </p:cNvSpPr>
          <p:nvPr>
            <p:ph type="body" idx="3"/>
          </p:nvPr>
        </p:nvSpPr>
        <p:spPr>
          <a:xfrm>
            <a:off x="2509300" y="921475"/>
            <a:ext cx="8322000" cy="8430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Hosting Legislative Briefing Meetings:</a:t>
            </a:r>
            <a:endParaRPr sz="4100">
              <a:solidFill>
                <a:schemeClr val="accent6"/>
              </a:solidFill>
            </a:endParaRPr>
          </a:p>
          <a:p>
            <a:pPr marL="0" lvl="0" indent="0" algn="l" rtl="0">
              <a:lnSpc>
                <a:spcPct val="70000"/>
              </a:lnSpc>
              <a:spcBef>
                <a:spcPts val="1000"/>
              </a:spcBef>
              <a:spcAft>
                <a:spcPts val="0"/>
              </a:spcAft>
              <a:buSzPts val="900"/>
              <a:buNone/>
            </a:pPr>
            <a:endParaRPr sz="27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86"/>
          <p:cNvSpPr txBox="1"/>
          <p:nvPr/>
        </p:nvSpPr>
        <p:spPr>
          <a:xfrm>
            <a:off x="4266375" y="1955950"/>
            <a:ext cx="8373300" cy="4085400"/>
          </a:xfrm>
          <a:prstGeom prst="rect">
            <a:avLst/>
          </a:prstGeom>
          <a:noFill/>
          <a:ln>
            <a:noFill/>
          </a:ln>
        </p:spPr>
        <p:txBody>
          <a:bodyPr spcFirstLastPara="1" wrap="square" lIns="91425" tIns="91425" rIns="91425" bIns="91425" anchor="t" anchorCtr="0">
            <a:noAutofit/>
          </a:bodyPr>
          <a:lstStyle/>
          <a:p>
            <a:pPr marL="0" marR="1003300" lvl="0" indent="0" algn="l" rtl="0">
              <a:lnSpc>
                <a:spcPct val="120000"/>
              </a:lnSpc>
              <a:spcBef>
                <a:spcPts val="100"/>
              </a:spcBef>
              <a:spcAft>
                <a:spcPts val="0"/>
              </a:spcAft>
              <a:buNone/>
            </a:pPr>
            <a:r>
              <a:rPr lang="en-GB" sz="2400" b="1">
                <a:solidFill>
                  <a:schemeClr val="dk1"/>
                </a:solidFill>
                <a:latin typeface="Calibri"/>
                <a:ea typeface="Calibri"/>
                <a:cs typeface="Calibri"/>
                <a:sym typeface="Calibri"/>
              </a:rPr>
              <a:t>All Politics </a:t>
            </a:r>
            <a:r>
              <a:rPr lang="en-GB" sz="2400" b="1" i="1">
                <a:solidFill>
                  <a:schemeClr val="dk1"/>
                </a:solidFill>
                <a:latin typeface="Calibri"/>
                <a:ea typeface="Calibri"/>
                <a:cs typeface="Calibri"/>
                <a:sym typeface="Calibri"/>
              </a:rPr>
              <a:t>IS </a:t>
            </a:r>
            <a:r>
              <a:rPr lang="en-GB" sz="2400" b="1">
                <a:solidFill>
                  <a:schemeClr val="dk1"/>
                </a:solidFill>
                <a:latin typeface="Calibri"/>
                <a:ea typeface="Calibri"/>
                <a:cs typeface="Calibri"/>
                <a:sym typeface="Calibri"/>
              </a:rPr>
              <a:t>Local - Points to emphasize in your meeting</a:t>
            </a:r>
            <a:endParaRPr sz="2400" b="1">
              <a:solidFill>
                <a:schemeClr val="dk1"/>
              </a:solidFill>
              <a:latin typeface="Calibri"/>
              <a:ea typeface="Calibri"/>
              <a:cs typeface="Calibri"/>
              <a:sym typeface="Calibri"/>
            </a:endParaRPr>
          </a:p>
          <a:p>
            <a:pPr marL="457200" marR="1003300" lvl="0" indent="-355600" algn="l" rtl="0">
              <a:lnSpc>
                <a:spcPct val="120000"/>
              </a:lnSpc>
              <a:spcBef>
                <a:spcPts val="100"/>
              </a:spcBef>
              <a:spcAft>
                <a:spcPts val="0"/>
              </a:spcAft>
              <a:buClr>
                <a:srgbClr val="595959"/>
              </a:buClr>
              <a:buSzPts val="2000"/>
              <a:buFont typeface="Calibri"/>
              <a:buChar char="●"/>
            </a:pPr>
            <a:r>
              <a:rPr lang="en-GB" sz="2000">
                <a:solidFill>
                  <a:srgbClr val="595959"/>
                </a:solidFill>
                <a:latin typeface="Calibri"/>
                <a:ea typeface="Calibri"/>
                <a:cs typeface="Calibri"/>
                <a:sym typeface="Calibri"/>
              </a:rPr>
              <a:t>Share food distribution data: number of pounds/ meals, number of households/individuals served. </a:t>
            </a:r>
            <a:endParaRPr sz="2000">
              <a:solidFill>
                <a:srgbClr val="595959"/>
              </a:solidFill>
              <a:latin typeface="Calibri"/>
              <a:ea typeface="Calibri"/>
              <a:cs typeface="Calibri"/>
              <a:sym typeface="Calibri"/>
            </a:endParaRPr>
          </a:p>
          <a:p>
            <a:pPr marL="457200" marR="914400" lvl="0" indent="-355600" algn="l" rtl="0">
              <a:lnSpc>
                <a:spcPct val="120000"/>
              </a:lnSpc>
              <a:spcBef>
                <a:spcPts val="0"/>
              </a:spcBef>
              <a:spcAft>
                <a:spcPts val="0"/>
              </a:spcAft>
              <a:buClr>
                <a:srgbClr val="595959"/>
              </a:buClr>
              <a:buSzPts val="2000"/>
              <a:buFont typeface="Calibri"/>
              <a:buChar char="●"/>
            </a:pPr>
            <a:r>
              <a:rPr lang="en-GB" sz="2000">
                <a:solidFill>
                  <a:srgbClr val="595959"/>
                </a:solidFill>
                <a:latin typeface="Calibri"/>
                <a:ea typeface="Calibri"/>
                <a:cs typeface="Calibri"/>
                <a:sym typeface="Calibri"/>
              </a:rPr>
              <a:t>Give local examples/ share client stories about the impact your programs have in alleviating hunger in your community. </a:t>
            </a:r>
            <a:endParaRPr sz="2000">
              <a:solidFill>
                <a:srgbClr val="595959"/>
              </a:solidFill>
              <a:latin typeface="Calibri"/>
              <a:ea typeface="Calibri"/>
              <a:cs typeface="Calibri"/>
              <a:sym typeface="Calibri"/>
            </a:endParaRPr>
          </a:p>
          <a:p>
            <a:pPr marL="457200" marR="914400" lvl="0" indent="-381000" algn="l" rtl="0">
              <a:lnSpc>
                <a:spcPct val="120000"/>
              </a:lnSpc>
              <a:spcBef>
                <a:spcPts val="0"/>
              </a:spcBef>
              <a:spcAft>
                <a:spcPts val="0"/>
              </a:spcAft>
              <a:buClr>
                <a:schemeClr val="dk1"/>
              </a:buClr>
              <a:buSzPts val="2400"/>
              <a:buFont typeface="Calibri"/>
              <a:buChar char="●"/>
            </a:pPr>
            <a:r>
              <a:rPr lang="en-GB" sz="2000">
                <a:solidFill>
                  <a:srgbClr val="595959"/>
                </a:solidFill>
                <a:latin typeface="Calibri"/>
                <a:ea typeface="Calibri"/>
                <a:cs typeface="Calibri"/>
                <a:sym typeface="Calibri"/>
              </a:rPr>
              <a:t>Share your legislative factsheets, and ask your legislator to co-sponsor legislation, vote for or against legislation.  </a:t>
            </a:r>
            <a:endParaRPr sz="2000">
              <a:solidFill>
                <a:srgbClr val="595959"/>
              </a:solidFill>
              <a:latin typeface="Calibri"/>
              <a:ea typeface="Calibri"/>
              <a:cs typeface="Calibri"/>
              <a:sym typeface="Calibri"/>
            </a:endParaRPr>
          </a:p>
          <a:p>
            <a:pPr marL="457200" marR="914400" lvl="0" indent="-381000" algn="l" rtl="0">
              <a:lnSpc>
                <a:spcPct val="120000"/>
              </a:lnSpc>
              <a:spcBef>
                <a:spcPts val="0"/>
              </a:spcBef>
              <a:spcAft>
                <a:spcPts val="0"/>
              </a:spcAft>
              <a:buClr>
                <a:schemeClr val="dk1"/>
              </a:buClr>
              <a:buSzPts val="2400"/>
              <a:buFont typeface="Calibri"/>
              <a:buChar char="●"/>
            </a:pPr>
            <a:r>
              <a:rPr lang="en-GB" sz="2000">
                <a:solidFill>
                  <a:srgbClr val="595959"/>
                </a:solidFill>
                <a:latin typeface="Calibri"/>
                <a:ea typeface="Calibri"/>
                <a:cs typeface="Calibri"/>
                <a:sym typeface="Calibri"/>
              </a:rPr>
              <a:t>Ask your legislator to agree to a site visit when they are home. </a:t>
            </a:r>
            <a:endParaRPr sz="2000">
              <a:solidFill>
                <a:srgbClr val="595959"/>
              </a:solidFill>
              <a:latin typeface="Calibri"/>
              <a:ea typeface="Calibri"/>
              <a:cs typeface="Calibri"/>
              <a:sym typeface="Calibri"/>
            </a:endParaRPr>
          </a:p>
          <a:p>
            <a:pPr marL="457200" marR="914400" lvl="0" indent="-381000" algn="l" rtl="0">
              <a:lnSpc>
                <a:spcPct val="120000"/>
              </a:lnSpc>
              <a:spcBef>
                <a:spcPts val="0"/>
              </a:spcBef>
              <a:spcAft>
                <a:spcPts val="0"/>
              </a:spcAft>
              <a:buClr>
                <a:schemeClr val="dk1"/>
              </a:buClr>
              <a:buSzPts val="2400"/>
              <a:buFont typeface="Calibri"/>
              <a:buChar char="●"/>
            </a:pPr>
            <a:r>
              <a:rPr lang="en-GB" sz="2000">
                <a:solidFill>
                  <a:srgbClr val="595959"/>
                </a:solidFill>
                <a:latin typeface="Calibri"/>
                <a:ea typeface="Calibri"/>
                <a:cs typeface="Calibri"/>
                <a:sym typeface="Calibri"/>
              </a:rPr>
              <a:t>Take a group photo with the elected official and post it on your organization’s social media platforms. </a:t>
            </a:r>
            <a:endParaRPr sz="2000">
              <a:solidFill>
                <a:srgbClr val="595959"/>
              </a:solidFill>
              <a:latin typeface="Calibri"/>
              <a:ea typeface="Calibri"/>
              <a:cs typeface="Calibri"/>
              <a:sym typeface="Calibri"/>
            </a:endParaRPr>
          </a:p>
          <a:p>
            <a:pPr marL="0" marR="914400" lvl="0" indent="0" algn="l" rtl="0">
              <a:lnSpc>
                <a:spcPct val="120000"/>
              </a:lnSpc>
              <a:spcBef>
                <a:spcPts val="2500"/>
              </a:spcBef>
              <a:spcAft>
                <a:spcPts val="0"/>
              </a:spcAft>
              <a:buNone/>
            </a:pPr>
            <a:endParaRPr sz="20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1800" b="1">
              <a:solidFill>
                <a:schemeClr val="dk1"/>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b="1">
              <a:solidFill>
                <a:srgbClr val="F38018"/>
              </a:solidFill>
              <a:latin typeface="Georgia"/>
              <a:ea typeface="Georgia"/>
              <a:cs typeface="Georgia"/>
              <a:sym typeface="Georgia"/>
            </a:endParaRPr>
          </a:p>
          <a:p>
            <a:pPr marL="0" marR="1003300" lvl="0" indent="0" algn="l" rtl="0">
              <a:lnSpc>
                <a:spcPct val="120000"/>
              </a:lnSpc>
              <a:spcBef>
                <a:spcPts val="100"/>
              </a:spcBef>
              <a:spcAft>
                <a:spcPts val="0"/>
              </a:spcAft>
              <a:buNone/>
            </a:pPr>
            <a:endParaRPr sz="2000">
              <a:solidFill>
                <a:srgbClr val="12529C"/>
              </a:solidFill>
              <a:latin typeface="Georgia"/>
              <a:ea typeface="Georgia"/>
              <a:cs typeface="Georgia"/>
              <a:sym typeface="Georgia"/>
            </a:endParaRPr>
          </a:p>
        </p:txBody>
      </p:sp>
      <p:pic>
        <p:nvPicPr>
          <p:cNvPr id="818" name="Google Shape;818;p86"/>
          <p:cNvPicPr preferRelativeResize="0"/>
          <p:nvPr/>
        </p:nvPicPr>
        <p:blipFill>
          <a:blip r:embed="rId3">
            <a:alphaModFix/>
          </a:blip>
          <a:stretch>
            <a:fillRect/>
          </a:stretch>
        </p:blipFill>
        <p:spPr>
          <a:xfrm>
            <a:off x="343325" y="2135200"/>
            <a:ext cx="3730401" cy="2788022"/>
          </a:xfrm>
          <a:prstGeom prst="rect">
            <a:avLst/>
          </a:prstGeom>
          <a:noFill/>
          <a:ln>
            <a:noFill/>
          </a:ln>
        </p:spPr>
      </p:pic>
      <p:sp>
        <p:nvSpPr>
          <p:cNvPr id="819" name="Google Shape;819;p86"/>
          <p:cNvSpPr txBox="1">
            <a:spLocks noGrp="1"/>
          </p:cNvSpPr>
          <p:nvPr>
            <p:ph type="body" idx="3"/>
          </p:nvPr>
        </p:nvSpPr>
        <p:spPr>
          <a:xfrm>
            <a:off x="2509300" y="921475"/>
            <a:ext cx="8322000" cy="8430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Hosting Legislative Briefing Meetings:</a:t>
            </a:r>
            <a:endParaRPr sz="4100">
              <a:solidFill>
                <a:schemeClr val="accent6"/>
              </a:solidFill>
            </a:endParaRPr>
          </a:p>
          <a:p>
            <a:pPr marL="0" lvl="0" indent="0" algn="l" rtl="0">
              <a:lnSpc>
                <a:spcPct val="70000"/>
              </a:lnSpc>
              <a:spcBef>
                <a:spcPts val="1000"/>
              </a:spcBef>
              <a:spcAft>
                <a:spcPts val="0"/>
              </a:spcAft>
              <a:buSzPts val="900"/>
              <a:buNone/>
            </a:pPr>
            <a:endParaRPr sz="27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87"/>
          <p:cNvSpPr txBox="1"/>
          <p:nvPr/>
        </p:nvSpPr>
        <p:spPr>
          <a:xfrm>
            <a:off x="3187600" y="2059975"/>
            <a:ext cx="9208200" cy="3403200"/>
          </a:xfrm>
          <a:prstGeom prst="rect">
            <a:avLst/>
          </a:prstGeom>
          <a:noFill/>
          <a:ln>
            <a:noFill/>
          </a:ln>
        </p:spPr>
        <p:txBody>
          <a:bodyPr spcFirstLastPara="1" wrap="square" lIns="91425" tIns="91425" rIns="91425" bIns="91425" anchor="t" anchorCtr="0">
            <a:noAutofit/>
          </a:bodyPr>
          <a:lstStyle/>
          <a:p>
            <a:pPr marL="0" marR="1003300" lvl="0" indent="0" algn="l" rtl="0">
              <a:lnSpc>
                <a:spcPct val="120000"/>
              </a:lnSpc>
              <a:spcBef>
                <a:spcPts val="100"/>
              </a:spcBef>
              <a:spcAft>
                <a:spcPts val="0"/>
              </a:spcAft>
              <a:buNone/>
            </a:pPr>
            <a:r>
              <a:rPr lang="en-GB" sz="2400" b="1">
                <a:solidFill>
                  <a:schemeClr val="dk1"/>
                </a:solidFill>
                <a:latin typeface="Calibri"/>
                <a:ea typeface="Calibri"/>
                <a:cs typeface="Calibri"/>
                <a:sym typeface="Calibri"/>
              </a:rPr>
              <a:t>After the meeting/ follow up:</a:t>
            </a:r>
            <a:endParaRPr sz="2400">
              <a:solidFill>
                <a:schemeClr val="dk1"/>
              </a:solidFill>
              <a:latin typeface="Calibri"/>
              <a:ea typeface="Calibri"/>
              <a:cs typeface="Calibri"/>
              <a:sym typeface="Calibri"/>
            </a:endParaRPr>
          </a:p>
          <a:p>
            <a:pPr marL="457200" marR="1003300" lvl="0" indent="-381000" algn="l" rtl="0">
              <a:lnSpc>
                <a:spcPct val="120000"/>
              </a:lnSpc>
              <a:spcBef>
                <a:spcPts val="100"/>
              </a:spcBef>
              <a:spcAft>
                <a:spcPts val="0"/>
              </a:spcAft>
              <a:buClr>
                <a:srgbClr val="595959"/>
              </a:buClr>
              <a:buSzPts val="2400"/>
              <a:buFont typeface="Calibri"/>
              <a:buChar char="●"/>
            </a:pPr>
            <a:r>
              <a:rPr lang="en-GB" sz="2400">
                <a:solidFill>
                  <a:srgbClr val="595959"/>
                </a:solidFill>
                <a:latin typeface="Calibri"/>
                <a:ea typeface="Calibri"/>
                <a:cs typeface="Calibri"/>
                <a:sym typeface="Calibri"/>
              </a:rPr>
              <a:t>Send a thank you email/letter to the legislator and staff who attended the meeting. </a:t>
            </a:r>
            <a:endParaRPr sz="2400">
              <a:solidFill>
                <a:srgbClr val="595959"/>
              </a:solidFill>
              <a:latin typeface="Calibri"/>
              <a:ea typeface="Calibri"/>
              <a:cs typeface="Calibri"/>
              <a:sym typeface="Calibri"/>
            </a:endParaRPr>
          </a:p>
          <a:p>
            <a:pPr marL="457200" marR="1003300" lvl="0" indent="-381000" algn="l" rtl="0">
              <a:lnSpc>
                <a:spcPct val="120000"/>
              </a:lnSpc>
              <a:spcBef>
                <a:spcPts val="0"/>
              </a:spcBef>
              <a:spcAft>
                <a:spcPts val="0"/>
              </a:spcAft>
              <a:buClr>
                <a:srgbClr val="595959"/>
              </a:buClr>
              <a:buSzPts val="2400"/>
              <a:buFont typeface="Calibri"/>
              <a:buChar char="●"/>
            </a:pPr>
            <a:r>
              <a:rPr lang="en-GB" sz="2400">
                <a:solidFill>
                  <a:srgbClr val="595959"/>
                </a:solidFill>
                <a:latin typeface="Calibri"/>
                <a:ea typeface="Calibri"/>
                <a:cs typeface="Calibri"/>
                <a:sym typeface="Calibri"/>
              </a:rPr>
              <a:t>Follow up with any materials or information that was promised during the meeting. </a:t>
            </a:r>
            <a:endParaRPr sz="2400">
              <a:solidFill>
                <a:srgbClr val="595959"/>
              </a:solidFill>
              <a:latin typeface="Calibri"/>
              <a:ea typeface="Calibri"/>
              <a:cs typeface="Calibri"/>
              <a:sym typeface="Calibri"/>
            </a:endParaRPr>
          </a:p>
          <a:p>
            <a:pPr marL="457200" marR="1003300" lvl="0" indent="-381000" algn="l" rtl="0">
              <a:lnSpc>
                <a:spcPct val="120000"/>
              </a:lnSpc>
              <a:spcBef>
                <a:spcPts val="0"/>
              </a:spcBef>
              <a:spcAft>
                <a:spcPts val="0"/>
              </a:spcAft>
              <a:buClr>
                <a:srgbClr val="595959"/>
              </a:buClr>
              <a:buSzPts val="2400"/>
              <a:buFont typeface="Calibri"/>
              <a:buChar char="●"/>
            </a:pPr>
            <a:r>
              <a:rPr lang="en-GB" sz="2400">
                <a:solidFill>
                  <a:srgbClr val="595959"/>
                </a:solidFill>
                <a:latin typeface="Calibri"/>
                <a:ea typeface="Calibri"/>
                <a:cs typeface="Calibri"/>
                <a:sym typeface="Calibri"/>
              </a:rPr>
              <a:t>Send the list of bills you requested the legislator to support.  </a:t>
            </a:r>
            <a:endParaRPr sz="2400">
              <a:solidFill>
                <a:srgbClr val="595959"/>
              </a:solidFill>
              <a:latin typeface="Calibri"/>
              <a:ea typeface="Calibri"/>
              <a:cs typeface="Calibri"/>
              <a:sym typeface="Calibri"/>
            </a:endParaRPr>
          </a:p>
          <a:p>
            <a:pPr marL="457200" marR="1003300" lvl="0" indent="-381000" algn="l" rtl="0">
              <a:lnSpc>
                <a:spcPct val="120000"/>
              </a:lnSpc>
              <a:spcBef>
                <a:spcPts val="0"/>
              </a:spcBef>
              <a:spcAft>
                <a:spcPts val="0"/>
              </a:spcAft>
              <a:buClr>
                <a:srgbClr val="595959"/>
              </a:buClr>
              <a:buSzPts val="2400"/>
              <a:buFont typeface="Calibri"/>
              <a:buChar char="●"/>
            </a:pPr>
            <a:r>
              <a:rPr lang="en-GB" sz="2400">
                <a:solidFill>
                  <a:srgbClr val="595959"/>
                </a:solidFill>
                <a:latin typeface="Calibri"/>
                <a:ea typeface="Calibri"/>
                <a:cs typeface="Calibri"/>
                <a:sym typeface="Calibri"/>
              </a:rPr>
              <a:t>Invite the legislator to visit your agency or a distribution site. </a:t>
            </a:r>
            <a:endParaRPr sz="2400">
              <a:solidFill>
                <a:srgbClr val="595959"/>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1800">
              <a:solidFill>
                <a:schemeClr val="dk1"/>
              </a:solidFill>
              <a:latin typeface="Calibri"/>
              <a:ea typeface="Calibri"/>
              <a:cs typeface="Calibri"/>
              <a:sym typeface="Calibri"/>
            </a:endParaRPr>
          </a:p>
          <a:p>
            <a:pPr marL="457200" marR="1003300" lvl="0" indent="0" algn="l" rtl="0">
              <a:lnSpc>
                <a:spcPct val="120000"/>
              </a:lnSpc>
              <a:spcBef>
                <a:spcPts val="100"/>
              </a:spcBef>
              <a:spcAft>
                <a:spcPts val="0"/>
              </a:spcAft>
              <a:buNone/>
            </a:pPr>
            <a:endParaRPr sz="1800" b="1">
              <a:solidFill>
                <a:schemeClr val="dk1"/>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b="1">
              <a:solidFill>
                <a:srgbClr val="F38018"/>
              </a:solidFill>
              <a:latin typeface="Georgia"/>
              <a:ea typeface="Georgia"/>
              <a:cs typeface="Georgia"/>
              <a:sym typeface="Georgia"/>
            </a:endParaRPr>
          </a:p>
          <a:p>
            <a:pPr marL="0" marR="1003300" lvl="0" indent="0" algn="l" rtl="0">
              <a:lnSpc>
                <a:spcPct val="120000"/>
              </a:lnSpc>
              <a:spcBef>
                <a:spcPts val="100"/>
              </a:spcBef>
              <a:spcAft>
                <a:spcPts val="0"/>
              </a:spcAft>
              <a:buNone/>
            </a:pPr>
            <a:endParaRPr sz="2000">
              <a:solidFill>
                <a:srgbClr val="12529C"/>
              </a:solidFill>
              <a:latin typeface="Georgia"/>
              <a:ea typeface="Georgia"/>
              <a:cs typeface="Georgia"/>
              <a:sym typeface="Georgia"/>
            </a:endParaRPr>
          </a:p>
        </p:txBody>
      </p:sp>
      <p:pic>
        <p:nvPicPr>
          <p:cNvPr id="825" name="Google Shape;825;p87" title="Email - Free of Charge Creative Commons Post it Note image"/>
          <p:cNvPicPr preferRelativeResize="0"/>
          <p:nvPr/>
        </p:nvPicPr>
        <p:blipFill>
          <a:blip r:embed="rId3">
            <a:alphaModFix/>
          </a:blip>
          <a:stretch>
            <a:fillRect/>
          </a:stretch>
        </p:blipFill>
        <p:spPr>
          <a:xfrm>
            <a:off x="304800" y="2712063"/>
            <a:ext cx="2882799" cy="1921866"/>
          </a:xfrm>
          <a:prstGeom prst="rect">
            <a:avLst/>
          </a:prstGeom>
          <a:noFill/>
          <a:ln>
            <a:noFill/>
          </a:ln>
        </p:spPr>
      </p:pic>
      <p:sp>
        <p:nvSpPr>
          <p:cNvPr id="826" name="Google Shape;826;p87"/>
          <p:cNvSpPr txBox="1">
            <a:spLocks noGrp="1"/>
          </p:cNvSpPr>
          <p:nvPr>
            <p:ph type="body" idx="3"/>
          </p:nvPr>
        </p:nvSpPr>
        <p:spPr>
          <a:xfrm>
            <a:off x="2509300" y="921475"/>
            <a:ext cx="8322000" cy="8430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Hosting Legislative Briefing Meetings:</a:t>
            </a:r>
            <a:endParaRPr sz="4100">
              <a:solidFill>
                <a:schemeClr val="accent6"/>
              </a:solidFill>
            </a:endParaRPr>
          </a:p>
          <a:p>
            <a:pPr marL="0" lvl="0" indent="0" algn="l" rtl="0">
              <a:lnSpc>
                <a:spcPct val="70000"/>
              </a:lnSpc>
              <a:spcBef>
                <a:spcPts val="1000"/>
              </a:spcBef>
              <a:spcAft>
                <a:spcPts val="0"/>
              </a:spcAft>
              <a:buSzPts val="900"/>
              <a:buNone/>
            </a:pPr>
            <a:endParaRPr sz="27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88"/>
          <p:cNvSpPr txBox="1">
            <a:spLocks noGrp="1"/>
          </p:cNvSpPr>
          <p:nvPr>
            <p:ph type="body" idx="3"/>
          </p:nvPr>
        </p:nvSpPr>
        <p:spPr>
          <a:xfrm>
            <a:off x="2624875" y="921475"/>
            <a:ext cx="8322000" cy="7017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How to Host a Legislative Site Visit:</a:t>
            </a:r>
            <a:endParaRPr sz="2700">
              <a:solidFill>
                <a:schemeClr val="accent6"/>
              </a:solidFill>
            </a:endParaRPr>
          </a:p>
        </p:txBody>
      </p:sp>
      <p:sp>
        <p:nvSpPr>
          <p:cNvPr id="832" name="Google Shape;832;p88"/>
          <p:cNvSpPr txBox="1"/>
          <p:nvPr/>
        </p:nvSpPr>
        <p:spPr>
          <a:xfrm>
            <a:off x="6514525" y="2032275"/>
            <a:ext cx="5108700" cy="42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a:solidFill>
                  <a:schemeClr val="dk1"/>
                </a:solidFill>
                <a:latin typeface="Calibri"/>
                <a:ea typeface="Calibri"/>
                <a:cs typeface="Calibri"/>
                <a:sym typeface="Calibri"/>
              </a:rPr>
              <a:t> Use the legislator lookup tool at:</a:t>
            </a:r>
            <a:endParaRPr sz="2200" b="1">
              <a:solidFill>
                <a:schemeClr val="dk1"/>
              </a:solidFill>
              <a:latin typeface="Calibri"/>
              <a:ea typeface="Calibri"/>
              <a:cs typeface="Calibri"/>
              <a:sym typeface="Calibri"/>
            </a:endParaRPr>
          </a:p>
          <a:p>
            <a:pPr marL="457200" lvl="0" indent="0" algn="l" rtl="0">
              <a:spcBef>
                <a:spcPts val="0"/>
              </a:spcBef>
              <a:spcAft>
                <a:spcPts val="0"/>
              </a:spcAft>
              <a:buNone/>
            </a:pP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GB" sz="2200" u="sng">
                <a:solidFill>
                  <a:schemeClr val="hlink"/>
                </a:solidFill>
                <a:latin typeface="Calibri"/>
                <a:ea typeface="Calibri"/>
                <a:cs typeface="Calibri"/>
                <a:sym typeface="Calibri"/>
                <a:hlinkClick r:id="rId3"/>
              </a:rPr>
              <a:t>https://www.house.gov/representatives/find-your-representative</a:t>
            </a:r>
            <a:r>
              <a:rPr lang="en-GB" sz="2200">
                <a:solidFill>
                  <a:schemeClr val="dk1"/>
                </a:solidFill>
                <a:latin typeface="Calibri"/>
                <a:ea typeface="Calibri"/>
                <a:cs typeface="Calibri"/>
                <a:sym typeface="Calibri"/>
              </a:rPr>
              <a:t> (Federal)</a:t>
            </a:r>
            <a:endParaRPr sz="2200">
              <a:solidFill>
                <a:schemeClr val="dk1"/>
              </a:solidFill>
              <a:latin typeface="Calibri"/>
              <a:ea typeface="Calibri"/>
              <a:cs typeface="Calibri"/>
              <a:sym typeface="Calibri"/>
            </a:endParaRPr>
          </a:p>
          <a:p>
            <a:pPr marL="457200" lvl="0" indent="0" algn="l" rtl="0">
              <a:spcBef>
                <a:spcPts val="0"/>
              </a:spcBef>
              <a:spcAft>
                <a:spcPts val="0"/>
              </a:spcAft>
              <a:buNone/>
            </a:pP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GB" sz="2200" u="sng">
                <a:solidFill>
                  <a:schemeClr val="hlink"/>
                </a:solidFill>
                <a:latin typeface="Calibri"/>
                <a:ea typeface="Calibri"/>
                <a:cs typeface="Calibri"/>
                <a:sym typeface="Calibri"/>
                <a:hlinkClick r:id="rId4"/>
              </a:rPr>
              <a:t>https://www.ca.gov/service/?item=look-up-my-representatives</a:t>
            </a:r>
            <a:r>
              <a:rPr lang="en-GB" sz="2200">
                <a:solidFill>
                  <a:schemeClr val="dk1"/>
                </a:solidFill>
                <a:latin typeface="Calibri"/>
                <a:ea typeface="Calibri"/>
                <a:cs typeface="Calibri"/>
                <a:sym typeface="Calibri"/>
              </a:rPr>
              <a:t> (State)</a:t>
            </a:r>
            <a:endParaRPr sz="2200">
              <a:solidFill>
                <a:schemeClr val="dk1"/>
              </a:solidFill>
              <a:latin typeface="Calibri"/>
              <a:ea typeface="Calibri"/>
              <a:cs typeface="Calibri"/>
              <a:sym typeface="Calibri"/>
            </a:endParaRPr>
          </a:p>
          <a:p>
            <a:pPr marL="0" lvl="0" indent="0" algn="l" rtl="0">
              <a:spcBef>
                <a:spcPts val="0"/>
              </a:spcBef>
              <a:spcAft>
                <a:spcPts val="0"/>
              </a:spcAft>
              <a:buNone/>
            </a:pP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GB" sz="2200">
                <a:solidFill>
                  <a:schemeClr val="dk1"/>
                </a:solidFill>
                <a:latin typeface="Calibri"/>
                <a:ea typeface="Calibri"/>
                <a:cs typeface="Calibri"/>
                <a:sym typeface="Calibri"/>
              </a:rPr>
              <a:t>Enter your area zip code and the lookup tool will generate results for the legislators that oversee your food pantry/distribution site.</a:t>
            </a:r>
            <a:endParaRPr sz="22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33" name="Google Shape;833;p88"/>
          <p:cNvPicPr preferRelativeResize="0"/>
          <p:nvPr/>
        </p:nvPicPr>
        <p:blipFill>
          <a:blip r:embed="rId5">
            <a:alphaModFix/>
          </a:blip>
          <a:stretch>
            <a:fillRect/>
          </a:stretch>
        </p:blipFill>
        <p:spPr>
          <a:xfrm>
            <a:off x="278625" y="2178250"/>
            <a:ext cx="5768299" cy="37580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89"/>
          <p:cNvSpPr txBox="1"/>
          <p:nvPr/>
        </p:nvSpPr>
        <p:spPr>
          <a:xfrm>
            <a:off x="6427950" y="1945675"/>
            <a:ext cx="5090400" cy="45867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The federal lookup tool will show you who your local Member of Congress is based on your area code.</a:t>
            </a: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The state lookup tool will connect you with your State Legislator(s) Assemblymember(s) &amp; Senator(s).</a:t>
            </a: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Some food pantries may have more than one representative who overlaps their city or service region.</a:t>
            </a: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39" name="Google Shape;839;p89"/>
          <p:cNvPicPr preferRelativeResize="0"/>
          <p:nvPr/>
        </p:nvPicPr>
        <p:blipFill>
          <a:blip r:embed="rId3">
            <a:alphaModFix/>
          </a:blip>
          <a:stretch>
            <a:fillRect/>
          </a:stretch>
        </p:blipFill>
        <p:spPr>
          <a:xfrm>
            <a:off x="290925" y="2101550"/>
            <a:ext cx="5864299" cy="3723400"/>
          </a:xfrm>
          <a:prstGeom prst="rect">
            <a:avLst/>
          </a:prstGeom>
          <a:noFill/>
          <a:ln>
            <a:noFill/>
          </a:ln>
        </p:spPr>
      </p:pic>
      <p:sp>
        <p:nvSpPr>
          <p:cNvPr id="840" name="Google Shape;840;p89"/>
          <p:cNvSpPr txBox="1">
            <a:spLocks noGrp="1"/>
          </p:cNvSpPr>
          <p:nvPr>
            <p:ph type="body" idx="3"/>
          </p:nvPr>
        </p:nvSpPr>
        <p:spPr>
          <a:xfrm>
            <a:off x="2624875" y="921475"/>
            <a:ext cx="8322000" cy="7017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How to Host a Legislative Site Visit:</a:t>
            </a:r>
            <a:endParaRPr sz="2700">
              <a:solidFill>
                <a:schemeClr val="accent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90"/>
          <p:cNvSpPr txBox="1"/>
          <p:nvPr/>
        </p:nvSpPr>
        <p:spPr>
          <a:xfrm>
            <a:off x="5865050" y="2054625"/>
            <a:ext cx="5549400" cy="46002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chemeClr val="dk1"/>
              </a:buClr>
              <a:buSzPts val="1900"/>
              <a:buFont typeface="Calibri"/>
              <a:buChar char="●"/>
            </a:pPr>
            <a:r>
              <a:rPr lang="en-GB" sz="1900">
                <a:solidFill>
                  <a:schemeClr val="dk1"/>
                </a:solidFill>
                <a:latin typeface="Calibri"/>
                <a:ea typeface="Calibri"/>
                <a:cs typeface="Calibri"/>
                <a:sym typeface="Calibri"/>
              </a:rPr>
              <a:t>Visit your legislator’s official (.gov) homepage. Here you will find their official biography, notable achievements, and policymaking priorities. </a:t>
            </a:r>
            <a:endParaRPr sz="1900">
              <a:solidFill>
                <a:schemeClr val="dk1"/>
              </a:solidFill>
              <a:latin typeface="Calibri"/>
              <a:ea typeface="Calibri"/>
              <a:cs typeface="Calibri"/>
              <a:sym typeface="Calibri"/>
            </a:endParaRPr>
          </a:p>
          <a:p>
            <a:pPr marL="457200" lvl="0" indent="0" algn="l" rtl="0">
              <a:spcBef>
                <a:spcPts val="0"/>
              </a:spcBef>
              <a:spcAft>
                <a:spcPts val="0"/>
              </a:spcAft>
              <a:buNone/>
            </a:pP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GB" sz="1900">
                <a:solidFill>
                  <a:schemeClr val="dk1"/>
                </a:solidFill>
                <a:latin typeface="Calibri"/>
                <a:ea typeface="Calibri"/>
                <a:cs typeface="Calibri"/>
                <a:sym typeface="Calibri"/>
              </a:rPr>
              <a:t>To schedule your legislative visit find their district office information (normally at the bottom of their homepage).</a:t>
            </a:r>
            <a:endParaRPr sz="1900">
              <a:solidFill>
                <a:schemeClr val="dk1"/>
              </a:solidFill>
              <a:latin typeface="Calibri"/>
              <a:ea typeface="Calibri"/>
              <a:cs typeface="Calibri"/>
              <a:sym typeface="Calibri"/>
            </a:endParaRPr>
          </a:p>
          <a:p>
            <a:pPr marL="457200" lvl="0" indent="0" algn="l" rtl="0">
              <a:spcBef>
                <a:spcPts val="0"/>
              </a:spcBef>
              <a:spcAft>
                <a:spcPts val="0"/>
              </a:spcAft>
              <a:buNone/>
            </a:pP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GB" sz="1900">
                <a:solidFill>
                  <a:schemeClr val="dk1"/>
                </a:solidFill>
                <a:latin typeface="Calibri"/>
                <a:ea typeface="Calibri"/>
                <a:cs typeface="Calibri"/>
                <a:sym typeface="Calibri"/>
              </a:rPr>
              <a:t>Call their District office and request the contact information for their district scheduler (email).</a:t>
            </a:r>
            <a:endParaRPr sz="1900">
              <a:solidFill>
                <a:schemeClr val="dk1"/>
              </a:solidFill>
              <a:latin typeface="Calibri"/>
              <a:ea typeface="Calibri"/>
              <a:cs typeface="Calibri"/>
              <a:sym typeface="Calibri"/>
            </a:endParaRPr>
          </a:p>
          <a:p>
            <a:pPr marL="457200" lvl="0" indent="0" algn="l" rtl="0">
              <a:spcBef>
                <a:spcPts val="0"/>
              </a:spcBef>
              <a:spcAft>
                <a:spcPts val="0"/>
              </a:spcAft>
              <a:buNone/>
            </a:pP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GB" sz="1900">
                <a:solidFill>
                  <a:schemeClr val="dk1"/>
                </a:solidFill>
                <a:latin typeface="Calibri"/>
                <a:ea typeface="Calibri"/>
                <a:cs typeface="Calibri"/>
                <a:sym typeface="Calibri"/>
              </a:rPr>
              <a:t>Draft your initial outreach email with an invitation for a site tour.</a:t>
            </a:r>
            <a:endParaRPr sz="1900">
              <a:solidFill>
                <a:schemeClr val="dk1"/>
              </a:solidFill>
              <a:latin typeface="Calibri"/>
              <a:ea typeface="Calibri"/>
              <a:cs typeface="Calibri"/>
              <a:sym typeface="Calibri"/>
            </a:endParaRPr>
          </a:p>
          <a:p>
            <a:pPr marL="457200" lvl="0" indent="0" algn="l" rtl="0">
              <a:spcBef>
                <a:spcPts val="0"/>
              </a:spcBef>
              <a:spcAft>
                <a:spcPts val="0"/>
              </a:spcAft>
              <a:buNone/>
            </a:pP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46" name="Google Shape;846;p90"/>
          <p:cNvPicPr preferRelativeResize="0"/>
          <p:nvPr/>
        </p:nvPicPr>
        <p:blipFill rotWithShape="1">
          <a:blip r:embed="rId3">
            <a:alphaModFix/>
          </a:blip>
          <a:srcRect t="7106"/>
          <a:stretch/>
        </p:blipFill>
        <p:spPr>
          <a:xfrm>
            <a:off x="785125" y="2054625"/>
            <a:ext cx="4523150" cy="2085550"/>
          </a:xfrm>
          <a:prstGeom prst="rect">
            <a:avLst/>
          </a:prstGeom>
          <a:noFill/>
          <a:ln>
            <a:noFill/>
          </a:ln>
        </p:spPr>
      </p:pic>
      <p:pic>
        <p:nvPicPr>
          <p:cNvPr id="847" name="Google Shape;847;p90"/>
          <p:cNvPicPr preferRelativeResize="0"/>
          <p:nvPr/>
        </p:nvPicPr>
        <p:blipFill rotWithShape="1">
          <a:blip r:embed="rId4">
            <a:alphaModFix/>
          </a:blip>
          <a:srcRect t="7629"/>
          <a:stretch/>
        </p:blipFill>
        <p:spPr>
          <a:xfrm>
            <a:off x="745775" y="4367875"/>
            <a:ext cx="4523150" cy="1848924"/>
          </a:xfrm>
          <a:prstGeom prst="rect">
            <a:avLst/>
          </a:prstGeom>
          <a:noFill/>
          <a:ln>
            <a:noFill/>
          </a:ln>
        </p:spPr>
      </p:pic>
      <p:sp>
        <p:nvSpPr>
          <p:cNvPr id="848" name="Google Shape;848;p90"/>
          <p:cNvSpPr txBox="1">
            <a:spLocks noGrp="1"/>
          </p:cNvSpPr>
          <p:nvPr>
            <p:ph type="body" idx="3"/>
          </p:nvPr>
        </p:nvSpPr>
        <p:spPr>
          <a:xfrm>
            <a:off x="2624875" y="921475"/>
            <a:ext cx="8322000" cy="7017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How to Host a Legislative Site Visit:</a:t>
            </a:r>
            <a:endParaRPr sz="2700">
              <a:solidFill>
                <a:schemeClr val="accent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5"/>
          <p:cNvSpPr txBox="1">
            <a:spLocks noGrp="1"/>
          </p:cNvSpPr>
          <p:nvPr>
            <p:ph type="body" idx="3"/>
          </p:nvPr>
        </p:nvSpPr>
        <p:spPr>
          <a:xfrm>
            <a:off x="3609398" y="580825"/>
            <a:ext cx="6325200" cy="6507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What is lobbying? </a:t>
            </a:r>
            <a:endParaRPr sz="4100">
              <a:solidFill>
                <a:schemeClr val="accent6"/>
              </a:solidFill>
            </a:endParaRPr>
          </a:p>
        </p:txBody>
      </p:sp>
      <p:sp>
        <p:nvSpPr>
          <p:cNvPr id="576" name="Google Shape;576;p55"/>
          <p:cNvSpPr txBox="1"/>
          <p:nvPr/>
        </p:nvSpPr>
        <p:spPr>
          <a:xfrm>
            <a:off x="4381925" y="1302250"/>
            <a:ext cx="7230600" cy="529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u="sng">
                <a:solidFill>
                  <a:schemeClr val="dk1"/>
                </a:solidFill>
                <a:latin typeface="Calibri"/>
                <a:ea typeface="Calibri"/>
                <a:cs typeface="Calibri"/>
                <a:sym typeface="Calibri"/>
              </a:rPr>
              <a:t>Lobbying</a:t>
            </a:r>
            <a:endParaRPr sz="2100" u="sng">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GB" sz="2100">
                <a:solidFill>
                  <a:schemeClr val="dk1"/>
                </a:solidFill>
                <a:latin typeface="Calibri"/>
                <a:ea typeface="Calibri"/>
                <a:cs typeface="Calibri"/>
                <a:sym typeface="Calibri"/>
              </a:rPr>
              <a:t>Lobbying is a subset of advocacy. </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GB" sz="2000">
                <a:solidFill>
                  <a:schemeClr val="dk1"/>
                </a:solidFill>
                <a:latin typeface="Calibri"/>
                <a:ea typeface="Calibri"/>
                <a:cs typeface="Calibri"/>
                <a:sym typeface="Calibri"/>
              </a:rPr>
              <a:t>Lobbying is attempting to influence legislation at the federal, state, or local levels through direct or grassroot communications. </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GB" sz="2100" i="1">
                <a:solidFill>
                  <a:schemeClr val="dk1"/>
                </a:solidFill>
                <a:latin typeface="Calibri"/>
                <a:ea typeface="Calibri"/>
                <a:cs typeface="Calibri"/>
                <a:sym typeface="Calibri"/>
              </a:rPr>
              <a:t>Direct lobbying</a:t>
            </a:r>
            <a:r>
              <a:rPr lang="en-GB" sz="2100">
                <a:solidFill>
                  <a:schemeClr val="dk1"/>
                </a:solidFill>
                <a:latin typeface="Calibri"/>
                <a:ea typeface="Calibri"/>
                <a:cs typeface="Calibri"/>
                <a:sym typeface="Calibri"/>
              </a:rPr>
              <a:t> is any attempt to influence new or existing legislation by communicating with a member of a legislative body or other government representative who has a say in the legislation. </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GB" sz="2100" i="1">
                <a:solidFill>
                  <a:schemeClr val="dk1"/>
                </a:solidFill>
                <a:latin typeface="Calibri"/>
                <a:ea typeface="Calibri"/>
                <a:cs typeface="Calibri"/>
                <a:sym typeface="Calibri"/>
              </a:rPr>
              <a:t>Grassroots lobbying</a:t>
            </a:r>
            <a:r>
              <a:rPr lang="en-GB" sz="2100">
                <a:solidFill>
                  <a:schemeClr val="dk1"/>
                </a:solidFill>
                <a:latin typeface="Calibri"/>
                <a:ea typeface="Calibri"/>
                <a:cs typeface="Calibri"/>
                <a:sym typeface="Calibri"/>
              </a:rPr>
              <a:t> is asking other organizations or members of the public to influence legislation through communication with a legislators. For example, a member alert asking partners/the public to contact a legislator to support/oppose legislation using online portals/sign on letters. </a:t>
            </a: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r>
              <a:rPr lang="en-GB" sz="2100">
                <a:solidFill>
                  <a:schemeClr val="dk1"/>
                </a:solidFill>
                <a:latin typeface="Calibri"/>
                <a:ea typeface="Calibri"/>
                <a:cs typeface="Calibri"/>
                <a:sym typeface="Calibri"/>
              </a:rPr>
              <a:t> </a:t>
            </a: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577" name="Google Shape;577;p55" title="House of Representatives | A C Moraes | Flickr"/>
          <p:cNvPicPr preferRelativeResize="0"/>
          <p:nvPr/>
        </p:nvPicPr>
        <p:blipFill>
          <a:blip r:embed="rId3">
            <a:alphaModFix/>
          </a:blip>
          <a:stretch>
            <a:fillRect/>
          </a:stretch>
        </p:blipFill>
        <p:spPr>
          <a:xfrm>
            <a:off x="766900" y="1971483"/>
            <a:ext cx="3242601" cy="2171243"/>
          </a:xfrm>
          <a:prstGeom prst="rect">
            <a:avLst/>
          </a:prstGeom>
          <a:noFill/>
          <a:ln>
            <a:noFill/>
          </a:ln>
        </p:spPr>
      </p:pic>
      <p:pic>
        <p:nvPicPr>
          <p:cNvPr id="578" name="Google Shape;578;p55" title="American Jobs Act: Read All the Details | whitehouse.gov"/>
          <p:cNvPicPr preferRelativeResize="0"/>
          <p:nvPr/>
        </p:nvPicPr>
        <p:blipFill>
          <a:blip r:embed="rId4">
            <a:alphaModFix/>
          </a:blip>
          <a:stretch>
            <a:fillRect/>
          </a:stretch>
        </p:blipFill>
        <p:spPr>
          <a:xfrm>
            <a:off x="678975" y="4316125"/>
            <a:ext cx="3330523" cy="222034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91"/>
          <p:cNvSpPr txBox="1"/>
          <p:nvPr/>
        </p:nvSpPr>
        <p:spPr>
          <a:xfrm>
            <a:off x="6878200" y="1755200"/>
            <a:ext cx="4901100" cy="4673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Draft initial outreach email with an invitation for a site tour.</a:t>
            </a:r>
            <a:endParaRPr sz="18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Prepare day-of (factsheets &amp; itinerary for internal staff, informational pamphlets about the food pantry and its distributions to share).</a:t>
            </a:r>
            <a:endParaRPr sz="18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RSVP parking for elected officials &amp; media/press if applicable.</a:t>
            </a:r>
            <a:endParaRPr sz="18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Provide takeaway materials for legislators and their staff.</a:t>
            </a:r>
            <a:endParaRPr sz="18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Conduct follow up outreach (email/phone) to thank them for their visit and support.</a:t>
            </a:r>
            <a:endParaRPr sz="1800">
              <a:solidFill>
                <a:schemeClr val="dk1"/>
              </a:solidFill>
              <a:latin typeface="Calibri"/>
              <a:ea typeface="Calibri"/>
              <a:cs typeface="Calibri"/>
              <a:sym typeface="Calibri"/>
            </a:endParaRPr>
          </a:p>
        </p:txBody>
      </p:sp>
      <p:pic>
        <p:nvPicPr>
          <p:cNvPr id="854" name="Google Shape;854;p91"/>
          <p:cNvPicPr preferRelativeResize="0"/>
          <p:nvPr/>
        </p:nvPicPr>
        <p:blipFill>
          <a:blip r:embed="rId3">
            <a:alphaModFix/>
          </a:blip>
          <a:stretch>
            <a:fillRect/>
          </a:stretch>
        </p:blipFill>
        <p:spPr>
          <a:xfrm>
            <a:off x="152400" y="1981875"/>
            <a:ext cx="6362123" cy="3489199"/>
          </a:xfrm>
          <a:prstGeom prst="rect">
            <a:avLst/>
          </a:prstGeom>
          <a:noFill/>
          <a:ln>
            <a:noFill/>
          </a:ln>
        </p:spPr>
      </p:pic>
      <p:sp>
        <p:nvSpPr>
          <p:cNvPr id="855" name="Google Shape;855;p91"/>
          <p:cNvSpPr txBox="1"/>
          <p:nvPr/>
        </p:nvSpPr>
        <p:spPr>
          <a:xfrm>
            <a:off x="152400" y="5471075"/>
            <a:ext cx="6507000" cy="11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i="1">
                <a:solidFill>
                  <a:schemeClr val="dk1"/>
                </a:solidFill>
                <a:latin typeface="Calibri"/>
                <a:ea typeface="Calibri"/>
                <a:cs typeface="Calibri"/>
                <a:sym typeface="Calibri"/>
              </a:rPr>
              <a:t>Remember to include the purpose of the visit, date(s)/time, point of contact, a map with instructions for parking, list of attendees and if this will include a speech/speaking engagement</a:t>
            </a:r>
            <a:endParaRPr sz="1500" i="1">
              <a:solidFill>
                <a:schemeClr val="dk1"/>
              </a:solidFill>
              <a:latin typeface="Calibri"/>
              <a:ea typeface="Calibri"/>
              <a:cs typeface="Calibri"/>
              <a:sym typeface="Calibri"/>
            </a:endParaRPr>
          </a:p>
        </p:txBody>
      </p:sp>
      <p:sp>
        <p:nvSpPr>
          <p:cNvPr id="856" name="Google Shape;856;p91"/>
          <p:cNvSpPr txBox="1">
            <a:spLocks noGrp="1"/>
          </p:cNvSpPr>
          <p:nvPr>
            <p:ph type="body" idx="3"/>
          </p:nvPr>
        </p:nvSpPr>
        <p:spPr>
          <a:xfrm>
            <a:off x="2624875" y="921475"/>
            <a:ext cx="8322000" cy="7017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How to Host a Legislative Site Visit:</a:t>
            </a:r>
            <a:endParaRPr sz="2700">
              <a:solidFill>
                <a:schemeClr val="accent6"/>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92"/>
          <p:cNvPicPr preferRelativeResize="0"/>
          <p:nvPr/>
        </p:nvPicPr>
        <p:blipFill rotWithShape="1">
          <a:blip r:embed="rId3">
            <a:alphaModFix/>
          </a:blip>
          <a:srcRect t="15682" b="15744"/>
          <a:stretch/>
        </p:blipFill>
        <p:spPr>
          <a:xfrm>
            <a:off x="610100" y="1940675"/>
            <a:ext cx="3171825" cy="4702700"/>
          </a:xfrm>
          <a:prstGeom prst="rect">
            <a:avLst/>
          </a:prstGeom>
          <a:noFill/>
          <a:ln>
            <a:noFill/>
          </a:ln>
        </p:spPr>
      </p:pic>
      <p:pic>
        <p:nvPicPr>
          <p:cNvPr id="862" name="Google Shape;862;p92"/>
          <p:cNvPicPr preferRelativeResize="0"/>
          <p:nvPr/>
        </p:nvPicPr>
        <p:blipFill rotWithShape="1">
          <a:blip r:embed="rId4">
            <a:alphaModFix/>
          </a:blip>
          <a:srcRect t="10516" r="3530" b="33186"/>
          <a:stretch/>
        </p:blipFill>
        <p:spPr>
          <a:xfrm>
            <a:off x="8443813" y="1873900"/>
            <a:ext cx="3320175" cy="4189725"/>
          </a:xfrm>
          <a:prstGeom prst="rect">
            <a:avLst/>
          </a:prstGeom>
          <a:noFill/>
          <a:ln>
            <a:noFill/>
          </a:ln>
        </p:spPr>
      </p:pic>
      <p:pic>
        <p:nvPicPr>
          <p:cNvPr id="863" name="Google Shape;863;p92"/>
          <p:cNvPicPr preferRelativeResize="0"/>
          <p:nvPr/>
        </p:nvPicPr>
        <p:blipFill rotWithShape="1">
          <a:blip r:embed="rId5">
            <a:alphaModFix/>
          </a:blip>
          <a:srcRect t="33854" b="32273"/>
          <a:stretch/>
        </p:blipFill>
        <p:spPr>
          <a:xfrm>
            <a:off x="4150450" y="2459047"/>
            <a:ext cx="4119000" cy="3019448"/>
          </a:xfrm>
          <a:prstGeom prst="rect">
            <a:avLst/>
          </a:prstGeom>
          <a:noFill/>
          <a:ln>
            <a:noFill/>
          </a:ln>
        </p:spPr>
      </p:pic>
      <p:sp>
        <p:nvSpPr>
          <p:cNvPr id="864" name="Google Shape;864;p92"/>
          <p:cNvSpPr txBox="1">
            <a:spLocks noGrp="1"/>
          </p:cNvSpPr>
          <p:nvPr>
            <p:ph type="body" idx="3"/>
          </p:nvPr>
        </p:nvSpPr>
        <p:spPr>
          <a:xfrm>
            <a:off x="2663400" y="818725"/>
            <a:ext cx="7831800" cy="7017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How to Host a Legislative Site Visit:</a:t>
            </a:r>
            <a:endParaRPr sz="2700">
              <a:solidFill>
                <a:schemeClr val="accent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93"/>
          <p:cNvSpPr txBox="1">
            <a:spLocks noGrp="1"/>
          </p:cNvSpPr>
          <p:nvPr>
            <p:ph type="body" idx="3"/>
          </p:nvPr>
        </p:nvSpPr>
        <p:spPr>
          <a:xfrm>
            <a:off x="2868875" y="728850"/>
            <a:ext cx="6945600" cy="8430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LA Regional Food Bank – Support/Tools for Agencies</a:t>
            </a:r>
            <a:endParaRPr sz="4100">
              <a:solidFill>
                <a:schemeClr val="accent6"/>
              </a:solidFill>
            </a:endParaRPr>
          </a:p>
          <a:p>
            <a:pPr marL="0" lvl="0" indent="0" algn="l" rtl="0">
              <a:lnSpc>
                <a:spcPct val="70000"/>
              </a:lnSpc>
              <a:spcBef>
                <a:spcPts val="1000"/>
              </a:spcBef>
              <a:spcAft>
                <a:spcPts val="0"/>
              </a:spcAft>
              <a:buSzPts val="900"/>
              <a:buNone/>
            </a:pPr>
            <a:endParaRPr sz="2700"/>
          </a:p>
        </p:txBody>
      </p:sp>
      <p:sp>
        <p:nvSpPr>
          <p:cNvPr id="870" name="Google Shape;870;p93"/>
          <p:cNvSpPr txBox="1"/>
          <p:nvPr/>
        </p:nvSpPr>
        <p:spPr>
          <a:xfrm>
            <a:off x="4112250" y="2008600"/>
            <a:ext cx="7654200" cy="44715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Clr>
                <a:schemeClr val="dk1"/>
              </a:buClr>
              <a:buSzPts val="2600"/>
              <a:buChar char="●"/>
            </a:pPr>
            <a:r>
              <a:rPr lang="en-GB" sz="2600">
                <a:solidFill>
                  <a:schemeClr val="dk1"/>
                </a:solidFill>
                <a:latin typeface="Calibri"/>
                <a:ea typeface="Calibri"/>
                <a:cs typeface="Calibri"/>
                <a:sym typeface="Calibri"/>
              </a:rPr>
              <a:t>Policy Updates through Agency Relations Communications: </a:t>
            </a:r>
            <a:endParaRPr sz="2600">
              <a:solidFill>
                <a:schemeClr val="dk1"/>
              </a:solidFill>
              <a:latin typeface="Calibri"/>
              <a:ea typeface="Calibri"/>
              <a:cs typeface="Calibri"/>
              <a:sym typeface="Calibri"/>
            </a:endParaRPr>
          </a:p>
          <a:p>
            <a:pPr marL="914400" lvl="1"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Food insecurity data</a:t>
            </a:r>
            <a:endParaRPr sz="2600">
              <a:solidFill>
                <a:schemeClr val="dk1"/>
              </a:solidFill>
              <a:latin typeface="Calibri"/>
              <a:ea typeface="Calibri"/>
              <a:cs typeface="Calibri"/>
              <a:sym typeface="Calibri"/>
            </a:endParaRPr>
          </a:p>
          <a:p>
            <a:pPr marL="914400" lvl="1"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Policy updates - state and federal legislation</a:t>
            </a:r>
            <a:endParaRPr sz="2600">
              <a:solidFill>
                <a:schemeClr val="dk1"/>
              </a:solidFill>
              <a:latin typeface="Calibri"/>
              <a:ea typeface="Calibri"/>
              <a:cs typeface="Calibri"/>
              <a:sym typeface="Calibri"/>
            </a:endParaRPr>
          </a:p>
          <a:p>
            <a:pPr marL="914400" lvl="1"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Legislative briefings and factsheets</a:t>
            </a:r>
            <a:endParaRPr sz="2600">
              <a:solidFill>
                <a:schemeClr val="dk1"/>
              </a:solidFill>
              <a:latin typeface="Calibri"/>
              <a:ea typeface="Calibri"/>
              <a:cs typeface="Calibri"/>
              <a:sym typeface="Calibri"/>
            </a:endParaRPr>
          </a:p>
          <a:p>
            <a:pPr marL="914400" lvl="1"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Policy action requests</a:t>
            </a:r>
            <a:endParaRPr sz="2600">
              <a:solidFill>
                <a:schemeClr val="dk1"/>
              </a:solidFill>
              <a:latin typeface="Calibri"/>
              <a:ea typeface="Calibri"/>
              <a:cs typeface="Calibri"/>
              <a:sym typeface="Calibri"/>
            </a:endParaRPr>
          </a:p>
          <a:p>
            <a:pPr marL="914400" lvl="1"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Sign-on Letters</a:t>
            </a:r>
            <a:endParaRPr sz="2600">
              <a:solidFill>
                <a:schemeClr val="dk1"/>
              </a:solidFill>
              <a:latin typeface="Calibri"/>
              <a:ea typeface="Calibri"/>
              <a:cs typeface="Calibri"/>
              <a:sym typeface="Calibri"/>
            </a:endParaRPr>
          </a:p>
          <a:p>
            <a:pPr marL="457200" lvl="0" indent="-393700" algn="l" rtl="0">
              <a:spcBef>
                <a:spcPts val="640"/>
              </a:spcBef>
              <a:spcAft>
                <a:spcPts val="0"/>
              </a:spcAft>
              <a:buClr>
                <a:schemeClr val="dk1"/>
              </a:buClr>
              <a:buSzPts val="2600"/>
              <a:buChar char="●"/>
            </a:pPr>
            <a:r>
              <a:rPr lang="en-GB" sz="2600">
                <a:solidFill>
                  <a:schemeClr val="dk1"/>
                </a:solidFill>
                <a:latin typeface="Calibri"/>
                <a:ea typeface="Calibri"/>
                <a:cs typeface="Calibri"/>
                <a:sym typeface="Calibri"/>
              </a:rPr>
              <a:t>State and Federal Legislation Tracker with CAFB: </a:t>
            </a:r>
            <a:endParaRPr sz="2600">
              <a:solidFill>
                <a:schemeClr val="dk1"/>
              </a:solidFill>
              <a:latin typeface="Calibri"/>
              <a:ea typeface="Calibri"/>
              <a:cs typeface="Calibri"/>
              <a:sym typeface="Calibri"/>
            </a:endParaRPr>
          </a:p>
          <a:p>
            <a:pPr marL="914400" lvl="1" indent="-393700" algn="l" rtl="0">
              <a:spcBef>
                <a:spcPts val="64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cafoodbanks.org/hunger-legislation-tracker</a:t>
            </a:r>
            <a:endParaRPr sz="2600">
              <a:solidFill>
                <a:schemeClr val="dk1"/>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1800">
              <a:solidFill>
                <a:schemeClr val="dk1"/>
              </a:solidFill>
              <a:latin typeface="Calibri"/>
              <a:ea typeface="Calibri"/>
              <a:cs typeface="Calibri"/>
              <a:sym typeface="Calibri"/>
            </a:endParaRPr>
          </a:p>
          <a:p>
            <a:pPr marL="457200" marR="1003300" lvl="0" indent="0" algn="l" rtl="0">
              <a:lnSpc>
                <a:spcPct val="120000"/>
              </a:lnSpc>
              <a:spcBef>
                <a:spcPts val="100"/>
              </a:spcBef>
              <a:spcAft>
                <a:spcPts val="0"/>
              </a:spcAft>
              <a:buNone/>
            </a:pPr>
            <a:endParaRPr sz="1800" b="1">
              <a:solidFill>
                <a:schemeClr val="dk1"/>
              </a:solidFill>
              <a:latin typeface="Calibri"/>
              <a:ea typeface="Calibri"/>
              <a:cs typeface="Calibri"/>
              <a:sym typeface="Calibri"/>
            </a:endParaRPr>
          </a:p>
          <a:p>
            <a:pPr marL="0" marR="1003300" lvl="0" indent="0" algn="l" rtl="0">
              <a:lnSpc>
                <a:spcPct val="120000"/>
              </a:lnSpc>
              <a:spcBef>
                <a:spcPts val="100"/>
              </a:spcBef>
              <a:spcAft>
                <a:spcPts val="0"/>
              </a:spcAft>
              <a:buNone/>
            </a:pPr>
            <a:endParaRPr sz="2000" b="1">
              <a:solidFill>
                <a:srgbClr val="F38018"/>
              </a:solidFill>
              <a:latin typeface="Georgia"/>
              <a:ea typeface="Georgia"/>
              <a:cs typeface="Georgia"/>
              <a:sym typeface="Georgia"/>
            </a:endParaRPr>
          </a:p>
          <a:p>
            <a:pPr marL="0" marR="1003300" lvl="0" indent="0" algn="l" rtl="0">
              <a:lnSpc>
                <a:spcPct val="120000"/>
              </a:lnSpc>
              <a:spcBef>
                <a:spcPts val="100"/>
              </a:spcBef>
              <a:spcAft>
                <a:spcPts val="0"/>
              </a:spcAft>
              <a:buNone/>
            </a:pPr>
            <a:endParaRPr sz="2000">
              <a:solidFill>
                <a:srgbClr val="12529C"/>
              </a:solidFill>
              <a:latin typeface="Georgia"/>
              <a:ea typeface="Georgia"/>
              <a:cs typeface="Georgia"/>
              <a:sym typeface="Georgia"/>
            </a:endParaRPr>
          </a:p>
        </p:txBody>
      </p:sp>
      <p:pic>
        <p:nvPicPr>
          <p:cNvPr id="871" name="Google Shape;871;p93" title="File:Red toolbox.svg - Wikimedia Commons"/>
          <p:cNvPicPr preferRelativeResize="0"/>
          <p:nvPr/>
        </p:nvPicPr>
        <p:blipFill>
          <a:blip r:embed="rId3">
            <a:alphaModFix/>
          </a:blip>
          <a:stretch>
            <a:fillRect/>
          </a:stretch>
        </p:blipFill>
        <p:spPr>
          <a:xfrm>
            <a:off x="447750" y="2335975"/>
            <a:ext cx="3216251" cy="21860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94"/>
          <p:cNvSpPr txBox="1">
            <a:spLocks noGrp="1"/>
          </p:cNvSpPr>
          <p:nvPr>
            <p:ph type="body" idx="3"/>
          </p:nvPr>
        </p:nvSpPr>
        <p:spPr>
          <a:xfrm>
            <a:off x="2904975" y="2983725"/>
            <a:ext cx="5894700" cy="14043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9600">
                <a:solidFill>
                  <a:schemeClr val="accent6"/>
                </a:solidFill>
              </a:rPr>
              <a:t>Questions?</a:t>
            </a:r>
            <a:r>
              <a:rPr lang="en-GB" sz="9600"/>
              <a:t> </a:t>
            </a:r>
            <a:endParaRPr sz="96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95"/>
          <p:cNvSpPr txBox="1">
            <a:spLocks noGrp="1"/>
          </p:cNvSpPr>
          <p:nvPr>
            <p:ph type="body" idx="3"/>
          </p:nvPr>
        </p:nvSpPr>
        <p:spPr>
          <a:xfrm>
            <a:off x="2810050" y="921475"/>
            <a:ext cx="8322000" cy="8430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Contact the LARFB Policy Team: </a:t>
            </a:r>
            <a:endParaRPr sz="4100">
              <a:solidFill>
                <a:schemeClr val="accent6"/>
              </a:solidFill>
            </a:endParaRPr>
          </a:p>
          <a:p>
            <a:pPr marL="0" lvl="0" indent="0" algn="l" rtl="0">
              <a:lnSpc>
                <a:spcPct val="70000"/>
              </a:lnSpc>
              <a:spcBef>
                <a:spcPts val="1000"/>
              </a:spcBef>
              <a:spcAft>
                <a:spcPts val="0"/>
              </a:spcAft>
              <a:buSzPts val="900"/>
              <a:buNone/>
            </a:pPr>
            <a:endParaRPr sz="2700"/>
          </a:p>
        </p:txBody>
      </p:sp>
      <p:sp>
        <p:nvSpPr>
          <p:cNvPr id="882" name="Google Shape;882;p95"/>
          <p:cNvSpPr txBox="1">
            <a:spLocks noGrp="1"/>
          </p:cNvSpPr>
          <p:nvPr>
            <p:ph type="body" idx="1"/>
          </p:nvPr>
        </p:nvSpPr>
        <p:spPr>
          <a:xfrm>
            <a:off x="2776600" y="1764475"/>
            <a:ext cx="8388900" cy="4567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006600"/>
              </a:buClr>
              <a:buSzPts val="1920"/>
              <a:buFont typeface="Arial"/>
              <a:buNone/>
            </a:pPr>
            <a:r>
              <a:rPr lang="en-GB" b="0">
                <a:solidFill>
                  <a:schemeClr val="dk1"/>
                </a:solidFill>
                <a:highlight>
                  <a:schemeClr val="lt1"/>
                </a:highlight>
              </a:rPr>
              <a:t>We are here to help you become stronger anti-hunger advocates for your communities!</a:t>
            </a:r>
            <a:endParaRPr b="0">
              <a:solidFill>
                <a:schemeClr val="dk1"/>
              </a:solidFill>
              <a:highlight>
                <a:schemeClr val="lt1"/>
              </a:highlight>
            </a:endParaRPr>
          </a:p>
          <a:p>
            <a:pPr marL="0" lvl="0" indent="0" algn="l" rtl="0">
              <a:lnSpc>
                <a:spcPct val="90000"/>
              </a:lnSpc>
              <a:spcBef>
                <a:spcPts val="0"/>
              </a:spcBef>
              <a:spcAft>
                <a:spcPts val="0"/>
              </a:spcAft>
              <a:buClr>
                <a:srgbClr val="006600"/>
              </a:buClr>
              <a:buSzPts val="1920"/>
              <a:buFont typeface="Arial"/>
              <a:buNone/>
            </a:pPr>
            <a:endParaRPr b="0">
              <a:solidFill>
                <a:schemeClr val="dk1"/>
              </a:solidFill>
              <a:highlight>
                <a:schemeClr val="lt1"/>
              </a:highlight>
            </a:endParaRPr>
          </a:p>
          <a:p>
            <a:pPr marL="0" lvl="0" indent="0" algn="l" rtl="0">
              <a:lnSpc>
                <a:spcPct val="90000"/>
              </a:lnSpc>
              <a:spcBef>
                <a:spcPts val="0"/>
              </a:spcBef>
              <a:spcAft>
                <a:spcPts val="0"/>
              </a:spcAft>
              <a:buClr>
                <a:srgbClr val="006600"/>
              </a:buClr>
              <a:buSzPts val="1920"/>
              <a:buFont typeface="Arial"/>
              <a:buNone/>
            </a:pPr>
            <a:r>
              <a:rPr lang="en-GB" b="0">
                <a:solidFill>
                  <a:schemeClr val="dk1"/>
                </a:solidFill>
                <a:highlight>
                  <a:schemeClr val="lt1"/>
                </a:highlight>
              </a:rPr>
              <a:t>If you are interested in scheduling a meeting or site visit with you legislator please contact:</a:t>
            </a:r>
            <a:endParaRPr b="0">
              <a:solidFill>
                <a:schemeClr val="dk1"/>
              </a:solidFill>
              <a:highlight>
                <a:schemeClr val="lt1"/>
              </a:highlight>
            </a:endParaRPr>
          </a:p>
          <a:p>
            <a:pPr marL="342900" lvl="0" indent="-220980" algn="l" rtl="0">
              <a:lnSpc>
                <a:spcPct val="90000"/>
              </a:lnSpc>
              <a:spcBef>
                <a:spcPts val="0"/>
              </a:spcBef>
              <a:spcAft>
                <a:spcPts val="0"/>
              </a:spcAft>
              <a:buClr>
                <a:srgbClr val="006600"/>
              </a:buClr>
              <a:buSzPts val="1920"/>
              <a:buFont typeface="Arial"/>
              <a:buNone/>
            </a:pPr>
            <a:endParaRPr b="0">
              <a:solidFill>
                <a:schemeClr val="dk1"/>
              </a:solidFill>
              <a:highlight>
                <a:schemeClr val="lt1"/>
              </a:highlight>
            </a:endParaRPr>
          </a:p>
          <a:p>
            <a:pPr marL="342900" lvl="0" indent="-220980" algn="l" rtl="0">
              <a:lnSpc>
                <a:spcPct val="90000"/>
              </a:lnSpc>
              <a:spcBef>
                <a:spcPts val="0"/>
              </a:spcBef>
              <a:spcAft>
                <a:spcPts val="0"/>
              </a:spcAft>
              <a:buClr>
                <a:srgbClr val="006600"/>
              </a:buClr>
              <a:buSzPts val="1920"/>
              <a:buFont typeface="Arial"/>
              <a:buNone/>
            </a:pPr>
            <a:r>
              <a:rPr lang="en-GB">
                <a:solidFill>
                  <a:schemeClr val="accent6"/>
                </a:solidFill>
              </a:rPr>
              <a:t>Chris Carter</a:t>
            </a:r>
            <a:endParaRPr>
              <a:solidFill>
                <a:schemeClr val="accent6"/>
              </a:solidFill>
            </a:endParaRPr>
          </a:p>
          <a:p>
            <a:pPr marL="342900" lvl="0" indent="-220980" algn="l" rtl="0">
              <a:lnSpc>
                <a:spcPct val="90000"/>
              </a:lnSpc>
              <a:spcBef>
                <a:spcPts val="0"/>
              </a:spcBef>
              <a:spcAft>
                <a:spcPts val="0"/>
              </a:spcAft>
              <a:buClr>
                <a:srgbClr val="006600"/>
              </a:buClr>
              <a:buSzPts val="1920"/>
              <a:buFont typeface="Arial"/>
              <a:buNone/>
            </a:pPr>
            <a:r>
              <a:rPr lang="en-GB" u="sng">
                <a:solidFill>
                  <a:schemeClr val="hlink"/>
                </a:solidFill>
                <a:hlinkClick r:id="rId3"/>
              </a:rPr>
              <a:t>ccarter@lafoodbank.org</a:t>
            </a:r>
            <a:endParaRPr/>
          </a:p>
          <a:p>
            <a:pPr marL="342900" lvl="0" indent="-220980" algn="l" rtl="0">
              <a:lnSpc>
                <a:spcPct val="90000"/>
              </a:lnSpc>
              <a:spcBef>
                <a:spcPts val="0"/>
              </a:spcBef>
              <a:spcAft>
                <a:spcPts val="0"/>
              </a:spcAft>
              <a:buClr>
                <a:srgbClr val="006600"/>
              </a:buClr>
              <a:buSzPts val="1920"/>
              <a:buFont typeface="Arial"/>
              <a:buNone/>
            </a:pPr>
            <a:endParaRPr/>
          </a:p>
          <a:p>
            <a:pPr marL="342900" lvl="0" indent="-220980" algn="l" rtl="0">
              <a:lnSpc>
                <a:spcPct val="90000"/>
              </a:lnSpc>
              <a:spcBef>
                <a:spcPts val="0"/>
              </a:spcBef>
              <a:spcAft>
                <a:spcPts val="0"/>
              </a:spcAft>
              <a:buClr>
                <a:srgbClr val="006600"/>
              </a:buClr>
              <a:buSzPts val="1920"/>
              <a:buFont typeface="Arial"/>
              <a:buNone/>
            </a:pPr>
            <a:r>
              <a:rPr lang="en-GB">
                <a:solidFill>
                  <a:schemeClr val="accent6"/>
                </a:solidFill>
              </a:rPr>
              <a:t>Claudia Castaneda</a:t>
            </a:r>
            <a:endParaRPr>
              <a:solidFill>
                <a:schemeClr val="accent6"/>
              </a:solidFill>
            </a:endParaRPr>
          </a:p>
          <a:p>
            <a:pPr marL="342900" lvl="0" indent="-220980" algn="l" rtl="0">
              <a:lnSpc>
                <a:spcPct val="90000"/>
              </a:lnSpc>
              <a:spcBef>
                <a:spcPts val="0"/>
              </a:spcBef>
              <a:spcAft>
                <a:spcPts val="0"/>
              </a:spcAft>
              <a:buClr>
                <a:srgbClr val="006600"/>
              </a:buClr>
              <a:buSzPts val="1920"/>
              <a:buFont typeface="Arial"/>
              <a:buNone/>
            </a:pPr>
            <a:r>
              <a:rPr lang="en-GB" u="sng">
                <a:solidFill>
                  <a:schemeClr val="hlink"/>
                </a:solidFill>
                <a:hlinkClick r:id="rId4"/>
              </a:rPr>
              <a:t>ccastaneda@lafoodbank.org</a:t>
            </a:r>
            <a:endParaRPr/>
          </a:p>
          <a:p>
            <a:pPr marL="342900" lvl="0" indent="-220980" algn="l" rtl="0">
              <a:lnSpc>
                <a:spcPct val="90000"/>
              </a:lnSpc>
              <a:spcBef>
                <a:spcPts val="0"/>
              </a:spcBef>
              <a:spcAft>
                <a:spcPts val="0"/>
              </a:spcAft>
              <a:buClr>
                <a:srgbClr val="006600"/>
              </a:buClr>
              <a:buSzPts val="1920"/>
              <a:buFont typeface="Arial"/>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6"/>
          <p:cNvSpPr txBox="1">
            <a:spLocks noGrp="1"/>
          </p:cNvSpPr>
          <p:nvPr>
            <p:ph type="body" idx="3"/>
          </p:nvPr>
        </p:nvSpPr>
        <p:spPr>
          <a:xfrm>
            <a:off x="3609398" y="580825"/>
            <a:ext cx="6325200" cy="6507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Nonprofit lobbying:</a:t>
            </a:r>
            <a:endParaRPr sz="4100">
              <a:solidFill>
                <a:schemeClr val="accent6"/>
              </a:solidFill>
            </a:endParaRPr>
          </a:p>
        </p:txBody>
      </p:sp>
      <p:pic>
        <p:nvPicPr>
          <p:cNvPr id="584" name="Google Shape;584;p56" title="Direct lobbying in the United States - Wikipedia"/>
          <p:cNvPicPr preferRelativeResize="0"/>
          <p:nvPr/>
        </p:nvPicPr>
        <p:blipFill>
          <a:blip r:embed="rId3">
            <a:alphaModFix/>
          </a:blip>
          <a:stretch>
            <a:fillRect/>
          </a:stretch>
        </p:blipFill>
        <p:spPr>
          <a:xfrm>
            <a:off x="319350" y="1910475"/>
            <a:ext cx="3805727" cy="1973475"/>
          </a:xfrm>
          <a:prstGeom prst="rect">
            <a:avLst/>
          </a:prstGeom>
          <a:noFill/>
          <a:ln>
            <a:noFill/>
          </a:ln>
        </p:spPr>
      </p:pic>
      <p:sp>
        <p:nvSpPr>
          <p:cNvPr id="585" name="Google Shape;585;p56"/>
          <p:cNvSpPr txBox="1"/>
          <p:nvPr/>
        </p:nvSpPr>
        <p:spPr>
          <a:xfrm>
            <a:off x="4292025" y="1417825"/>
            <a:ext cx="7692900" cy="48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b="1" u="sng">
                <a:solidFill>
                  <a:schemeClr val="dk1"/>
                </a:solidFill>
                <a:latin typeface="Calibri"/>
                <a:ea typeface="Calibri"/>
                <a:cs typeface="Calibri"/>
                <a:sym typeface="Calibri"/>
              </a:rPr>
              <a:t>Nonprofit Lobbying: </a:t>
            </a:r>
            <a:endParaRPr sz="2000" b="1" u="sng">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GB" sz="2100">
                <a:solidFill>
                  <a:schemeClr val="dk1"/>
                </a:solidFill>
                <a:latin typeface="Calibri"/>
                <a:ea typeface="Calibri"/>
                <a:cs typeface="Calibri"/>
                <a:sym typeface="Calibri"/>
              </a:rPr>
              <a:t>It is permissible for nonprofits so long as it is not a “substantial part” of the organization’s total activities. </a:t>
            </a:r>
            <a:endParaRPr sz="21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GB" sz="2100">
                <a:solidFill>
                  <a:schemeClr val="dk1"/>
                </a:solidFill>
                <a:latin typeface="Calibri"/>
                <a:ea typeface="Calibri"/>
                <a:cs typeface="Calibri"/>
                <a:sym typeface="Calibri"/>
              </a:rPr>
              <a:t>It’s regulated by the IRS: “Substantial Test” not to exceed 5 - 15% of total organizational activities</a:t>
            </a:r>
            <a:r>
              <a:rPr lang="en-GB"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Nonprofits are forbidden from engaging in certain types of activities: </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Cannot engage in any activities that are support of or in opposition to a candidate for public office. </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Cannot endorse candidates for public office. </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Cannot make contributions to a political campaign or public statements in favor of/opposition to any candidate. </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Cannot endorse or oppose any candidates for public office, or use charitable assets for partisan campaign activities. </a:t>
            </a:r>
            <a:endParaRPr sz="2000">
              <a:solidFill>
                <a:schemeClr val="dk1"/>
              </a:solidFill>
              <a:latin typeface="Calibri"/>
              <a:ea typeface="Calibri"/>
              <a:cs typeface="Calibri"/>
              <a:sym typeface="Calibri"/>
            </a:endParaRPr>
          </a:p>
          <a:p>
            <a:pPr marL="457200" lvl="0" indent="0" algn="l" rtl="0">
              <a:spcBef>
                <a:spcPts val="0"/>
              </a:spcBef>
              <a:spcAft>
                <a:spcPts val="0"/>
              </a:spcAft>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r>
              <a:rPr lang="en-GB" sz="2100">
                <a:solidFill>
                  <a:schemeClr val="dk1"/>
                </a:solidFill>
                <a:latin typeface="Calibri"/>
                <a:ea typeface="Calibri"/>
                <a:cs typeface="Calibri"/>
                <a:sym typeface="Calibri"/>
              </a:rPr>
              <a:t> </a:t>
            </a: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r>
              <a:rPr lang="en-GB" sz="2100">
                <a:solidFill>
                  <a:schemeClr val="dk1"/>
                </a:solidFill>
                <a:latin typeface="Calibri"/>
                <a:ea typeface="Calibri"/>
                <a:cs typeface="Calibri"/>
                <a:sym typeface="Calibri"/>
              </a:rPr>
              <a:t> </a:t>
            </a: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7"/>
          <p:cNvSpPr txBox="1">
            <a:spLocks noGrp="1"/>
          </p:cNvSpPr>
          <p:nvPr>
            <p:ph type="body" idx="3"/>
          </p:nvPr>
        </p:nvSpPr>
        <p:spPr>
          <a:xfrm>
            <a:off x="2686700" y="734900"/>
            <a:ext cx="7491900" cy="15948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591" name="Google Shape;591;p57"/>
          <p:cNvSpPr txBox="1">
            <a:spLocks noGrp="1"/>
          </p:cNvSpPr>
          <p:nvPr>
            <p:ph type="body" idx="3"/>
          </p:nvPr>
        </p:nvSpPr>
        <p:spPr>
          <a:xfrm>
            <a:off x="3765525" y="714850"/>
            <a:ext cx="5265600" cy="7215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Engaging in Advocacy:</a:t>
            </a:r>
            <a:endParaRPr sz="4100">
              <a:solidFill>
                <a:schemeClr val="accent6"/>
              </a:solidFill>
            </a:endParaRPr>
          </a:p>
          <a:p>
            <a:pPr marL="0" lvl="0" indent="0" algn="l" rtl="0">
              <a:lnSpc>
                <a:spcPct val="70000"/>
              </a:lnSpc>
              <a:spcBef>
                <a:spcPts val="1000"/>
              </a:spcBef>
              <a:spcAft>
                <a:spcPts val="0"/>
              </a:spcAft>
              <a:buSzPts val="900"/>
              <a:buNone/>
            </a:pPr>
            <a:endParaRPr sz="4100"/>
          </a:p>
          <a:p>
            <a:pPr marL="0" lvl="0" indent="0" algn="l" rtl="0">
              <a:lnSpc>
                <a:spcPct val="70000"/>
              </a:lnSpc>
              <a:spcBef>
                <a:spcPts val="1000"/>
              </a:spcBef>
              <a:spcAft>
                <a:spcPts val="0"/>
              </a:spcAft>
              <a:buSzPts val="900"/>
              <a:buNone/>
            </a:pPr>
            <a:r>
              <a:rPr lang="en-GB" sz="4100">
                <a:solidFill>
                  <a:schemeClr val="accent6"/>
                </a:solidFill>
              </a:rPr>
              <a:t>Levels of Government</a:t>
            </a:r>
            <a:endParaRPr sz="4100">
              <a:solidFill>
                <a:schemeClr val="accent6"/>
              </a:solidFill>
            </a:endParaRPr>
          </a:p>
        </p:txBody>
      </p:sp>
      <p:pic>
        <p:nvPicPr>
          <p:cNvPr id="592" name="Google Shape;592;p57"/>
          <p:cNvPicPr preferRelativeResize="0"/>
          <p:nvPr/>
        </p:nvPicPr>
        <p:blipFill>
          <a:blip r:embed="rId3">
            <a:alphaModFix/>
          </a:blip>
          <a:stretch>
            <a:fillRect/>
          </a:stretch>
        </p:blipFill>
        <p:spPr>
          <a:xfrm>
            <a:off x="953100" y="2751725"/>
            <a:ext cx="10445399" cy="2449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8"/>
          <p:cNvSpPr txBox="1">
            <a:spLocks noGrp="1"/>
          </p:cNvSpPr>
          <p:nvPr>
            <p:ph type="body" idx="3"/>
          </p:nvPr>
        </p:nvSpPr>
        <p:spPr>
          <a:xfrm>
            <a:off x="3136200" y="734900"/>
            <a:ext cx="7042500" cy="15048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598" name="Google Shape;598;p58"/>
          <p:cNvSpPr txBox="1">
            <a:spLocks noGrp="1"/>
          </p:cNvSpPr>
          <p:nvPr>
            <p:ph type="body" idx="3"/>
          </p:nvPr>
        </p:nvSpPr>
        <p:spPr>
          <a:xfrm>
            <a:off x="3765525" y="714850"/>
            <a:ext cx="5265600" cy="7215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Engaging in Advocacy:</a:t>
            </a:r>
            <a:endParaRPr sz="4100">
              <a:solidFill>
                <a:schemeClr val="accent6"/>
              </a:solidFill>
            </a:endParaRPr>
          </a:p>
        </p:txBody>
      </p:sp>
      <p:pic>
        <p:nvPicPr>
          <p:cNvPr id="599" name="Google Shape;599;p58"/>
          <p:cNvPicPr preferRelativeResize="0"/>
          <p:nvPr/>
        </p:nvPicPr>
        <p:blipFill>
          <a:blip r:embed="rId3">
            <a:alphaModFix/>
          </a:blip>
          <a:stretch>
            <a:fillRect/>
          </a:stretch>
        </p:blipFill>
        <p:spPr>
          <a:xfrm>
            <a:off x="394625" y="2024925"/>
            <a:ext cx="2304925" cy="2558220"/>
          </a:xfrm>
          <a:prstGeom prst="rect">
            <a:avLst/>
          </a:prstGeom>
          <a:noFill/>
          <a:ln>
            <a:noFill/>
          </a:ln>
        </p:spPr>
      </p:pic>
      <p:pic>
        <p:nvPicPr>
          <p:cNvPr id="600" name="Google Shape;600;p58"/>
          <p:cNvPicPr preferRelativeResize="0"/>
          <p:nvPr/>
        </p:nvPicPr>
        <p:blipFill>
          <a:blip r:embed="rId4">
            <a:alphaModFix/>
          </a:blip>
          <a:stretch>
            <a:fillRect/>
          </a:stretch>
        </p:blipFill>
        <p:spPr>
          <a:xfrm>
            <a:off x="2943500" y="2029250"/>
            <a:ext cx="2304924" cy="2553913"/>
          </a:xfrm>
          <a:prstGeom prst="rect">
            <a:avLst/>
          </a:prstGeom>
          <a:noFill/>
          <a:ln>
            <a:noFill/>
          </a:ln>
        </p:spPr>
      </p:pic>
      <p:pic>
        <p:nvPicPr>
          <p:cNvPr id="601" name="Google Shape;601;p58"/>
          <p:cNvPicPr preferRelativeResize="0"/>
          <p:nvPr/>
        </p:nvPicPr>
        <p:blipFill>
          <a:blip r:embed="rId5">
            <a:alphaModFix/>
          </a:blip>
          <a:stretch>
            <a:fillRect/>
          </a:stretch>
        </p:blipFill>
        <p:spPr>
          <a:xfrm>
            <a:off x="5556023" y="2027087"/>
            <a:ext cx="3073066" cy="2558226"/>
          </a:xfrm>
          <a:prstGeom prst="rect">
            <a:avLst/>
          </a:prstGeom>
          <a:noFill/>
          <a:ln>
            <a:noFill/>
          </a:ln>
        </p:spPr>
      </p:pic>
      <p:pic>
        <p:nvPicPr>
          <p:cNvPr id="602" name="Google Shape;602;p58"/>
          <p:cNvPicPr preferRelativeResize="0"/>
          <p:nvPr/>
        </p:nvPicPr>
        <p:blipFill>
          <a:blip r:embed="rId6">
            <a:alphaModFix/>
          </a:blip>
          <a:stretch>
            <a:fillRect/>
          </a:stretch>
        </p:blipFill>
        <p:spPr>
          <a:xfrm>
            <a:off x="8936689" y="2004950"/>
            <a:ext cx="2907061" cy="2602500"/>
          </a:xfrm>
          <a:prstGeom prst="rect">
            <a:avLst/>
          </a:prstGeom>
          <a:noFill/>
          <a:ln>
            <a:noFill/>
          </a:ln>
        </p:spPr>
      </p:pic>
      <p:sp>
        <p:nvSpPr>
          <p:cNvPr id="603" name="Google Shape;603;p58"/>
          <p:cNvSpPr txBox="1"/>
          <p:nvPr/>
        </p:nvSpPr>
        <p:spPr>
          <a:xfrm>
            <a:off x="394625" y="4782625"/>
            <a:ext cx="2304900" cy="89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chemeClr val="dk1"/>
                </a:solidFill>
                <a:latin typeface="Calibri"/>
                <a:ea typeface="Calibri"/>
                <a:cs typeface="Calibri"/>
                <a:sym typeface="Calibri"/>
              </a:rPr>
              <a:t>Mayor Karen Bass &amp;</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GB" sz="1600" b="1">
                <a:solidFill>
                  <a:schemeClr val="dk1"/>
                </a:solidFill>
                <a:latin typeface="Calibri"/>
                <a:ea typeface="Calibri"/>
                <a:cs typeface="Calibri"/>
                <a:sym typeface="Calibri"/>
              </a:rPr>
              <a:t>15 City Council Members</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GB" sz="1600" b="1">
                <a:solidFill>
                  <a:schemeClr val="dk1"/>
                </a:solidFill>
                <a:latin typeface="Calibri"/>
                <a:ea typeface="Calibri"/>
                <a:cs typeface="Calibri"/>
                <a:sym typeface="Calibri"/>
              </a:rPr>
              <a:t>88 Cities in LA County</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GB" sz="1600" b="1">
                <a:solidFill>
                  <a:schemeClr val="dk1"/>
                </a:solidFill>
                <a:latin typeface="Calibri"/>
                <a:ea typeface="Calibri"/>
                <a:cs typeface="Calibri"/>
                <a:sym typeface="Calibri"/>
              </a:rPr>
              <a:t> </a:t>
            </a:r>
            <a:endParaRPr sz="1600" b="1">
              <a:solidFill>
                <a:schemeClr val="dk1"/>
              </a:solidFill>
              <a:latin typeface="Calibri"/>
              <a:ea typeface="Calibri"/>
              <a:cs typeface="Calibri"/>
              <a:sym typeface="Calibri"/>
            </a:endParaRPr>
          </a:p>
        </p:txBody>
      </p:sp>
      <p:sp>
        <p:nvSpPr>
          <p:cNvPr id="604" name="Google Shape;604;p58"/>
          <p:cNvSpPr txBox="1"/>
          <p:nvPr/>
        </p:nvSpPr>
        <p:spPr>
          <a:xfrm>
            <a:off x="2788725" y="4782625"/>
            <a:ext cx="2659200" cy="89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chemeClr val="dk1"/>
                </a:solidFill>
                <a:latin typeface="Calibri"/>
                <a:ea typeface="Calibri"/>
                <a:cs typeface="Calibri"/>
                <a:sym typeface="Calibri"/>
              </a:rPr>
              <a:t>Los Angeles County </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GB" sz="1600" b="1">
                <a:solidFill>
                  <a:schemeClr val="dk1"/>
                </a:solidFill>
                <a:latin typeface="Calibri"/>
                <a:ea typeface="Calibri"/>
                <a:cs typeface="Calibri"/>
                <a:sym typeface="Calibri"/>
              </a:rPr>
              <a:t>Board of Supervisors Representing 5 Districts</a:t>
            </a:r>
            <a:endParaRPr sz="1600" b="1">
              <a:solidFill>
                <a:schemeClr val="dk1"/>
              </a:solidFill>
              <a:latin typeface="Calibri"/>
              <a:ea typeface="Calibri"/>
              <a:cs typeface="Calibri"/>
              <a:sym typeface="Calibri"/>
            </a:endParaRPr>
          </a:p>
          <a:p>
            <a:pPr marL="0" lvl="0" indent="0" algn="l" rtl="0">
              <a:spcBef>
                <a:spcPts val="0"/>
              </a:spcBef>
              <a:spcAft>
                <a:spcPts val="0"/>
              </a:spcAft>
              <a:buNone/>
            </a:pPr>
            <a:endParaRPr sz="1600" b="1">
              <a:solidFill>
                <a:schemeClr val="dk1"/>
              </a:solidFill>
              <a:latin typeface="Calibri"/>
              <a:ea typeface="Calibri"/>
              <a:cs typeface="Calibri"/>
              <a:sym typeface="Calibri"/>
            </a:endParaRPr>
          </a:p>
        </p:txBody>
      </p:sp>
      <p:sp>
        <p:nvSpPr>
          <p:cNvPr id="605" name="Google Shape;605;p58"/>
          <p:cNvSpPr txBox="1"/>
          <p:nvPr/>
        </p:nvSpPr>
        <p:spPr>
          <a:xfrm>
            <a:off x="5714650" y="4782625"/>
            <a:ext cx="2755800" cy="6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chemeClr val="dk1"/>
                </a:solidFill>
                <a:latin typeface="Calibri"/>
                <a:ea typeface="Calibri"/>
                <a:cs typeface="Calibri"/>
                <a:sym typeface="Calibri"/>
              </a:rPr>
              <a:t>Governor of California</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GB" sz="1600" b="1">
                <a:solidFill>
                  <a:schemeClr val="dk1"/>
                </a:solidFill>
                <a:latin typeface="Calibri"/>
                <a:ea typeface="Calibri"/>
                <a:cs typeface="Calibri"/>
                <a:sym typeface="Calibri"/>
              </a:rPr>
              <a:t>State Assembly &amp; Senate</a:t>
            </a:r>
            <a:endParaRPr sz="1600" b="1">
              <a:solidFill>
                <a:schemeClr val="dk1"/>
              </a:solidFill>
              <a:latin typeface="Calibri"/>
              <a:ea typeface="Calibri"/>
              <a:cs typeface="Calibri"/>
              <a:sym typeface="Calibri"/>
            </a:endParaRPr>
          </a:p>
          <a:p>
            <a:pPr marL="0" lvl="0" indent="0" algn="l" rtl="0">
              <a:spcBef>
                <a:spcPts val="0"/>
              </a:spcBef>
              <a:spcAft>
                <a:spcPts val="0"/>
              </a:spcAft>
              <a:buNone/>
            </a:pPr>
            <a:endParaRPr sz="1600" b="1">
              <a:solidFill>
                <a:schemeClr val="dk1"/>
              </a:solidFill>
              <a:latin typeface="Calibri"/>
              <a:ea typeface="Calibri"/>
              <a:cs typeface="Calibri"/>
              <a:sym typeface="Calibri"/>
            </a:endParaRPr>
          </a:p>
        </p:txBody>
      </p:sp>
      <p:sp>
        <p:nvSpPr>
          <p:cNvPr id="606" name="Google Shape;606;p58"/>
          <p:cNvSpPr txBox="1"/>
          <p:nvPr/>
        </p:nvSpPr>
        <p:spPr>
          <a:xfrm>
            <a:off x="8968975" y="4699225"/>
            <a:ext cx="2842500" cy="7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chemeClr val="dk1"/>
                </a:solidFill>
                <a:latin typeface="Calibri"/>
                <a:ea typeface="Calibri"/>
                <a:cs typeface="Calibri"/>
                <a:sym typeface="Calibri"/>
              </a:rPr>
              <a:t>President</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GB" sz="1600" b="1">
                <a:solidFill>
                  <a:schemeClr val="dk1"/>
                </a:solidFill>
                <a:latin typeface="Calibri"/>
                <a:ea typeface="Calibri"/>
                <a:cs typeface="Calibri"/>
                <a:sym typeface="Calibri"/>
              </a:rPr>
              <a:t>U.S. House of Representatives</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GB" sz="1600" b="1">
                <a:solidFill>
                  <a:schemeClr val="dk1"/>
                </a:solidFill>
                <a:latin typeface="Calibri"/>
                <a:ea typeface="Calibri"/>
                <a:cs typeface="Calibri"/>
                <a:sym typeface="Calibri"/>
              </a:rPr>
              <a:t>U.S. Senate</a:t>
            </a:r>
            <a:endParaRPr sz="1600" b="1">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9"/>
          <p:cNvSpPr txBox="1"/>
          <p:nvPr/>
        </p:nvSpPr>
        <p:spPr>
          <a:xfrm>
            <a:off x="1672125" y="1867325"/>
            <a:ext cx="9477900" cy="5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chemeClr val="dk1"/>
                </a:solidFill>
                <a:latin typeface="Calibri"/>
                <a:ea typeface="Calibri"/>
                <a:cs typeface="Calibri"/>
                <a:sym typeface="Calibri"/>
              </a:rPr>
              <a:t>Visit the California Secretary of State website: https://www.sos.ca.gov/</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12" name="Google Shape;612;p59"/>
          <p:cNvSpPr txBox="1">
            <a:spLocks noGrp="1"/>
          </p:cNvSpPr>
          <p:nvPr>
            <p:ph type="body" idx="3"/>
          </p:nvPr>
        </p:nvSpPr>
        <p:spPr>
          <a:xfrm>
            <a:off x="3072000" y="612100"/>
            <a:ext cx="7042500" cy="824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613" name="Google Shape;613;p59"/>
          <p:cNvSpPr txBox="1">
            <a:spLocks noGrp="1"/>
          </p:cNvSpPr>
          <p:nvPr>
            <p:ph type="body" idx="3"/>
          </p:nvPr>
        </p:nvSpPr>
        <p:spPr>
          <a:xfrm>
            <a:off x="3226075" y="714850"/>
            <a:ext cx="5805000" cy="7215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solidFill>
                  <a:schemeClr val="accent6"/>
                </a:solidFill>
              </a:rPr>
              <a:t>Who are my legislators?</a:t>
            </a:r>
            <a:endParaRPr sz="4100">
              <a:solidFill>
                <a:schemeClr val="accent6"/>
              </a:solidFill>
            </a:endParaRPr>
          </a:p>
        </p:txBody>
      </p:sp>
      <p:pic>
        <p:nvPicPr>
          <p:cNvPr id="614" name="Google Shape;614;p59"/>
          <p:cNvPicPr preferRelativeResize="0"/>
          <p:nvPr/>
        </p:nvPicPr>
        <p:blipFill>
          <a:blip r:embed="rId3">
            <a:alphaModFix/>
          </a:blip>
          <a:stretch>
            <a:fillRect/>
          </a:stretch>
        </p:blipFill>
        <p:spPr>
          <a:xfrm>
            <a:off x="705487" y="2448825"/>
            <a:ext cx="10341889" cy="4104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0"/>
          <p:cNvSpPr txBox="1">
            <a:spLocks noGrp="1"/>
          </p:cNvSpPr>
          <p:nvPr>
            <p:ph type="body" idx="3"/>
          </p:nvPr>
        </p:nvSpPr>
        <p:spPr>
          <a:xfrm>
            <a:off x="2750950" y="663400"/>
            <a:ext cx="7042500" cy="8244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900"/>
              <a:buNone/>
            </a:pPr>
            <a:r>
              <a:rPr lang="en-GB" sz="4100"/>
              <a:t> </a:t>
            </a:r>
            <a:endParaRPr sz="4100"/>
          </a:p>
        </p:txBody>
      </p:sp>
      <p:sp>
        <p:nvSpPr>
          <p:cNvPr id="620" name="Google Shape;620;p60"/>
          <p:cNvSpPr txBox="1">
            <a:spLocks noGrp="1"/>
          </p:cNvSpPr>
          <p:nvPr>
            <p:ph type="body" idx="3"/>
          </p:nvPr>
        </p:nvSpPr>
        <p:spPr>
          <a:xfrm>
            <a:off x="2378450" y="968325"/>
            <a:ext cx="8437800" cy="824400"/>
          </a:xfrm>
          <a:prstGeom prst="rect">
            <a:avLst/>
          </a:prstGeom>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900"/>
              <a:buNone/>
            </a:pPr>
            <a:r>
              <a:rPr lang="en-GB" sz="4100">
                <a:solidFill>
                  <a:schemeClr val="accent6"/>
                </a:solidFill>
              </a:rPr>
              <a:t>California State Legislative Updates:</a:t>
            </a:r>
            <a:endParaRPr sz="4100">
              <a:solidFill>
                <a:schemeClr val="accent6"/>
              </a:solidFill>
            </a:endParaRPr>
          </a:p>
        </p:txBody>
      </p:sp>
      <p:pic>
        <p:nvPicPr>
          <p:cNvPr id="621" name="Google Shape;621;p60" title="File:California State Capitol Building - Full Front Facade.jpg ..."/>
          <p:cNvPicPr preferRelativeResize="0"/>
          <p:nvPr/>
        </p:nvPicPr>
        <p:blipFill>
          <a:blip r:embed="rId3">
            <a:alphaModFix/>
          </a:blip>
          <a:stretch>
            <a:fillRect/>
          </a:stretch>
        </p:blipFill>
        <p:spPr>
          <a:xfrm>
            <a:off x="756143" y="2155950"/>
            <a:ext cx="5269658" cy="3514824"/>
          </a:xfrm>
          <a:prstGeom prst="rect">
            <a:avLst/>
          </a:prstGeom>
          <a:noFill/>
          <a:ln>
            <a:noFill/>
          </a:ln>
        </p:spPr>
      </p:pic>
      <p:pic>
        <p:nvPicPr>
          <p:cNvPr id="622" name="Google Shape;622;p60" title="California State Senate | I do like these places, especially… | Flickr"/>
          <p:cNvPicPr preferRelativeResize="0"/>
          <p:nvPr/>
        </p:nvPicPr>
        <p:blipFill>
          <a:blip r:embed="rId4">
            <a:alphaModFix/>
          </a:blip>
          <a:stretch>
            <a:fillRect/>
          </a:stretch>
        </p:blipFill>
        <p:spPr>
          <a:xfrm>
            <a:off x="6167075" y="2155950"/>
            <a:ext cx="5292900" cy="35148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3557</Words>
  <Application>Microsoft Office PowerPoint</Application>
  <PresentationFormat>Widescreen</PresentationFormat>
  <Paragraphs>328</Paragraphs>
  <Slides>44</Slides>
  <Notes>44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44</vt:i4>
      </vt:variant>
    </vt:vector>
  </HeadingPairs>
  <TitlesOfParts>
    <vt:vector size="50" baseType="lpstr">
      <vt:lpstr>Arial</vt:lpstr>
      <vt:lpstr>Calibri</vt:lpstr>
      <vt:lpstr>Georgia</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(Betty) Jimenez</dc:creator>
  <cp:lastModifiedBy>Elizabeth (Betty) Jimenez</cp:lastModifiedBy>
  <cp:revision>1</cp:revision>
  <dcterms:modified xsi:type="dcterms:W3CDTF">2024-08-21T20:14:59Z</dcterms:modified>
</cp:coreProperties>
</file>