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2"/>
    <p:sldId id="257" r:id="rId3"/>
    <p:sldId id="259" r:id="rId4"/>
    <p:sldId id="262" r:id="rId5"/>
    <p:sldId id="269" r:id="rId6"/>
    <p:sldId id="258" r:id="rId7"/>
    <p:sldId id="267" r:id="rId8"/>
    <p:sldId id="270" r:id="rId9"/>
    <p:sldId id="266" r:id="rId10"/>
    <p:sldId id="265" r:id="rId11"/>
    <p:sldId id="263" r:id="rId1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9BDB95-CCFC-418C-B20D-9A74DBAA5164}">
          <p14:sldIdLst>
            <p14:sldId id="256"/>
            <p14:sldId id="257"/>
            <p14:sldId id="259"/>
            <p14:sldId id="262"/>
            <p14:sldId id="269"/>
            <p14:sldId id="258"/>
            <p14:sldId id="267"/>
            <p14:sldId id="270"/>
            <p14:sldId id="266"/>
            <p14:sldId id="265"/>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2"/>
            <a:ext cx="4029282" cy="351957"/>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2" y="6658446"/>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6"/>
            <a:ext cx="4029282" cy="351957"/>
          </a:xfrm>
          <a:prstGeom prst="rect">
            <a:avLst/>
          </a:prstGeom>
        </p:spPr>
        <p:txBody>
          <a:bodyPr vert="horz" lIns="91440" tIns="45720" rIns="91440" bIns="45720" rtlCol="0" anchor="b"/>
          <a:lstStyle>
            <a:lvl1pPr algn="r">
              <a:defRPr sz="1200"/>
            </a:lvl1pPr>
          </a:lstStyle>
          <a:p>
            <a:fld id="{3B220FCC-0B44-4BC6-9A43-53B2CD459225}" type="slidenum">
              <a:rPr lang="en-US" smtClean="0"/>
              <a:t>‹#›</a:t>
            </a:fld>
            <a:endParaRPr lang="en-US"/>
          </a:p>
        </p:txBody>
      </p:sp>
    </p:spTree>
    <p:extLst>
      <p:ext uri="{BB962C8B-B14F-4D97-AF65-F5344CB8AC3E}">
        <p14:creationId xmlns:p14="http://schemas.microsoft.com/office/powerpoint/2010/main" val="41474048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9" y="0"/>
            <a:ext cx="4029075" cy="35083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6" y="3373438"/>
            <a:ext cx="7435850" cy="27606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9565"/>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9" y="6659565"/>
            <a:ext cx="4029075" cy="350837"/>
          </a:xfrm>
          <a:prstGeom prst="rect">
            <a:avLst/>
          </a:prstGeom>
        </p:spPr>
        <p:txBody>
          <a:bodyPr vert="horz" lIns="91440" tIns="45720" rIns="91440" bIns="45720" rtlCol="0" anchor="b"/>
          <a:lstStyle>
            <a:lvl1pPr algn="r">
              <a:defRPr sz="1200"/>
            </a:lvl1pPr>
          </a:lstStyle>
          <a:p>
            <a:fld id="{CC55E913-FE34-48C7-87FE-8E0AF8B9687C}" type="slidenum">
              <a:rPr lang="en-US" smtClean="0"/>
              <a:t>‹#›</a:t>
            </a:fld>
            <a:endParaRPr lang="en-US"/>
          </a:p>
        </p:txBody>
      </p:sp>
    </p:spTree>
    <p:extLst>
      <p:ext uri="{BB962C8B-B14F-4D97-AF65-F5344CB8AC3E}">
        <p14:creationId xmlns:p14="http://schemas.microsoft.com/office/powerpoint/2010/main" val="118731472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ngarcia@lafoodbank.org" TargetMode="External"/><Relationship Id="rId2" Type="http://schemas.openxmlformats.org/officeDocument/2006/relationships/hyperlink" Target="mailto:sorodriguez@lafoodbank.org" TargetMode="Externa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mailto:jesquivel@lafoodbank.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1550" y="1384300"/>
            <a:ext cx="7029449" cy="2578099"/>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r>
              <a:rPr lang="en-US" sz="6000" dirty="0" smtClean="0">
                <a:effectLst>
                  <a:outerShdw blurRad="38100" dist="38100" dir="2700000" algn="tl">
                    <a:srgbClr val="000000">
                      <a:alpha val="43137"/>
                    </a:srgbClr>
                  </a:outerShdw>
                </a:effectLst>
              </a:rPr>
              <a:t>Extra Helpings</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92500" lnSpcReduction="10000"/>
          </a:bodyPr>
          <a:lstStyle/>
          <a:p>
            <a:r>
              <a:rPr lang="en-US" sz="3600" dirty="0" smtClean="0"/>
              <a:t>Retail Store Donation Program</a:t>
            </a:r>
          </a:p>
          <a:p>
            <a:r>
              <a:rPr lang="en-US" sz="3600" dirty="0"/>
              <a:t>Safety </a:t>
            </a:r>
            <a:r>
              <a:rPr lang="en-US" sz="3600" dirty="0" smtClean="0"/>
              <a:t>Food Handling &amp; </a:t>
            </a:r>
            <a:r>
              <a:rPr lang="en-US" sz="3600" dirty="0"/>
              <a:t>Procedures</a:t>
            </a:r>
            <a:endParaRPr lang="en-US" sz="3600" dirty="0" smtClean="0"/>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692398" y="1679573"/>
            <a:ext cx="2070100" cy="1539875"/>
          </a:xfrm>
          <a:prstGeom prst="rect">
            <a:avLst/>
          </a:prstGeom>
        </p:spPr>
      </p:pic>
    </p:spTree>
    <p:extLst>
      <p:ext uri="{BB962C8B-B14F-4D97-AF65-F5344CB8AC3E}">
        <p14:creationId xmlns:p14="http://schemas.microsoft.com/office/powerpoint/2010/main" val="3516465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736" y="624469"/>
            <a:ext cx="4951142" cy="2453268"/>
          </a:xfrm>
        </p:spPr>
      </p:pic>
      <p:sp>
        <p:nvSpPr>
          <p:cNvPr id="7" name="Text Placeholder 6"/>
          <p:cNvSpPr>
            <a:spLocks noGrp="1"/>
          </p:cNvSpPr>
          <p:nvPr>
            <p:ph type="body" sz="half" idx="2"/>
          </p:nvPr>
        </p:nvSpPr>
        <p:spPr>
          <a:xfrm>
            <a:off x="5742878" y="722972"/>
            <a:ext cx="5687122" cy="5499408"/>
          </a:xfrm>
        </p:spPr>
        <p:txBody>
          <a:bodyPr>
            <a:noAutofit/>
          </a:bodyPr>
          <a:lstStyle/>
          <a:p>
            <a:pPr algn="l"/>
            <a:r>
              <a:rPr lang="en-US" b="1" dirty="0" smtClean="0">
                <a:solidFill>
                  <a:srgbClr val="FF0000"/>
                </a:solidFill>
              </a:rPr>
              <a:t>- How long before my Agency is assigned a donor? </a:t>
            </a:r>
          </a:p>
          <a:p>
            <a:pPr algn="l"/>
            <a:r>
              <a:rPr lang="en-US" dirty="0" smtClean="0"/>
              <a:t>It is based on the agency and the amount of stores in your area. </a:t>
            </a:r>
          </a:p>
          <a:p>
            <a:pPr algn="l"/>
            <a:r>
              <a:rPr lang="en-US" dirty="0" smtClean="0"/>
              <a:t>New stores</a:t>
            </a:r>
            <a:r>
              <a:rPr lang="en-US" dirty="0"/>
              <a:t> </a:t>
            </a:r>
            <a:r>
              <a:rPr lang="en-US" dirty="0" smtClean="0"/>
              <a:t>and stores having to be reassigning. </a:t>
            </a:r>
          </a:p>
          <a:p>
            <a:pPr algn="l"/>
            <a:r>
              <a:rPr lang="en-US" b="1" dirty="0" smtClean="0">
                <a:solidFill>
                  <a:srgbClr val="FF0000"/>
                </a:solidFill>
              </a:rPr>
              <a:t>- When do I get a scale, thermometer and insolated blanket? </a:t>
            </a:r>
          </a:p>
          <a:p>
            <a:pPr algn="l"/>
            <a:r>
              <a:rPr lang="en-US" dirty="0" smtClean="0"/>
              <a:t>When assigned your first store. </a:t>
            </a:r>
          </a:p>
          <a:p>
            <a:pPr algn="l"/>
            <a:r>
              <a:rPr lang="en-US" b="1" dirty="0" smtClean="0">
                <a:solidFill>
                  <a:srgbClr val="FF0000"/>
                </a:solidFill>
              </a:rPr>
              <a:t>- What kind of Donations should I Expect?  </a:t>
            </a:r>
          </a:p>
          <a:p>
            <a:pPr algn="l"/>
            <a:r>
              <a:rPr lang="en-US" dirty="0" smtClean="0"/>
              <a:t>Donations by store vary and are based on each donor’s guidelines and store size. </a:t>
            </a:r>
          </a:p>
          <a:p>
            <a:pPr algn="l"/>
            <a:r>
              <a:rPr lang="en-US" b="1" dirty="0" smtClean="0">
                <a:solidFill>
                  <a:srgbClr val="FF0000"/>
                </a:solidFill>
              </a:rPr>
              <a:t>- What if I can’t pick up this week?</a:t>
            </a:r>
          </a:p>
          <a:p>
            <a:pPr algn="l"/>
            <a:r>
              <a:rPr lang="en-US" dirty="0" smtClean="0"/>
              <a:t> </a:t>
            </a:r>
            <a:r>
              <a:rPr lang="en-US" b="1" dirty="0" smtClean="0"/>
              <a:t>Please </a:t>
            </a:r>
            <a:r>
              <a:rPr lang="en-US" dirty="0" smtClean="0"/>
              <a:t>inform the store if you can’t make it on your assigned day. They may be able accommodate a pick up of the donation to another day.</a:t>
            </a:r>
          </a:p>
          <a:p>
            <a:pPr algn="l"/>
            <a:r>
              <a:rPr lang="en-US" b="1" dirty="0" smtClean="0">
                <a:solidFill>
                  <a:srgbClr val="FF0000"/>
                </a:solidFill>
              </a:rPr>
              <a:t>- What if I can’t pick up anymore?  </a:t>
            </a:r>
          </a:p>
          <a:p>
            <a:pPr algn="l"/>
            <a:r>
              <a:rPr lang="en-US" dirty="0" smtClean="0"/>
              <a:t>If you can’t pick up anymore inform the Food Bank, we will schedule another agency to pickup. </a:t>
            </a:r>
          </a:p>
          <a:p>
            <a:pPr algn="l"/>
            <a:r>
              <a:rPr lang="en-US" b="1" dirty="0" smtClean="0"/>
              <a:t>Not</a:t>
            </a:r>
            <a:r>
              <a:rPr lang="en-US" dirty="0" smtClean="0"/>
              <a:t> </a:t>
            </a:r>
            <a:r>
              <a:rPr lang="en-US" b="1" dirty="0" smtClean="0"/>
              <a:t>informing the Food Bank will affect your eligibility moving forward.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93" y="3568390"/>
            <a:ext cx="4929985" cy="2256263"/>
          </a:xfrm>
          <a:prstGeom prst="rect">
            <a:avLst/>
          </a:prstGeom>
        </p:spPr>
      </p:pic>
    </p:spTree>
    <p:extLst>
      <p:ext uri="{BB962C8B-B14F-4D97-AF65-F5344CB8AC3E}">
        <p14:creationId xmlns:p14="http://schemas.microsoft.com/office/powerpoint/2010/main" val="3782068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Additional Questions, Comments &amp; Suggestions</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077882" y="3822697"/>
            <a:ext cx="2044700" cy="1320800"/>
          </a:xfrm>
          <a:prstGeom prst="rect">
            <a:avLst/>
          </a:prstGeom>
        </p:spPr>
      </p:pic>
    </p:spTree>
    <p:extLst>
      <p:ext uri="{BB962C8B-B14F-4D97-AF65-F5344CB8AC3E}">
        <p14:creationId xmlns:p14="http://schemas.microsoft.com/office/powerpoint/2010/main" val="356326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39750" y="1355725"/>
            <a:ext cx="6610350" cy="685800"/>
          </a:xfrm>
        </p:spPr>
        <p:txBody>
          <a:bodyPr>
            <a:noAutofit/>
          </a:bodyPr>
          <a:lstStyle/>
          <a:p>
            <a:r>
              <a:rPr lang="en-US" sz="5400" b="1" dirty="0" smtClean="0">
                <a:solidFill>
                  <a:srgbClr val="056705"/>
                </a:solidFill>
                <a:effectLst>
                  <a:outerShdw blurRad="38100" dist="38100" dir="2700000" algn="tl">
                    <a:srgbClr val="000000">
                      <a:alpha val="43137"/>
                    </a:srgbClr>
                  </a:outerShdw>
                </a:effectLst>
              </a:rPr>
              <a:t>Extra Helpings</a:t>
            </a:r>
            <a:endParaRPr lang="en-US" sz="5400" b="1" dirty="0">
              <a:solidFill>
                <a:srgbClr val="056705"/>
              </a:solidFill>
              <a:effectLst>
                <a:outerShdw blurRad="38100" dist="38100" dir="2700000" algn="tl">
                  <a:srgbClr val="000000">
                    <a:alpha val="43137"/>
                  </a:srgbClr>
                </a:outerShdw>
              </a:effectLst>
            </a:endParaRPr>
          </a:p>
        </p:txBody>
      </p:sp>
      <p:sp>
        <p:nvSpPr>
          <p:cNvPr id="6" name="Text Placeholder 5"/>
          <p:cNvSpPr>
            <a:spLocks noGrp="1"/>
          </p:cNvSpPr>
          <p:nvPr>
            <p:ph type="body" idx="4294967295"/>
          </p:nvPr>
        </p:nvSpPr>
        <p:spPr>
          <a:xfrm>
            <a:off x="1866900" y="2895600"/>
            <a:ext cx="8407400" cy="3136900"/>
          </a:xfrm>
        </p:spPr>
        <p:txBody>
          <a:bodyPr>
            <a:normAutofit fontScale="92500" lnSpcReduction="10000"/>
          </a:bodyPr>
          <a:lstStyle/>
          <a:p>
            <a:pPr algn="ctr"/>
            <a:r>
              <a:rPr lang="en-US" sz="2800" b="1" dirty="0" smtClean="0"/>
              <a:t>Sonia Rodriguez </a:t>
            </a:r>
            <a:r>
              <a:rPr lang="en-US" sz="2800" dirty="0" smtClean="0"/>
              <a:t>– SR Retail Coordinator Ext. 158 </a:t>
            </a:r>
            <a:r>
              <a:rPr lang="en-US" sz="2800" dirty="0" smtClean="0">
                <a:hlinkClick r:id="rId2"/>
              </a:rPr>
              <a:t>sorodriguez@lafoodbank.org</a:t>
            </a:r>
            <a:endParaRPr lang="en-US" sz="2800" dirty="0" smtClean="0"/>
          </a:p>
          <a:p>
            <a:pPr algn="ctr"/>
            <a:r>
              <a:rPr lang="en-US" sz="2800" b="1" dirty="0" smtClean="0"/>
              <a:t>Nahum Garcia </a:t>
            </a:r>
            <a:r>
              <a:rPr lang="en-US" sz="2800" dirty="0" smtClean="0"/>
              <a:t>– Retail Coordinator Ext. 214 </a:t>
            </a:r>
            <a:r>
              <a:rPr lang="en-US" sz="2800" dirty="0" smtClean="0">
                <a:hlinkClick r:id="rId3"/>
              </a:rPr>
              <a:t>ngarcia@lafoodbank.org</a:t>
            </a:r>
            <a:endParaRPr lang="en-US" sz="2800" dirty="0" smtClean="0"/>
          </a:p>
          <a:p>
            <a:pPr algn="ctr"/>
            <a:r>
              <a:rPr lang="en-US" sz="2800" b="1" dirty="0" smtClean="0"/>
              <a:t>Juan Esquivel </a:t>
            </a:r>
            <a:r>
              <a:rPr lang="en-US" sz="2800" dirty="0" smtClean="0"/>
              <a:t>– Agency Relations Coordinator Ext. 207 </a:t>
            </a:r>
            <a:r>
              <a:rPr lang="en-US" sz="2800" dirty="0" smtClean="0">
                <a:hlinkClick r:id="rId4"/>
              </a:rPr>
              <a:t>jesquivel@lafoodbank.org</a:t>
            </a:r>
            <a:endParaRPr lang="en-US" sz="2800" dirty="0" smtClean="0"/>
          </a:p>
          <a:p>
            <a:pPr algn="ctr"/>
            <a:r>
              <a:rPr lang="en-US" sz="2800" b="1" dirty="0" smtClean="0"/>
              <a:t>Mark Flagel </a:t>
            </a:r>
            <a:r>
              <a:rPr lang="en-US" sz="2800" dirty="0" smtClean="0"/>
              <a:t>– Volunteer Retail Coordinator</a:t>
            </a:r>
          </a:p>
          <a:p>
            <a:endParaRPr lang="en-US" dirty="0"/>
          </a:p>
        </p:txBody>
      </p:sp>
      <p:pic>
        <p:nvPicPr>
          <p:cNvPr id="3" name="Picture 2" descr="Europe/SocialEvent - 2013.igem.or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400" y="723900"/>
            <a:ext cx="3898900" cy="1949450"/>
          </a:xfrm>
          <a:prstGeom prst="rect">
            <a:avLst/>
          </a:prstGeom>
        </p:spPr>
      </p:pic>
    </p:spTree>
    <p:extLst>
      <p:ext uri="{BB962C8B-B14F-4D97-AF65-F5344CB8AC3E}">
        <p14:creationId xmlns:p14="http://schemas.microsoft.com/office/powerpoint/2010/main" val="783735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1176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r>
              <a:rPr lang="en-US" u="sng" dirty="0" smtClean="0"/>
              <a:t>How Extra Helpings Works</a:t>
            </a:r>
            <a:endParaRPr lang="en-US" u="sng" dirty="0"/>
          </a:p>
        </p:txBody>
      </p:sp>
      <p:sp>
        <p:nvSpPr>
          <p:cNvPr id="3" name="Content Placeholder 2"/>
          <p:cNvSpPr>
            <a:spLocks noGrp="1"/>
          </p:cNvSpPr>
          <p:nvPr>
            <p:ph idx="1"/>
          </p:nvPr>
        </p:nvSpPr>
        <p:spPr>
          <a:xfrm>
            <a:off x="1295402" y="2387601"/>
            <a:ext cx="9601196" cy="3742268"/>
          </a:xfrm>
        </p:spPr>
        <p:txBody>
          <a:bodyPr>
            <a:noAutofit/>
          </a:bodyPr>
          <a:lstStyle/>
          <a:p>
            <a:r>
              <a:rPr lang="en-US" dirty="0" smtClean="0"/>
              <a:t>Agencies submit an Extra Helpings agreement and/or application. Once approved the agency becomes part of the program. However, that doesn't automatically guarantee the agency a retail store.</a:t>
            </a:r>
          </a:p>
          <a:p>
            <a:r>
              <a:rPr lang="en-US" dirty="0" smtClean="0"/>
              <a:t>EH agencies must be </a:t>
            </a:r>
            <a:r>
              <a:rPr lang="en-US" dirty="0" smtClean="0"/>
              <a:t>distributing </a:t>
            </a:r>
            <a:r>
              <a:rPr lang="en-US" dirty="0" smtClean="0"/>
              <a:t>food at least once a week. Most retail donors request 3 to 7 days a </a:t>
            </a:r>
            <a:r>
              <a:rPr lang="en-US" u="sng" dirty="0" smtClean="0"/>
              <a:t>week</a:t>
            </a:r>
            <a:r>
              <a:rPr lang="en-US" dirty="0" smtClean="0"/>
              <a:t> donation pick-ups.</a:t>
            </a:r>
          </a:p>
          <a:p>
            <a:r>
              <a:rPr lang="en-US" dirty="0" smtClean="0"/>
              <a:t>Retail stores are assigned upon availability. A store near you might already be assigned to another agency. </a:t>
            </a:r>
            <a:r>
              <a:rPr lang="en-US" dirty="0"/>
              <a:t>W</a:t>
            </a:r>
            <a:r>
              <a:rPr lang="en-US" dirty="0" smtClean="0"/>
              <a:t>e try to assign retail stores with a partner within an 8 mile radius.</a:t>
            </a:r>
          </a:p>
        </p:txBody>
      </p:sp>
    </p:spTree>
    <p:extLst>
      <p:ext uri="{BB962C8B-B14F-4D97-AF65-F5344CB8AC3E}">
        <p14:creationId xmlns:p14="http://schemas.microsoft.com/office/powerpoint/2010/main" val="1416328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2800" y="931862"/>
            <a:ext cx="10553700" cy="5430838"/>
          </a:xfrm>
        </p:spPr>
        <p:txBody>
          <a:bodyPr>
            <a:noAutofit/>
          </a:bodyPr>
          <a:lstStyle/>
          <a:p>
            <a:r>
              <a:rPr lang="en-US" sz="3000" dirty="0" smtClean="0"/>
              <a:t>Donations must be weigh by category and recorded on the Extra Helpings Donation Receipt.</a:t>
            </a:r>
          </a:p>
          <a:p>
            <a:r>
              <a:rPr lang="en-US" sz="3000" dirty="0" smtClean="0"/>
              <a:t>Temperatures should be taken at store and then once again at your agency. (</a:t>
            </a:r>
            <a:r>
              <a:rPr lang="en-US" sz="3000" i="1" dirty="0" smtClean="0"/>
              <a:t>we will show demonstration</a:t>
            </a:r>
            <a:r>
              <a:rPr lang="en-US" sz="3000" dirty="0" smtClean="0"/>
              <a:t>)</a:t>
            </a:r>
          </a:p>
          <a:p>
            <a:r>
              <a:rPr lang="en-US" sz="3000" dirty="0" smtClean="0"/>
              <a:t>All perishable food being transported must be covered with an insulated blanket. (</a:t>
            </a:r>
            <a:r>
              <a:rPr lang="en-US" sz="3000" i="1" dirty="0" smtClean="0"/>
              <a:t>let us know if your agency needs one</a:t>
            </a:r>
            <a:r>
              <a:rPr lang="en-US" sz="3000" dirty="0" smtClean="0"/>
              <a:t>)</a:t>
            </a:r>
          </a:p>
          <a:p>
            <a:r>
              <a:rPr lang="en-US" sz="3000" dirty="0" smtClean="0"/>
              <a:t>Must submit an Extra Helpings Monthly Report by the 5</a:t>
            </a:r>
            <a:r>
              <a:rPr lang="en-US" sz="3000" baseline="30000" dirty="0" smtClean="0"/>
              <a:t>th</a:t>
            </a:r>
            <a:r>
              <a:rPr lang="en-US" sz="3000" dirty="0" smtClean="0"/>
              <a:t> business day of each month with total pounds picked up from each store. </a:t>
            </a:r>
          </a:p>
          <a:p>
            <a:r>
              <a:rPr lang="en-US" sz="3000" dirty="0" smtClean="0"/>
              <a:t>Reports that are late 3 months in a row will cause your agency to loose a store.</a:t>
            </a:r>
            <a:endParaRPr lang="en-US" sz="2900" dirty="0"/>
          </a:p>
          <a:p>
            <a:endParaRPr lang="en-US" sz="2900" dirty="0" smtClean="0"/>
          </a:p>
        </p:txBody>
      </p:sp>
    </p:spTree>
    <p:extLst>
      <p:ext uri="{BB962C8B-B14F-4D97-AF65-F5344CB8AC3E}">
        <p14:creationId xmlns:p14="http://schemas.microsoft.com/office/powerpoint/2010/main" val="141632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6800" y="627063"/>
            <a:ext cx="5969000" cy="2114550"/>
          </a:xfrm>
        </p:spPr>
        <p:txBody>
          <a:bodyPr>
            <a:normAutofit/>
          </a:bodyPr>
          <a:lstStyle/>
          <a:p>
            <a:r>
              <a:rPr lang="en-US" sz="6600" b="1" dirty="0" smtClean="0">
                <a:effectLst>
                  <a:outerShdw blurRad="38100" dist="38100" dir="2700000" algn="tl">
                    <a:srgbClr val="000000">
                      <a:alpha val="43137"/>
                    </a:srgbClr>
                  </a:outerShdw>
                </a:effectLst>
              </a:rPr>
              <a:t>Best Practices</a:t>
            </a:r>
            <a:endParaRPr lang="en-US" sz="6600" b="1" dirty="0">
              <a:effectLst>
                <a:outerShdw blurRad="38100" dist="38100" dir="2700000" algn="tl">
                  <a:srgbClr val="000000">
                    <a:alpha val="43137"/>
                  </a:srgbClr>
                </a:outerShdw>
              </a:effectLst>
            </a:endParaRPr>
          </a:p>
        </p:txBody>
      </p:sp>
      <p:pic>
        <p:nvPicPr>
          <p:cNvPr id="5" name="Picture 4" descr="Article: Best HR practices of 2016 — People Mat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627063"/>
            <a:ext cx="3759200" cy="2114550"/>
          </a:xfrm>
          <a:prstGeom prst="rect">
            <a:avLst/>
          </a:prstGeom>
        </p:spPr>
      </p:pic>
      <p:sp>
        <p:nvSpPr>
          <p:cNvPr id="6" name="TextBox 5"/>
          <p:cNvSpPr txBox="1"/>
          <p:nvPr/>
        </p:nvSpPr>
        <p:spPr>
          <a:xfrm>
            <a:off x="1308100" y="2741613"/>
            <a:ext cx="9893300" cy="2677656"/>
          </a:xfrm>
          <a:prstGeom prst="rect">
            <a:avLst/>
          </a:prstGeom>
          <a:noFill/>
        </p:spPr>
        <p:txBody>
          <a:bodyPr wrap="square" rtlCol="0">
            <a:spAutoFit/>
          </a:bodyPr>
          <a:lstStyle/>
          <a:p>
            <a:pPr marL="285750" indent="-285750">
              <a:buFont typeface="Wingdings" panose="05000000000000000000" pitchFamily="2" charset="2"/>
              <a:buChar char="v"/>
            </a:pPr>
            <a:r>
              <a:rPr lang="en-US" sz="2800" dirty="0" smtClean="0"/>
              <a:t>Make sure your agency representatives are meeting with drivers to ensure there are no issues between donor and agency.</a:t>
            </a:r>
          </a:p>
          <a:p>
            <a:pPr marL="285750" indent="-285750">
              <a:buFont typeface="Wingdings" panose="05000000000000000000" pitchFamily="2" charset="2"/>
              <a:buChar char="v"/>
            </a:pPr>
            <a:r>
              <a:rPr lang="en-US" sz="2800" dirty="0" smtClean="0"/>
              <a:t>Be patient and kind to the receivers, always say thank you. Keep in mind this is an extra task asked of them.</a:t>
            </a:r>
          </a:p>
          <a:p>
            <a:pPr marL="285750" indent="-285750">
              <a:buFont typeface="Wingdings" panose="05000000000000000000" pitchFamily="2" charset="2"/>
              <a:buChar char="v"/>
            </a:pPr>
            <a:r>
              <a:rPr lang="en-US" sz="2800" dirty="0" smtClean="0"/>
              <a:t>Agency </a:t>
            </a:r>
            <a:r>
              <a:rPr lang="en-US" sz="2800" dirty="0" smtClean="0"/>
              <a:t>should be </a:t>
            </a:r>
            <a:r>
              <a:rPr lang="en-US" sz="2800" dirty="0" smtClean="0"/>
              <a:t>meeting with store manager on a quarterly basis.</a:t>
            </a:r>
          </a:p>
          <a:p>
            <a:pPr marL="285750" indent="-285750">
              <a:buFont typeface="Wingdings" panose="05000000000000000000" pitchFamily="2" charset="2"/>
              <a:buChar char="v"/>
            </a:pPr>
            <a:r>
              <a:rPr lang="en-US" sz="2800" dirty="0" smtClean="0"/>
              <a:t>Any issues should be handled in a timely matter. </a:t>
            </a:r>
            <a:endParaRPr lang="en-US" sz="2800" dirty="0"/>
          </a:p>
        </p:txBody>
      </p:sp>
    </p:spTree>
    <p:extLst>
      <p:ext uri="{BB962C8B-B14F-4D97-AF65-F5344CB8AC3E}">
        <p14:creationId xmlns:p14="http://schemas.microsoft.com/office/powerpoint/2010/main" val="1884272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55" y="704849"/>
            <a:ext cx="6960645" cy="740833"/>
          </a:xfrm>
        </p:spPr>
        <p:txBody>
          <a:bodyPr>
            <a:noAutofit/>
          </a:bodyPr>
          <a:lstStyle/>
          <a:p>
            <a:r>
              <a:rPr lang="en-US" sz="3600" b="1" dirty="0" smtClean="0">
                <a:solidFill>
                  <a:schemeClr val="accent2">
                    <a:lumMod val="50000"/>
                  </a:schemeClr>
                </a:solidFill>
                <a:effectLst>
                  <a:outerShdw blurRad="38100" dist="38100" dir="2700000" algn="tl">
                    <a:srgbClr val="000000">
                      <a:alpha val="43137"/>
                    </a:srgbClr>
                  </a:outerShdw>
                </a:effectLst>
              </a:rPr>
              <a:t>Extra Helpings Donation Receipts</a:t>
            </a:r>
            <a:endParaRPr lang="en-US" sz="3600" b="1" dirty="0">
              <a:solidFill>
                <a:schemeClr val="accent2">
                  <a:lumMod val="50000"/>
                </a:schemeClr>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49300" y="1816100"/>
            <a:ext cx="6896100" cy="4241800"/>
          </a:xfrm>
        </p:spPr>
        <p:txBody>
          <a:bodyPr>
            <a:normAutofit lnSpcReduction="10000"/>
          </a:bodyPr>
          <a:lstStyle/>
          <a:p>
            <a:r>
              <a:rPr lang="en-US" sz="3200" b="1" dirty="0" smtClean="0"/>
              <a:t>Donation Receipts are carbon </a:t>
            </a:r>
            <a:r>
              <a:rPr lang="en-US" sz="3200" b="1" dirty="0"/>
              <a:t>c</a:t>
            </a:r>
            <a:r>
              <a:rPr lang="en-US" sz="3200" b="1" dirty="0" smtClean="0"/>
              <a:t>opy and can be picked up at both Food Bank locations. The white copy is for the retail donor. The yellow copy is for your record keeping purposes.</a:t>
            </a:r>
          </a:p>
          <a:p>
            <a:r>
              <a:rPr lang="en-US" sz="3200" b="1" dirty="0" smtClean="0"/>
              <a:t>If the receiver absolutely refuses to take a copy you must still fill out the receipt and keep for your reference.  </a:t>
            </a:r>
          </a:p>
          <a:p>
            <a:endParaRPr lang="en-US" dirty="0"/>
          </a:p>
        </p:txBody>
      </p:sp>
      <p:pic>
        <p:nvPicPr>
          <p:cNvPr id="8" name="Picture 7"/>
          <p:cNvPicPr>
            <a:picLocks noChangeAspect="1"/>
          </p:cNvPicPr>
          <p:nvPr/>
        </p:nvPicPr>
        <p:blipFill>
          <a:blip r:embed="rId2"/>
          <a:stretch>
            <a:fillRect/>
          </a:stretch>
        </p:blipFill>
        <p:spPr>
          <a:xfrm>
            <a:off x="7645400" y="1075266"/>
            <a:ext cx="3674523" cy="4749800"/>
          </a:xfrm>
          <a:prstGeom prst="rect">
            <a:avLst/>
          </a:prstGeom>
        </p:spPr>
      </p:pic>
    </p:spTree>
    <p:extLst>
      <p:ext uri="{BB962C8B-B14F-4D97-AF65-F5344CB8AC3E}">
        <p14:creationId xmlns:p14="http://schemas.microsoft.com/office/powerpoint/2010/main" val="581549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2" y="766232"/>
            <a:ext cx="6985507" cy="1303867"/>
          </a:xfrm>
          <a:blipFill>
            <a:blip r:embed="rId2"/>
            <a:tile tx="0" ty="0" sx="100000" sy="100000" flip="none" algn="tl"/>
          </a:blipFill>
          <a:ln>
            <a:noFill/>
          </a:ln>
        </p:spPr>
        <p:txBody>
          <a:bodyPr>
            <a:noAutofit/>
          </a:bodyPr>
          <a:lstStyle/>
          <a:p>
            <a:r>
              <a:rPr lang="en-US" sz="8000" b="1" dirty="0" smtClean="0">
                <a:effectLst>
                  <a:outerShdw blurRad="38100" dist="38100" dir="2700000" algn="tl">
                    <a:srgbClr val="000000">
                      <a:alpha val="43137"/>
                    </a:srgbClr>
                  </a:outerShdw>
                </a:effectLst>
              </a:rPr>
              <a:t>Food Sorting</a:t>
            </a:r>
            <a:endParaRPr lang="en-US" sz="8000" b="1" dirty="0">
              <a:effectLst>
                <a:outerShdw blurRad="38100" dist="38100" dir="2700000" algn="tl">
                  <a:srgbClr val="000000">
                    <a:alpha val="43137"/>
                  </a:srgbClr>
                </a:outerShdw>
              </a:effectLst>
            </a:endParaRPr>
          </a:p>
        </p:txBody>
      </p:sp>
      <p:sp>
        <p:nvSpPr>
          <p:cNvPr id="4" name="TextBox 3"/>
          <p:cNvSpPr txBox="1"/>
          <p:nvPr/>
        </p:nvSpPr>
        <p:spPr>
          <a:xfrm>
            <a:off x="1295402" y="2374900"/>
            <a:ext cx="9613898" cy="3539430"/>
          </a:xfrm>
          <a:prstGeom prst="rect">
            <a:avLst/>
          </a:prstGeom>
          <a:noFill/>
        </p:spPr>
        <p:txBody>
          <a:bodyPr wrap="square" rtlCol="0">
            <a:spAutoFit/>
          </a:bodyPr>
          <a:lstStyle/>
          <a:p>
            <a:pPr marL="285750" indent="-285750">
              <a:buFont typeface="Wingdings" panose="05000000000000000000" pitchFamily="2" charset="2"/>
              <a:buChar char="v"/>
            </a:pPr>
            <a:r>
              <a:rPr lang="en-US" sz="2800" dirty="0" smtClean="0"/>
              <a:t>When your agency picks up at the food bank, food is already sort out by our volunteers and staff. However, when picking up directly from the donor your agency needs to sort all donations by category to ensure it is still consumable.</a:t>
            </a:r>
          </a:p>
          <a:p>
            <a:pPr marL="285750" indent="-285750">
              <a:buFont typeface="Wingdings" panose="05000000000000000000" pitchFamily="2" charset="2"/>
              <a:buChar char="v"/>
            </a:pPr>
            <a:r>
              <a:rPr lang="en-US" sz="2800" dirty="0" smtClean="0"/>
              <a:t>If at any time an agency feels that the donated product is unsafe the product should be thrown out. </a:t>
            </a:r>
          </a:p>
          <a:p>
            <a:pPr marL="285750" indent="-285750">
              <a:buFont typeface="Wingdings" panose="05000000000000000000" pitchFamily="2" charset="2"/>
              <a:buChar char="v"/>
            </a:pPr>
            <a:r>
              <a:rPr lang="en-US" sz="2800" dirty="0" smtClean="0"/>
              <a:t>Please refer to the Feeding America </a:t>
            </a:r>
            <a:r>
              <a:rPr lang="en-US" sz="2800" u="sng" dirty="0" smtClean="0"/>
              <a:t>Store Donation Agency Training Manual </a:t>
            </a:r>
            <a:r>
              <a:rPr lang="en-US" sz="2800" dirty="0" smtClean="0"/>
              <a:t>handout.</a:t>
            </a:r>
          </a:p>
        </p:txBody>
      </p:sp>
      <p:pic>
        <p:nvPicPr>
          <p:cNvPr id="5" name="Picture 4" descr="Food bank use is at a record high – here’s what we know about the people using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551" y="632510"/>
            <a:ext cx="3536949" cy="1742390"/>
          </a:xfrm>
          <a:prstGeom prst="rect">
            <a:avLst/>
          </a:prstGeom>
        </p:spPr>
      </p:pic>
    </p:spTree>
    <p:extLst>
      <p:ext uri="{BB962C8B-B14F-4D97-AF65-F5344CB8AC3E}">
        <p14:creationId xmlns:p14="http://schemas.microsoft.com/office/powerpoint/2010/main" val="190415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180" y="747571"/>
            <a:ext cx="9266664" cy="646331"/>
          </a:xfrm>
          <a:prstGeom prst="rect">
            <a:avLst/>
          </a:prstGeom>
          <a:noFill/>
        </p:spPr>
        <p:txBody>
          <a:bodyPr wrap="square" rtlCol="0">
            <a:spAutoFit/>
          </a:bodyPr>
          <a:lstStyle/>
          <a:p>
            <a:pPr algn="ctr"/>
            <a:r>
              <a:rPr lang="en-US" sz="3600" b="1" dirty="0" smtClean="0"/>
              <a:t>Taking Temperatures</a:t>
            </a:r>
            <a:endParaRPr lang="en-US" sz="3600" b="1" dirty="0"/>
          </a:p>
        </p:txBody>
      </p:sp>
      <p:pic>
        <p:nvPicPr>
          <p:cNvPr id="3" name="Content Placeholder 4" descr="food safety - Beef casserole partially cooked this morning and left in the oven to cook lat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831" y="1882950"/>
            <a:ext cx="2685583" cy="4188320"/>
          </a:xfrm>
          <a:prstGeom prst="rect">
            <a:avLst/>
          </a:prstGeom>
        </p:spPr>
      </p:pic>
      <p:sp>
        <p:nvSpPr>
          <p:cNvPr id="4" name="TextBox 3"/>
          <p:cNvSpPr txBox="1"/>
          <p:nvPr/>
        </p:nvSpPr>
        <p:spPr>
          <a:xfrm>
            <a:off x="3869473" y="1393902"/>
            <a:ext cx="756052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Temperatures should be taken at store and then again at your distribution site. </a:t>
            </a:r>
          </a:p>
          <a:p>
            <a:pPr marL="285750" indent="-285750">
              <a:buFont typeface="Arial" panose="020B0604020202020204" pitchFamily="34" charset="0"/>
              <a:buChar char="•"/>
            </a:pPr>
            <a:r>
              <a:rPr lang="en-US" sz="2800" dirty="0"/>
              <a:t>0°F for Meat, Fish, and Shellfish (Raw Food, Ice cream) </a:t>
            </a:r>
          </a:p>
          <a:p>
            <a:pPr marL="285750" indent="-285750">
              <a:buFont typeface="Arial" panose="020B0604020202020204" pitchFamily="34" charset="0"/>
              <a:buChar char="•"/>
            </a:pPr>
            <a:r>
              <a:rPr lang="en-US" sz="2800" dirty="0"/>
              <a:t>41°F for Dairy Products, Prepared Salads, Fruits, Greens, and Desserts.</a:t>
            </a:r>
          </a:p>
          <a:p>
            <a:pPr marL="285750" indent="-285750">
              <a:buFont typeface="Arial" panose="020B0604020202020204" pitchFamily="34" charset="0"/>
              <a:buChar char="•"/>
            </a:pPr>
            <a:r>
              <a:rPr lang="en-US" sz="2800" dirty="0"/>
              <a:t>Room temperature for shelf stable products.</a:t>
            </a:r>
          </a:p>
          <a:p>
            <a:pPr marL="285750" indent="-285750">
              <a:buFont typeface="Arial" panose="020B0604020202020204" pitchFamily="34" charset="0"/>
              <a:buChar char="•"/>
            </a:pPr>
            <a:r>
              <a:rPr lang="en-US" sz="2800" b="1" dirty="0"/>
              <a:t>Note: On distribution days perishable items should be kept at suggested manufactured temperatures until they are distributed. </a:t>
            </a:r>
          </a:p>
        </p:txBody>
      </p:sp>
    </p:spTree>
    <p:extLst>
      <p:ext uri="{BB962C8B-B14F-4D97-AF65-F5344CB8AC3E}">
        <p14:creationId xmlns:p14="http://schemas.microsoft.com/office/powerpoint/2010/main" val="383227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76" y="647700"/>
            <a:ext cx="7971265" cy="685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glow rad="139700">
              <a:schemeClr val="accent6">
                <a:satMod val="175000"/>
                <a:alpha val="40000"/>
              </a:schemeClr>
            </a:glow>
          </a:effectLst>
        </p:spPr>
        <p:txBody>
          <a:bodyPr>
            <a:noAutofit/>
          </a:bodyPr>
          <a:lstStyle/>
          <a:p>
            <a:r>
              <a:rPr lang="en-US" sz="3600" b="1" dirty="0" smtClean="0"/>
              <a:t>Extra Helping Monthly Report</a:t>
            </a:r>
            <a:endParaRPr lang="en-US" sz="3600" b="1" dirty="0"/>
          </a:p>
        </p:txBody>
      </p:sp>
      <p:pic>
        <p:nvPicPr>
          <p:cNvPr id="7" name="Picture Placeholder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933" t="205" r="8826" b="1868"/>
          <a:stretch/>
        </p:blipFill>
        <p:spPr>
          <a:xfrm>
            <a:off x="769434" y="1426631"/>
            <a:ext cx="7839307" cy="4829707"/>
          </a:xfrm>
        </p:spPr>
      </p:pic>
      <p:sp>
        <p:nvSpPr>
          <p:cNvPr id="4" name="Text Placeholder 3"/>
          <p:cNvSpPr>
            <a:spLocks noGrp="1"/>
          </p:cNvSpPr>
          <p:nvPr>
            <p:ph type="body" sz="half" idx="2"/>
          </p:nvPr>
        </p:nvSpPr>
        <p:spPr>
          <a:xfrm>
            <a:off x="8608741" y="647700"/>
            <a:ext cx="2840749" cy="5702300"/>
          </a:xfrm>
        </p:spPr>
        <p:txBody>
          <a:bodyPr>
            <a:normAutofit lnSpcReduction="10000"/>
          </a:bodyPr>
          <a:lstStyle/>
          <a:p>
            <a:pPr marL="285750" indent="-285750" algn="l">
              <a:buFont typeface="Arial" panose="020B0604020202020204" pitchFamily="34" charset="0"/>
              <a:buChar char="•"/>
            </a:pPr>
            <a:r>
              <a:rPr lang="en-US" sz="2500" dirty="0" smtClean="0"/>
              <a:t>The monthly report reflects total pounds by category by </a:t>
            </a:r>
            <a:r>
              <a:rPr lang="en-US" sz="2500" b="1" u="sng" dirty="0" smtClean="0"/>
              <a:t>store</a:t>
            </a:r>
            <a:r>
              <a:rPr lang="en-US" sz="2500" dirty="0" smtClean="0"/>
              <a:t>. </a:t>
            </a:r>
          </a:p>
          <a:p>
            <a:pPr marL="285750" indent="-285750" algn="l">
              <a:buFont typeface="Arial" panose="020B0604020202020204" pitchFamily="34" charset="0"/>
              <a:buChar char="•"/>
            </a:pPr>
            <a:r>
              <a:rPr lang="en-US" sz="2500" dirty="0" smtClean="0"/>
              <a:t>This form is in PDF and Excel format.</a:t>
            </a:r>
          </a:p>
          <a:p>
            <a:pPr marL="285750" indent="-285750" algn="l">
              <a:buFont typeface="Arial" panose="020B0604020202020204" pitchFamily="34" charset="0"/>
              <a:buChar char="•"/>
            </a:pPr>
            <a:r>
              <a:rPr lang="en-US" sz="2500" dirty="0" smtClean="0"/>
              <a:t>We have a step by step guide on how to complete the report.</a:t>
            </a:r>
          </a:p>
          <a:p>
            <a:pPr marL="285750" indent="-285750" algn="l">
              <a:buFont typeface="Arial" panose="020B0604020202020204" pitchFamily="34" charset="0"/>
              <a:buChar char="•"/>
            </a:pPr>
            <a:r>
              <a:rPr lang="en-US" sz="2500" dirty="0" smtClean="0"/>
              <a:t>Due every </a:t>
            </a:r>
            <a:r>
              <a:rPr lang="en-US" sz="2500" b="1" u="sng" dirty="0" smtClean="0">
                <a:solidFill>
                  <a:srgbClr val="FF0000"/>
                </a:solidFill>
              </a:rPr>
              <a:t>5</a:t>
            </a:r>
            <a:r>
              <a:rPr lang="en-US" sz="2500" b="1" u="sng" baseline="30000" dirty="0" smtClean="0">
                <a:solidFill>
                  <a:srgbClr val="FF0000"/>
                </a:solidFill>
              </a:rPr>
              <a:t>th</a:t>
            </a:r>
            <a:r>
              <a:rPr lang="en-US" sz="2500" b="1" u="sng" dirty="0" smtClean="0">
                <a:solidFill>
                  <a:srgbClr val="FF0000"/>
                </a:solidFill>
              </a:rPr>
              <a:t> business day of the month. </a:t>
            </a:r>
          </a:p>
          <a:p>
            <a:pPr marL="285750" indent="-285750" algn="l">
              <a:buFont typeface="Arial" panose="020B0604020202020204" pitchFamily="34" charset="0"/>
              <a:buChar char="•"/>
            </a:pPr>
            <a:endParaRPr lang="en-US" dirty="0" smtClean="0"/>
          </a:p>
        </p:txBody>
      </p:sp>
    </p:spTree>
    <p:extLst>
      <p:ext uri="{BB962C8B-B14F-4D97-AF65-F5344CB8AC3E}">
        <p14:creationId xmlns:p14="http://schemas.microsoft.com/office/powerpoint/2010/main" val="3476388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1193</TotalTime>
  <Words>734</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Garamond</vt:lpstr>
      <vt:lpstr>Wingdings</vt:lpstr>
      <vt:lpstr>Organic</vt:lpstr>
      <vt:lpstr>      Extra Helpings </vt:lpstr>
      <vt:lpstr>Extra Helpings</vt:lpstr>
      <vt:lpstr>How Extra Helpings Works</vt:lpstr>
      <vt:lpstr>PowerPoint Presentation</vt:lpstr>
      <vt:lpstr>Best Practices</vt:lpstr>
      <vt:lpstr>Extra Helpings Donation Receipts</vt:lpstr>
      <vt:lpstr>Food Sorting</vt:lpstr>
      <vt:lpstr>PowerPoint Presentation</vt:lpstr>
      <vt:lpstr>Extra Helping Monthly Report</vt:lpstr>
      <vt:lpstr>PowerPoint Presentation</vt:lpstr>
      <vt:lpstr>Additional Questions, Comments &amp;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 Helpings</dc:title>
  <dc:creator>Sonia Rodriguez</dc:creator>
  <cp:lastModifiedBy>Sonia Rodriguez</cp:lastModifiedBy>
  <cp:revision>60</cp:revision>
  <cp:lastPrinted>2019-05-13T20:11:46Z</cp:lastPrinted>
  <dcterms:created xsi:type="dcterms:W3CDTF">2019-04-30T16:17:25Z</dcterms:created>
  <dcterms:modified xsi:type="dcterms:W3CDTF">2019-05-13T20:13:47Z</dcterms:modified>
</cp:coreProperties>
</file>