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15"/>
  </p:notesMasterIdLst>
  <p:handoutMasterIdLst>
    <p:handoutMasterId r:id="rId16"/>
  </p:handoutMasterIdLst>
  <p:sldIdLst>
    <p:sldId id="258" r:id="rId2"/>
    <p:sldId id="257" r:id="rId3"/>
    <p:sldId id="269" r:id="rId4"/>
    <p:sldId id="259" r:id="rId5"/>
    <p:sldId id="260" r:id="rId6"/>
    <p:sldId id="267" r:id="rId7"/>
    <p:sldId id="262" r:id="rId8"/>
    <p:sldId id="270" r:id="rId9"/>
    <p:sldId id="264" r:id="rId10"/>
    <p:sldId id="268" r:id="rId11"/>
    <p:sldId id="263" r:id="rId12"/>
    <p:sldId id="266" r:id="rId13"/>
    <p:sldId id="26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946" cy="465929"/>
          </a:xfrm>
          <a:prstGeom prst="rect">
            <a:avLst/>
          </a:prstGeom>
        </p:spPr>
        <p:txBody>
          <a:bodyPr vert="horz" lIns="91257" tIns="45629" rIns="91257" bIns="45629" rtlCol="0"/>
          <a:lstStyle>
            <a:lvl1pPr algn="l">
              <a:defRPr sz="1200"/>
            </a:lvl1pPr>
          </a:lstStyle>
          <a:p>
            <a:endParaRPr lang="en-US"/>
          </a:p>
        </p:txBody>
      </p:sp>
      <p:sp>
        <p:nvSpPr>
          <p:cNvPr id="3" name="Date Placeholder 2"/>
          <p:cNvSpPr>
            <a:spLocks noGrp="1"/>
          </p:cNvSpPr>
          <p:nvPr>
            <p:ph type="dt" sz="quarter" idx="1"/>
          </p:nvPr>
        </p:nvSpPr>
        <p:spPr>
          <a:xfrm>
            <a:off x="3970871" y="1"/>
            <a:ext cx="3037946" cy="465929"/>
          </a:xfrm>
          <a:prstGeom prst="rect">
            <a:avLst/>
          </a:prstGeom>
        </p:spPr>
        <p:txBody>
          <a:bodyPr vert="horz" lIns="91257" tIns="45629" rIns="91257" bIns="45629" rtlCol="0"/>
          <a:lstStyle>
            <a:lvl1pPr algn="r">
              <a:defRPr sz="1200"/>
            </a:lvl1pPr>
          </a:lstStyle>
          <a:p>
            <a:endParaRPr lang="en-US"/>
          </a:p>
        </p:txBody>
      </p:sp>
      <p:sp>
        <p:nvSpPr>
          <p:cNvPr id="4" name="Footer Placeholder 3"/>
          <p:cNvSpPr>
            <a:spLocks noGrp="1"/>
          </p:cNvSpPr>
          <p:nvPr>
            <p:ph type="ftr" sz="quarter" idx="2"/>
          </p:nvPr>
        </p:nvSpPr>
        <p:spPr>
          <a:xfrm>
            <a:off x="0" y="8830471"/>
            <a:ext cx="3037946" cy="465929"/>
          </a:xfrm>
          <a:prstGeom prst="rect">
            <a:avLst/>
          </a:prstGeom>
        </p:spPr>
        <p:txBody>
          <a:bodyPr vert="horz" lIns="91257" tIns="45629" rIns="91257" bIns="45629" rtlCol="0" anchor="b"/>
          <a:lstStyle>
            <a:lvl1pPr algn="l">
              <a:defRPr sz="1200"/>
            </a:lvl1pPr>
          </a:lstStyle>
          <a:p>
            <a:endParaRPr lang="en-US"/>
          </a:p>
        </p:txBody>
      </p:sp>
      <p:sp>
        <p:nvSpPr>
          <p:cNvPr id="5" name="Slide Number Placeholder 4"/>
          <p:cNvSpPr>
            <a:spLocks noGrp="1"/>
          </p:cNvSpPr>
          <p:nvPr>
            <p:ph type="sldNum" sz="quarter" idx="3"/>
          </p:nvPr>
        </p:nvSpPr>
        <p:spPr>
          <a:xfrm>
            <a:off x="3970871" y="8830471"/>
            <a:ext cx="3037946" cy="465929"/>
          </a:xfrm>
          <a:prstGeom prst="rect">
            <a:avLst/>
          </a:prstGeom>
        </p:spPr>
        <p:txBody>
          <a:bodyPr vert="horz" lIns="91257" tIns="45629" rIns="91257" bIns="45629" rtlCol="0" anchor="b"/>
          <a:lstStyle>
            <a:lvl1pPr algn="r">
              <a:defRPr sz="1200"/>
            </a:lvl1pPr>
          </a:lstStyle>
          <a:p>
            <a:fld id="{C22066B0-AF85-444F-8C39-2DF8CAB24D91}" type="slidenum">
              <a:rPr lang="en-US" smtClean="0"/>
              <a:t>‹#›</a:t>
            </a:fld>
            <a:endParaRPr lang="en-US"/>
          </a:p>
        </p:txBody>
      </p:sp>
    </p:spTree>
    <p:extLst>
      <p:ext uri="{BB962C8B-B14F-4D97-AF65-F5344CB8AC3E}">
        <p14:creationId xmlns:p14="http://schemas.microsoft.com/office/powerpoint/2010/main" val="1721887645"/>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946" cy="465929"/>
          </a:xfrm>
          <a:prstGeom prst="rect">
            <a:avLst/>
          </a:prstGeom>
        </p:spPr>
        <p:txBody>
          <a:bodyPr vert="horz" lIns="91257" tIns="45629" rIns="91257" bIns="45629" rtlCol="0"/>
          <a:lstStyle>
            <a:lvl1pPr algn="l">
              <a:defRPr sz="1200"/>
            </a:lvl1pPr>
          </a:lstStyle>
          <a:p>
            <a:endParaRPr lang="en-US"/>
          </a:p>
        </p:txBody>
      </p:sp>
      <p:sp>
        <p:nvSpPr>
          <p:cNvPr id="3" name="Date Placeholder 2"/>
          <p:cNvSpPr>
            <a:spLocks noGrp="1"/>
          </p:cNvSpPr>
          <p:nvPr>
            <p:ph type="dt" idx="1"/>
          </p:nvPr>
        </p:nvSpPr>
        <p:spPr>
          <a:xfrm>
            <a:off x="3970871" y="1"/>
            <a:ext cx="3037946" cy="465929"/>
          </a:xfrm>
          <a:prstGeom prst="rect">
            <a:avLst/>
          </a:prstGeom>
        </p:spPr>
        <p:txBody>
          <a:bodyPr vert="horz" lIns="91257" tIns="45629" rIns="91257" bIns="45629" rtlCol="0"/>
          <a:lstStyle>
            <a:lvl1pPr algn="r">
              <a:defRPr sz="1200"/>
            </a:lvl1pPr>
          </a:lstStyle>
          <a:p>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257" tIns="45629" rIns="91257" bIns="45629" rtlCol="0" anchor="ctr"/>
          <a:lstStyle/>
          <a:p>
            <a:endParaRPr lang="en-US"/>
          </a:p>
        </p:txBody>
      </p:sp>
      <p:sp>
        <p:nvSpPr>
          <p:cNvPr id="5" name="Notes Placeholder 4"/>
          <p:cNvSpPr>
            <a:spLocks noGrp="1"/>
          </p:cNvSpPr>
          <p:nvPr>
            <p:ph type="body" sz="quarter" idx="3"/>
          </p:nvPr>
        </p:nvSpPr>
        <p:spPr>
          <a:xfrm>
            <a:off x="701674" y="4473873"/>
            <a:ext cx="5607053" cy="3660874"/>
          </a:xfrm>
          <a:prstGeom prst="rect">
            <a:avLst/>
          </a:prstGeom>
        </p:spPr>
        <p:txBody>
          <a:bodyPr vert="horz" lIns="91257" tIns="45629" rIns="91257" bIns="4562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471"/>
            <a:ext cx="3037946" cy="465929"/>
          </a:xfrm>
          <a:prstGeom prst="rect">
            <a:avLst/>
          </a:prstGeom>
        </p:spPr>
        <p:txBody>
          <a:bodyPr vert="horz" lIns="91257" tIns="45629" rIns="91257" bIns="45629" rtlCol="0" anchor="b"/>
          <a:lstStyle>
            <a:lvl1pPr algn="l">
              <a:defRPr sz="1200"/>
            </a:lvl1pPr>
          </a:lstStyle>
          <a:p>
            <a:endParaRPr lang="en-US"/>
          </a:p>
        </p:txBody>
      </p:sp>
      <p:sp>
        <p:nvSpPr>
          <p:cNvPr id="7" name="Slide Number Placeholder 6"/>
          <p:cNvSpPr>
            <a:spLocks noGrp="1"/>
          </p:cNvSpPr>
          <p:nvPr>
            <p:ph type="sldNum" sz="quarter" idx="5"/>
          </p:nvPr>
        </p:nvSpPr>
        <p:spPr>
          <a:xfrm>
            <a:off x="3970871" y="8830471"/>
            <a:ext cx="3037946" cy="465929"/>
          </a:xfrm>
          <a:prstGeom prst="rect">
            <a:avLst/>
          </a:prstGeom>
        </p:spPr>
        <p:txBody>
          <a:bodyPr vert="horz" lIns="91257" tIns="45629" rIns="91257" bIns="45629" rtlCol="0" anchor="b"/>
          <a:lstStyle>
            <a:lvl1pPr algn="r">
              <a:defRPr sz="1200"/>
            </a:lvl1pPr>
          </a:lstStyle>
          <a:p>
            <a:fld id="{4B29E48C-0D69-4AE0-BBC0-2FBF3F7DCA82}" type="slidenum">
              <a:rPr lang="en-US" smtClean="0"/>
              <a:t>‹#›</a:t>
            </a:fld>
            <a:endParaRPr lang="en-US"/>
          </a:p>
        </p:txBody>
      </p:sp>
    </p:spTree>
    <p:extLst>
      <p:ext uri="{BB962C8B-B14F-4D97-AF65-F5344CB8AC3E}">
        <p14:creationId xmlns:p14="http://schemas.microsoft.com/office/powerpoint/2010/main" val="2132980150"/>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endParaRPr lang="en-US"/>
          </a:p>
        </p:txBody>
      </p:sp>
    </p:spTree>
    <p:extLst>
      <p:ext uri="{BB962C8B-B14F-4D97-AF65-F5344CB8AC3E}">
        <p14:creationId xmlns:p14="http://schemas.microsoft.com/office/powerpoint/2010/main" val="2096770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endParaRPr lang="en-US"/>
          </a:p>
        </p:txBody>
      </p:sp>
    </p:spTree>
    <p:extLst>
      <p:ext uri="{BB962C8B-B14F-4D97-AF65-F5344CB8AC3E}">
        <p14:creationId xmlns:p14="http://schemas.microsoft.com/office/powerpoint/2010/main" val="22891308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DE9E21-65D1-4435-8525-DCC286234391}" type="datetime1">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505A-A928-4029-B7A1-F8695219B0D2}" type="slidenum">
              <a:rPr lang="en-US" smtClean="0"/>
              <a:t>‹#›</a:t>
            </a:fld>
            <a:endParaRPr lang="en-US"/>
          </a:p>
        </p:txBody>
      </p:sp>
    </p:spTree>
    <p:extLst>
      <p:ext uri="{BB962C8B-B14F-4D97-AF65-F5344CB8AC3E}">
        <p14:creationId xmlns:p14="http://schemas.microsoft.com/office/powerpoint/2010/main" val="1033506441"/>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1"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F278E5-D0EF-479C-9FF8-7F01C394D2FA}" type="datetime1">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505A-A928-4029-B7A1-F8695219B0D2}" type="slidenum">
              <a:rPr lang="en-US" smtClean="0"/>
              <a:t>‹#›</a:t>
            </a:fld>
            <a:endParaRPr lang="en-US"/>
          </a:p>
        </p:txBody>
      </p:sp>
    </p:spTree>
    <p:extLst>
      <p:ext uri="{BB962C8B-B14F-4D97-AF65-F5344CB8AC3E}">
        <p14:creationId xmlns:p14="http://schemas.microsoft.com/office/powerpoint/2010/main" val="274789368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F278E5-D0EF-479C-9FF8-7F01C394D2FA}" type="datetime1">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505A-A928-4029-B7A1-F8695219B0D2}"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0275116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F278E5-D0EF-479C-9FF8-7F01C394D2FA}" type="datetime1">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505A-A928-4029-B7A1-F8695219B0D2}" type="slidenum">
              <a:rPr lang="en-US" smtClean="0"/>
              <a:t>‹#›</a:t>
            </a:fld>
            <a:endParaRPr lang="en-US"/>
          </a:p>
        </p:txBody>
      </p:sp>
    </p:spTree>
    <p:extLst>
      <p:ext uri="{BB962C8B-B14F-4D97-AF65-F5344CB8AC3E}">
        <p14:creationId xmlns:p14="http://schemas.microsoft.com/office/powerpoint/2010/main" val="298306328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F278E5-D0EF-479C-9FF8-7F01C394D2FA}" type="datetime1">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505A-A928-4029-B7A1-F8695219B0D2}"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2200075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F278E5-D0EF-479C-9FF8-7F01C394D2FA}" type="datetime1">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505A-A928-4029-B7A1-F8695219B0D2}" type="slidenum">
              <a:rPr lang="en-US" smtClean="0"/>
              <a:t>‹#›</a:t>
            </a:fld>
            <a:endParaRPr lang="en-US"/>
          </a:p>
        </p:txBody>
      </p:sp>
    </p:spTree>
    <p:extLst>
      <p:ext uri="{BB962C8B-B14F-4D97-AF65-F5344CB8AC3E}">
        <p14:creationId xmlns:p14="http://schemas.microsoft.com/office/powerpoint/2010/main" val="31601619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1A514A-E5A8-493B-A20B-DA1043A6F074}" type="datetime1">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505A-A928-4029-B7A1-F8695219B0D2}" type="slidenum">
              <a:rPr lang="en-US" smtClean="0"/>
              <a:t>‹#›</a:t>
            </a:fld>
            <a:endParaRPr lang="en-US"/>
          </a:p>
        </p:txBody>
      </p:sp>
    </p:spTree>
    <p:extLst>
      <p:ext uri="{BB962C8B-B14F-4D97-AF65-F5344CB8AC3E}">
        <p14:creationId xmlns:p14="http://schemas.microsoft.com/office/powerpoint/2010/main" val="3586220025"/>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1"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2AC0AB-545F-4F35-BC7E-C5BDC973703A}" type="datetime1">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505A-A928-4029-B7A1-F8695219B0D2}" type="slidenum">
              <a:rPr lang="en-US" smtClean="0"/>
              <a:t>‹#›</a:t>
            </a:fld>
            <a:endParaRPr lang="en-US"/>
          </a:p>
        </p:txBody>
      </p:sp>
    </p:spTree>
    <p:extLst>
      <p:ext uri="{BB962C8B-B14F-4D97-AF65-F5344CB8AC3E}">
        <p14:creationId xmlns:p14="http://schemas.microsoft.com/office/powerpoint/2010/main" val="3459150328"/>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1"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7309A5-E5B4-4845-A261-09E5F5A1C0FC}" type="datetime1">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505A-A928-4029-B7A1-F8695219B0D2}" type="slidenum">
              <a:rPr lang="en-US" smtClean="0"/>
              <a:t>‹#›</a:t>
            </a:fld>
            <a:endParaRPr lang="en-US"/>
          </a:p>
        </p:txBody>
      </p:sp>
    </p:spTree>
    <p:extLst>
      <p:ext uri="{BB962C8B-B14F-4D97-AF65-F5344CB8AC3E}">
        <p14:creationId xmlns:p14="http://schemas.microsoft.com/office/powerpoint/2010/main" val="2473948620"/>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1"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838C7A-7597-44C3-A246-08D1E39134D3}" type="datetime1">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505A-A928-4029-B7A1-F8695219B0D2}" type="slidenum">
              <a:rPr lang="en-US" smtClean="0"/>
              <a:t>‹#›</a:t>
            </a:fld>
            <a:endParaRPr lang="en-US"/>
          </a:p>
        </p:txBody>
      </p:sp>
    </p:spTree>
    <p:extLst>
      <p:ext uri="{BB962C8B-B14F-4D97-AF65-F5344CB8AC3E}">
        <p14:creationId xmlns:p14="http://schemas.microsoft.com/office/powerpoint/2010/main" val="869027498"/>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1"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03EDAF-CCBF-4A05-8C51-2196B602BE0F}" type="datetime1">
              <a:rPr lang="en-US" smtClean="0"/>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D505A-A928-4029-B7A1-F8695219B0D2}" type="slidenum">
              <a:rPr lang="en-US" smtClean="0"/>
              <a:t>‹#›</a:t>
            </a:fld>
            <a:endParaRPr lang="en-US"/>
          </a:p>
        </p:txBody>
      </p:sp>
    </p:spTree>
    <p:extLst>
      <p:ext uri="{BB962C8B-B14F-4D97-AF65-F5344CB8AC3E}">
        <p14:creationId xmlns:p14="http://schemas.microsoft.com/office/powerpoint/2010/main" val="4036199654"/>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1"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F555CC-6C01-4814-BDEC-F196F4BE0193}" type="datetime1">
              <a:rPr lang="en-US" smtClean="0"/>
              <a:t>5/15/2018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ED505A-A928-4029-B7A1-F8695219B0D2}" type="slidenum">
              <a:rPr lang="en-US" smtClean="0"/>
              <a:t>‹#›</a:t>
            </a:fld>
            <a:endParaRPr lang="en-US"/>
          </a:p>
        </p:txBody>
      </p:sp>
    </p:spTree>
    <p:extLst>
      <p:ext uri="{BB962C8B-B14F-4D97-AF65-F5344CB8AC3E}">
        <p14:creationId xmlns:p14="http://schemas.microsoft.com/office/powerpoint/2010/main" val="3146648435"/>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1"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8210DE-317F-4E06-8D26-965B792C33F0}" type="datetime1">
              <a:rPr lang="en-US" smtClean="0"/>
              <a:t>5/15/2018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ED505A-A928-4029-B7A1-F8695219B0D2}" type="slidenum">
              <a:rPr lang="en-US" smtClean="0"/>
              <a:t>‹#›</a:t>
            </a:fld>
            <a:endParaRPr lang="en-US"/>
          </a:p>
        </p:txBody>
      </p:sp>
    </p:spTree>
    <p:extLst>
      <p:ext uri="{BB962C8B-B14F-4D97-AF65-F5344CB8AC3E}">
        <p14:creationId xmlns:p14="http://schemas.microsoft.com/office/powerpoint/2010/main" val="1257487010"/>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1"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B5DB2B-0142-4E99-A9BA-F468A0888A12}" type="datetime1">
              <a:rPr lang="en-US" smtClean="0"/>
              <a:t>5/15/2018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ED505A-A928-4029-B7A1-F8695219B0D2}" type="slidenum">
              <a:rPr lang="en-US" smtClean="0"/>
              <a:t>‹#›</a:t>
            </a:fld>
            <a:endParaRPr lang="en-US"/>
          </a:p>
        </p:txBody>
      </p:sp>
    </p:spTree>
    <p:extLst>
      <p:ext uri="{BB962C8B-B14F-4D97-AF65-F5344CB8AC3E}">
        <p14:creationId xmlns:p14="http://schemas.microsoft.com/office/powerpoint/2010/main" val="3027916873"/>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1"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02F148-316A-405C-B303-2E1C0121E19A}" type="datetime1">
              <a:rPr lang="en-US" smtClean="0"/>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D505A-A928-4029-B7A1-F8695219B0D2}" type="slidenum">
              <a:rPr lang="en-US" smtClean="0"/>
              <a:t>‹#›</a:t>
            </a:fld>
            <a:endParaRPr lang="en-US"/>
          </a:p>
        </p:txBody>
      </p:sp>
    </p:spTree>
    <p:extLst>
      <p:ext uri="{BB962C8B-B14F-4D97-AF65-F5344CB8AC3E}">
        <p14:creationId xmlns:p14="http://schemas.microsoft.com/office/powerpoint/2010/main" val="2758878603"/>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1"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CD66AE-2217-4A8C-A23B-468F56E20876}" type="datetime1">
              <a:rPr lang="en-US" smtClean="0"/>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D505A-A928-4029-B7A1-F8695219B0D2}" type="slidenum">
              <a:rPr lang="en-US" smtClean="0"/>
              <a:t>‹#›</a:t>
            </a:fld>
            <a:endParaRPr lang="en-US"/>
          </a:p>
        </p:txBody>
      </p:sp>
    </p:spTree>
    <p:extLst>
      <p:ext uri="{BB962C8B-B14F-4D97-AF65-F5344CB8AC3E}">
        <p14:creationId xmlns:p14="http://schemas.microsoft.com/office/powerpoint/2010/main" val="1963445769"/>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1"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AF278E5-D0EF-479C-9FF8-7F01C394D2FA}" type="datetime1">
              <a:rPr lang="en-US" smtClean="0"/>
              <a:t>5/15/2018</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F8ED505A-A928-4029-B7A1-F8695219B0D2}" type="slidenum">
              <a:rPr lang="en-US" smtClean="0"/>
              <a:t>‹#›</a:t>
            </a:fld>
            <a:endParaRPr lang="en-US"/>
          </a:p>
        </p:txBody>
      </p:sp>
    </p:spTree>
    <p:extLst>
      <p:ext uri="{BB962C8B-B14F-4D97-AF65-F5344CB8AC3E}">
        <p14:creationId xmlns:p14="http://schemas.microsoft.com/office/powerpoint/2010/main" val="3456778515"/>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Lst>
  <mc:AlternateContent xmlns:mc="http://schemas.openxmlformats.org/markup-compatibility/2006" xmlns:p14="http://schemas.microsoft.com/office/powerpoint/2010/main">
    <mc:Choice Requires="p14">
      <p:transition spd="slow" p14:dur="5000">
        <p:push dir="u"/>
        <p:sndAc>
          <p:stSnd>
            <p:snd r:embed="rId18" name="click.wav"/>
          </p:stSnd>
        </p:sndAc>
      </p:transition>
    </mc:Choice>
    <mc:Fallback xmlns="">
      <p:transition spd="slow" advTm="0">
        <p:push dir="u"/>
        <p:sndAc>
          <p:stSnd>
            <p:snd r:embed="rId19" name="click.wav"/>
          </p:stSnd>
        </p:sndAc>
      </p:transition>
    </mc:Fallback>
  </mc:AlternateContent>
  <p:timing>
    <p:tnLst>
      <p:par>
        <p:cTn id="1" dur="indefinite" restart="never" nodeType="tmRoot"/>
      </p:par>
    </p:tnLst>
  </p:timing>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audio" Target="../media/audio1.wav"/><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mailto:rzarate@lafoodbank.org"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audio" Target="../media/audio1.wav"/></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31215"/>
            <a:ext cx="8991600" cy="2940586"/>
          </a:xfrm>
        </p:spPr>
        <p:txBody>
          <a:bodyPr>
            <a:normAutofit fontScale="90000"/>
          </a:bodyPr>
          <a:lstStyle/>
          <a:p>
            <a:pPr algn="ctr" eaLnBrk="1" hangingPunct="1">
              <a:defRPr/>
            </a:pPr>
            <a:r>
              <a:rPr lang="en-US" sz="5400" b="1" dirty="0" smtClean="0">
                <a:solidFill>
                  <a:schemeClr val="tx1"/>
                </a:solidFill>
                <a:latin typeface="Times New Roman" pitchFamily="18" charset="0"/>
              </a:rPr>
              <a:t/>
            </a:r>
            <a:br>
              <a:rPr lang="en-US" sz="5400" b="1" dirty="0" smtClean="0">
                <a:solidFill>
                  <a:schemeClr val="tx1"/>
                </a:solidFill>
                <a:latin typeface="Times New Roman" pitchFamily="18" charset="0"/>
              </a:rPr>
            </a:br>
            <a:r>
              <a:rPr lang="en-US" sz="5100" b="1" dirty="0" smtClean="0">
                <a:solidFill>
                  <a:schemeClr val="tx1"/>
                </a:solidFill>
                <a:latin typeface="Times New Roman" pitchFamily="18" charset="0"/>
              </a:rPr>
              <a:t>Extra Helpings Program</a:t>
            </a:r>
            <a:br>
              <a:rPr lang="en-US" sz="5100" b="1" dirty="0" smtClean="0">
                <a:solidFill>
                  <a:schemeClr val="tx1"/>
                </a:solidFill>
                <a:latin typeface="Times New Roman" pitchFamily="18" charset="0"/>
              </a:rPr>
            </a:br>
            <a:r>
              <a:rPr lang="en-US" sz="5100" b="1" dirty="0" smtClean="0">
                <a:solidFill>
                  <a:schemeClr val="tx1"/>
                </a:solidFill>
                <a:latin typeface="Times New Roman" pitchFamily="18" charset="0"/>
              </a:rPr>
              <a:t>(Retail Store Donation Program)</a:t>
            </a:r>
            <a:r>
              <a:rPr lang="en-US" sz="4000" dirty="0" smtClean="0">
                <a:latin typeface="Times New Roman" pitchFamily="18" charset="0"/>
              </a:rPr>
              <a:t/>
            </a:r>
            <a:br>
              <a:rPr lang="en-US" sz="4000" dirty="0" smtClean="0">
                <a:latin typeface="Times New Roman" pitchFamily="18" charset="0"/>
              </a:rPr>
            </a:br>
            <a:endParaRPr lang="en-US" sz="4000" dirty="0" smtClean="0">
              <a:latin typeface="Times New Roman" pitchFamily="18" charset="0"/>
            </a:endParaRPr>
          </a:p>
        </p:txBody>
      </p:sp>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2971800" y="3962400"/>
            <a:ext cx="2809875" cy="2200275"/>
          </a:xfrm>
          <a:prstGeom prst="rect">
            <a:avLst/>
          </a:prstGeom>
        </p:spPr>
      </p:pic>
    </p:spTree>
    <p:extLst>
      <p:ext uri="{BB962C8B-B14F-4D97-AF65-F5344CB8AC3E}">
        <p14:creationId xmlns:p14="http://schemas.microsoft.com/office/powerpoint/2010/main" val="849158297"/>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3" name="click.wav"/>
          </p:stSnd>
        </p:sndAc>
      </p:transition>
    </mc:Choice>
    <mc:Fallback xmlns="">
      <p:transition spd="slow" advTm="0">
        <p:push dir="u"/>
        <p:sndAc>
          <p:stSnd>
            <p:snd r:embed="rId5" name="click.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6347713" cy="1320800"/>
          </a:xfrm>
        </p:spPr>
        <p:txBody>
          <a:bodyPr/>
          <a:lstStyle/>
          <a:p>
            <a:pPr algn="ctr"/>
            <a:r>
              <a:rPr lang="en-US" dirty="0" smtClean="0"/>
              <a:t>Reporting</a:t>
            </a:r>
            <a:endParaRPr lang="en-US" dirty="0"/>
          </a:p>
        </p:txBody>
      </p:sp>
      <p:sp>
        <p:nvSpPr>
          <p:cNvPr id="3" name="Content Placeholder 2"/>
          <p:cNvSpPr>
            <a:spLocks noGrp="1"/>
          </p:cNvSpPr>
          <p:nvPr>
            <p:ph idx="1"/>
          </p:nvPr>
        </p:nvSpPr>
        <p:spPr>
          <a:xfrm>
            <a:off x="381000" y="1371600"/>
            <a:ext cx="6881114" cy="4495800"/>
          </a:xfrm>
        </p:spPr>
        <p:txBody>
          <a:bodyPr>
            <a:normAutofit fontScale="92500"/>
          </a:bodyPr>
          <a:lstStyle/>
          <a:p>
            <a:r>
              <a:rPr lang="en-US" dirty="0" smtClean="0"/>
              <a:t>Per Extra Helpings agreement agencies agrees to submit an Extra Helpings Monthly Report no later than the 5</a:t>
            </a:r>
            <a:r>
              <a:rPr lang="en-US" baseline="30000" dirty="0" smtClean="0"/>
              <a:t>th</a:t>
            </a:r>
            <a:r>
              <a:rPr lang="en-US" dirty="0" smtClean="0"/>
              <a:t> business day of each month. (via email at </a:t>
            </a:r>
            <a:r>
              <a:rPr lang="en-US" dirty="0" smtClean="0">
                <a:hlinkClick r:id="rId3"/>
              </a:rPr>
              <a:t>rzarate@lafoodbank.org</a:t>
            </a:r>
            <a:r>
              <a:rPr lang="en-US" dirty="0" smtClean="0"/>
              <a:t> or fax to 877.2953745)</a:t>
            </a:r>
          </a:p>
          <a:p>
            <a:r>
              <a:rPr lang="en-US" dirty="0" smtClean="0"/>
              <a:t>Donors have several agencies they can donate to. We need to abide our commitment to our donors to accurately report pounds received to them in a timely </a:t>
            </a:r>
            <a:r>
              <a:rPr lang="en-US" dirty="0" smtClean="0"/>
              <a:t>manner</a:t>
            </a:r>
          </a:p>
          <a:p>
            <a:r>
              <a:rPr lang="en-US" dirty="0" smtClean="0"/>
              <a:t>450,000 pounds are currently being reported in the wrong month</a:t>
            </a:r>
            <a:endParaRPr lang="en-US" dirty="0"/>
          </a:p>
          <a:p>
            <a:endParaRPr lang="en-US" dirty="0" smtClean="0"/>
          </a:p>
          <a:p>
            <a:r>
              <a:rPr lang="en-US" dirty="0" smtClean="0"/>
              <a:t>Challenges: Submitting on time. Once a report has been submitted we only have a 24 hour period to make any changes. </a:t>
            </a:r>
          </a:p>
          <a:p>
            <a:endParaRPr lang="en-US" dirty="0" smtClean="0"/>
          </a:p>
          <a:p>
            <a:r>
              <a:rPr lang="en-US" dirty="0" smtClean="0"/>
              <a:t>NOTE AT THIS TIME WE RECEIVE 70% OF THE EH REPORTS BY THE DUE DATE. </a:t>
            </a:r>
            <a:endParaRPr lang="en-US" dirty="0"/>
          </a:p>
          <a:p>
            <a:endParaRPr lang="en-US" dirty="0" smtClean="0"/>
          </a:p>
          <a:p>
            <a:endParaRPr lang="en-US" dirty="0"/>
          </a:p>
        </p:txBody>
      </p:sp>
    </p:spTree>
    <p:extLst>
      <p:ext uri="{BB962C8B-B14F-4D97-AF65-F5344CB8AC3E}">
        <p14:creationId xmlns:p14="http://schemas.microsoft.com/office/powerpoint/2010/main" val="949976463"/>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2" name="click.wav"/>
          </p:stSnd>
        </p:sndAc>
      </p:transition>
    </mc:Choice>
    <mc:Fallback xmlns="">
      <p:transition spd="slow" advTm="0">
        <p:push dir="u"/>
        <p:sndAc>
          <p:stSnd>
            <p:snd r:embed="rId4" name="click.wav"/>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i="1" u="sng" dirty="0" smtClean="0">
                <a:solidFill>
                  <a:schemeClr val="tx1"/>
                </a:solidFill>
              </a:rPr>
              <a:t>EH Reports</a:t>
            </a:r>
            <a:r>
              <a:rPr lang="en-US" i="1" u="sng" dirty="0" smtClean="0"/>
              <a:t/>
            </a:r>
            <a:br>
              <a:rPr lang="en-US" i="1" u="sng" dirty="0" smtClean="0"/>
            </a:br>
            <a:endParaRPr lang="en-US" i="1" u="sng" dirty="0"/>
          </a:p>
        </p:txBody>
      </p:sp>
      <p:pic>
        <p:nvPicPr>
          <p:cNvPr id="4" name="Picture 3"/>
          <p:cNvPicPr>
            <a:picLocks noChangeAspect="1"/>
          </p:cNvPicPr>
          <p:nvPr/>
        </p:nvPicPr>
        <p:blipFill>
          <a:blip r:embed="rId3"/>
          <a:stretch>
            <a:fillRect/>
          </a:stretch>
        </p:blipFill>
        <p:spPr>
          <a:xfrm>
            <a:off x="609599" y="1263073"/>
            <a:ext cx="6818281" cy="5257800"/>
          </a:xfrm>
          <a:prstGeom prst="rect">
            <a:avLst/>
          </a:prstGeom>
        </p:spPr>
      </p:pic>
    </p:spTree>
    <p:extLst>
      <p:ext uri="{BB962C8B-B14F-4D97-AF65-F5344CB8AC3E}">
        <p14:creationId xmlns:p14="http://schemas.microsoft.com/office/powerpoint/2010/main" val="3829670262"/>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2" name="click.wav"/>
          </p:stSnd>
        </p:sndAc>
      </p:transition>
    </mc:Choice>
    <mc:Fallback xmlns="">
      <p:transition spd="slow" advTm="0">
        <p:push dir="u"/>
        <p:sndAc>
          <p:stSnd>
            <p:snd r:embed="rId6" name="click.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accent2">
                    <a:lumMod val="75000"/>
                  </a:schemeClr>
                </a:solidFill>
              </a:rPr>
              <a:t>Pantry Monthly Report</a:t>
            </a:r>
            <a:br>
              <a:rPr lang="en-US" dirty="0" smtClean="0">
                <a:solidFill>
                  <a:schemeClr val="accent2">
                    <a:lumMod val="75000"/>
                  </a:schemeClr>
                </a:solidFill>
              </a:rPr>
            </a:br>
            <a:r>
              <a:rPr lang="en-US" sz="2800" dirty="0" smtClean="0">
                <a:solidFill>
                  <a:schemeClr val="accent2">
                    <a:lumMod val="75000"/>
                  </a:schemeClr>
                </a:solidFill>
              </a:rPr>
              <a:t>(only used by non-EFAP agencies)</a:t>
            </a:r>
            <a:r>
              <a:rPr lang="en-US" sz="2000" dirty="0" smtClean="0">
                <a:solidFill>
                  <a:schemeClr val="tx1"/>
                </a:solidFill>
              </a:rPr>
              <a:t/>
            </a:r>
            <a:br>
              <a:rPr lang="en-US" sz="2000" dirty="0" smtClean="0">
                <a:solidFill>
                  <a:schemeClr val="tx1"/>
                </a:solidFill>
              </a:rPr>
            </a:br>
            <a:endParaRPr lang="en-US" sz="2000" dirty="0">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811370" y="2362756"/>
            <a:ext cx="5944872" cy="3477100"/>
          </a:xfrm>
          <a:prstGeom prst="rect">
            <a:avLst/>
          </a:prstGeom>
        </p:spPr>
      </p:pic>
    </p:spTree>
    <p:extLst>
      <p:ext uri="{BB962C8B-B14F-4D97-AF65-F5344CB8AC3E}">
        <p14:creationId xmlns:p14="http://schemas.microsoft.com/office/powerpoint/2010/main" val="1428588893"/>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2" name="click.wav"/>
          </p:stSnd>
        </p:sndAc>
      </p:transition>
    </mc:Choice>
    <mc:Fallback xmlns="">
      <p:transition spd="slow" advTm="0">
        <p:push dir="u"/>
        <p:sndAc>
          <p:stSnd>
            <p:snd r:embed="rId4" name="click.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696200" cy="4525963"/>
          </a:xfrm>
        </p:spPr>
        <p:txBody>
          <a:bodyPr/>
          <a:lstStyle/>
          <a:p>
            <a:pPr marL="0" indent="0" algn="ctr">
              <a:buNone/>
            </a:pPr>
            <a:endParaRPr lang="en-US" dirty="0"/>
          </a:p>
          <a:p>
            <a:pPr marL="0" indent="0" algn="ctr">
              <a:buNone/>
            </a:pPr>
            <a:r>
              <a:rPr lang="en-US" sz="3200" dirty="0" smtClean="0"/>
              <a:t>Questions,  Answers,  </a:t>
            </a:r>
          </a:p>
          <a:p>
            <a:pPr marL="0" indent="0" algn="ctr">
              <a:buNone/>
            </a:pPr>
            <a:r>
              <a:rPr lang="en-US" sz="3200" dirty="0" smtClean="0"/>
              <a:t>Comments &amp; Suggestions</a:t>
            </a:r>
          </a:p>
          <a:p>
            <a:pPr marL="0" indent="0" algn="ctr">
              <a:buNone/>
            </a:pPr>
            <a:endParaRPr lang="en-US"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2819400" y="2667000"/>
            <a:ext cx="2809875" cy="2200275"/>
          </a:xfrm>
          <a:prstGeom prst="rect">
            <a:avLst/>
          </a:prstGeom>
        </p:spPr>
      </p:pic>
    </p:spTree>
    <p:extLst>
      <p:ext uri="{BB962C8B-B14F-4D97-AF65-F5344CB8AC3E}">
        <p14:creationId xmlns:p14="http://schemas.microsoft.com/office/powerpoint/2010/main" val="1004259668"/>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2" name="click.wav"/>
          </p:stSnd>
        </p:sndAc>
      </p:transition>
    </mc:Choice>
    <mc:Fallback xmlns="">
      <p:transition spd="slow" advTm="0">
        <p:push dir="u"/>
        <p:sndAc>
          <p:stSnd>
            <p:snd r:embed="rId4" name="click.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6347713" cy="1320800"/>
          </a:xfrm>
        </p:spPr>
        <p:txBody>
          <a:bodyPr/>
          <a:lstStyle/>
          <a:p>
            <a:pPr algn="ctr"/>
            <a:r>
              <a:rPr lang="en-US" b="1" i="1" u="sng" dirty="0" smtClean="0">
                <a:solidFill>
                  <a:schemeClr val="tx1"/>
                </a:solidFill>
              </a:rPr>
              <a:t>Topics to be Covered</a:t>
            </a:r>
            <a:endParaRPr lang="en-US" b="1" i="1" u="sng" dirty="0">
              <a:solidFill>
                <a:schemeClr val="tx1"/>
              </a:solidFill>
            </a:endParaRPr>
          </a:p>
        </p:txBody>
      </p:sp>
      <p:sp>
        <p:nvSpPr>
          <p:cNvPr id="3" name="Content Placeholder 2"/>
          <p:cNvSpPr>
            <a:spLocks noGrp="1"/>
          </p:cNvSpPr>
          <p:nvPr>
            <p:ph idx="1"/>
          </p:nvPr>
        </p:nvSpPr>
        <p:spPr>
          <a:xfrm>
            <a:off x="685800" y="838200"/>
            <a:ext cx="7086600" cy="5562600"/>
          </a:xfrm>
        </p:spPr>
        <p:txBody>
          <a:bodyPr>
            <a:normAutofit/>
          </a:bodyPr>
          <a:lstStyle/>
          <a:p>
            <a:r>
              <a:rPr lang="en-US" sz="3200" dirty="0" smtClean="0"/>
              <a:t>Extra Helpings Team Introduction</a:t>
            </a:r>
          </a:p>
          <a:p>
            <a:r>
              <a:rPr lang="en-US" sz="3200" dirty="0" smtClean="0"/>
              <a:t>What is Extra Helpings?</a:t>
            </a:r>
          </a:p>
          <a:p>
            <a:r>
              <a:rPr lang="en-US" sz="3200" dirty="0" smtClean="0"/>
              <a:t>What are the benefits of Extra Helpings?</a:t>
            </a:r>
          </a:p>
          <a:p>
            <a:r>
              <a:rPr lang="en-US" sz="3200" dirty="0" smtClean="0"/>
              <a:t>Retail Store Donor Perspective</a:t>
            </a:r>
          </a:p>
          <a:p>
            <a:r>
              <a:rPr lang="en-US" sz="3200" dirty="0" smtClean="0"/>
              <a:t>Procedures</a:t>
            </a:r>
          </a:p>
          <a:p>
            <a:r>
              <a:rPr lang="en-US" sz="3200" dirty="0" smtClean="0"/>
              <a:t>Reporting (Challenges)</a:t>
            </a:r>
          </a:p>
          <a:p>
            <a:r>
              <a:rPr lang="en-US" sz="3200" dirty="0" smtClean="0"/>
              <a:t>Questions and Answers</a:t>
            </a:r>
            <a:endParaRPr lang="en-US" sz="3200" dirty="0"/>
          </a:p>
        </p:txBody>
      </p:sp>
    </p:spTree>
    <p:extLst>
      <p:ext uri="{BB962C8B-B14F-4D97-AF65-F5344CB8AC3E}">
        <p14:creationId xmlns:p14="http://schemas.microsoft.com/office/powerpoint/2010/main" val="2011563509"/>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2"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7086599" cy="914400"/>
          </a:xfrm>
        </p:spPr>
        <p:txBody>
          <a:bodyPr>
            <a:normAutofit/>
          </a:bodyPr>
          <a:lstStyle/>
          <a:p>
            <a:pPr algn="ctr"/>
            <a:r>
              <a:rPr lang="en-US" sz="5400" dirty="0" smtClean="0">
                <a:solidFill>
                  <a:schemeClr val="bg2">
                    <a:lumMod val="50000"/>
                  </a:schemeClr>
                </a:solidFill>
              </a:rPr>
              <a:t>Extra Helpings Team </a:t>
            </a:r>
            <a:endParaRPr lang="en-US" sz="5400" dirty="0">
              <a:solidFill>
                <a:schemeClr val="bg2">
                  <a:lumMod val="50000"/>
                </a:schemeClr>
              </a:solidFill>
            </a:endParaRPr>
          </a:p>
        </p:txBody>
      </p:sp>
      <p:sp>
        <p:nvSpPr>
          <p:cNvPr id="3" name="Content Placeholder 2"/>
          <p:cNvSpPr>
            <a:spLocks noGrp="1"/>
          </p:cNvSpPr>
          <p:nvPr>
            <p:ph idx="1"/>
          </p:nvPr>
        </p:nvSpPr>
        <p:spPr>
          <a:xfrm>
            <a:off x="228600" y="1295400"/>
            <a:ext cx="8305800" cy="4745963"/>
          </a:xfrm>
        </p:spPr>
        <p:txBody>
          <a:bodyPr>
            <a:normAutofit fontScale="85000" lnSpcReduction="20000"/>
          </a:bodyPr>
          <a:lstStyle/>
          <a:p>
            <a:pPr marL="114300" indent="0">
              <a:buNone/>
            </a:pPr>
            <a:r>
              <a:rPr lang="en-US" sz="2600" b="1" dirty="0" smtClean="0"/>
              <a:t>Liz Cervantes </a:t>
            </a:r>
            <a:r>
              <a:rPr lang="en-US" sz="2600" dirty="0" smtClean="0"/>
              <a:t>– </a:t>
            </a:r>
            <a:r>
              <a:rPr lang="en-US" sz="2600" i="1" dirty="0" smtClean="0"/>
              <a:t>Agency Relations Director </a:t>
            </a:r>
            <a:r>
              <a:rPr lang="en-US" sz="2600" dirty="0" smtClean="0"/>
              <a:t>Ext.132</a:t>
            </a:r>
          </a:p>
          <a:p>
            <a:pPr marL="114300" indent="0">
              <a:buNone/>
            </a:pPr>
            <a:r>
              <a:rPr lang="en-US" dirty="0" smtClean="0"/>
              <a:t>lcervantes@lafoodbank.org</a:t>
            </a:r>
          </a:p>
          <a:p>
            <a:pPr marL="114300" indent="0">
              <a:buNone/>
            </a:pPr>
            <a:r>
              <a:rPr lang="en-US" sz="2600" b="1" dirty="0" err="1" smtClean="0"/>
              <a:t>LaRonda</a:t>
            </a:r>
            <a:r>
              <a:rPr lang="en-US" sz="2600" b="1" dirty="0" smtClean="0"/>
              <a:t> </a:t>
            </a:r>
            <a:r>
              <a:rPr lang="en-US" sz="2600" b="1" dirty="0" err="1" smtClean="0"/>
              <a:t>Simes</a:t>
            </a:r>
            <a:r>
              <a:rPr lang="en-US" sz="2600" b="1" dirty="0" smtClean="0"/>
              <a:t> </a:t>
            </a:r>
            <a:r>
              <a:rPr lang="en-US" sz="2600" dirty="0" smtClean="0"/>
              <a:t>– </a:t>
            </a:r>
            <a:r>
              <a:rPr lang="en-US" sz="2600" i="1" dirty="0" smtClean="0"/>
              <a:t>Agency Relations Manager </a:t>
            </a:r>
            <a:r>
              <a:rPr lang="en-US" sz="2600" dirty="0" smtClean="0"/>
              <a:t>Ext.135</a:t>
            </a:r>
          </a:p>
          <a:p>
            <a:pPr marL="114300" indent="0">
              <a:buNone/>
            </a:pPr>
            <a:r>
              <a:rPr lang="en-US" dirty="0" smtClean="0"/>
              <a:t>lsimes@lafoodbank.org</a:t>
            </a:r>
          </a:p>
          <a:p>
            <a:pPr marL="114300" indent="0">
              <a:buNone/>
            </a:pPr>
            <a:r>
              <a:rPr lang="en-US" sz="2600" b="1" dirty="0" smtClean="0">
                <a:solidFill>
                  <a:schemeClr val="bg2">
                    <a:lumMod val="50000"/>
                  </a:schemeClr>
                </a:solidFill>
              </a:rPr>
              <a:t>Sonia Rodriguez </a:t>
            </a:r>
            <a:r>
              <a:rPr lang="en-US" sz="2600" dirty="0" smtClean="0">
                <a:solidFill>
                  <a:schemeClr val="bg2">
                    <a:lumMod val="50000"/>
                  </a:schemeClr>
                </a:solidFill>
              </a:rPr>
              <a:t>– </a:t>
            </a:r>
            <a:r>
              <a:rPr lang="en-US" sz="2600" i="1" dirty="0" smtClean="0">
                <a:solidFill>
                  <a:schemeClr val="bg2">
                    <a:lumMod val="50000"/>
                  </a:schemeClr>
                </a:solidFill>
              </a:rPr>
              <a:t>SR Retail Coordinator </a:t>
            </a:r>
            <a:r>
              <a:rPr lang="en-US" sz="2600" dirty="0" smtClean="0">
                <a:solidFill>
                  <a:schemeClr val="bg2">
                    <a:lumMod val="50000"/>
                  </a:schemeClr>
                </a:solidFill>
              </a:rPr>
              <a:t>Ext.158</a:t>
            </a:r>
          </a:p>
          <a:p>
            <a:pPr marL="114300" indent="0">
              <a:buNone/>
            </a:pPr>
            <a:r>
              <a:rPr lang="en-US" dirty="0" smtClean="0">
                <a:solidFill>
                  <a:schemeClr val="bg2">
                    <a:lumMod val="50000"/>
                  </a:schemeClr>
                </a:solidFill>
              </a:rPr>
              <a:t>sorodriguez@lafoodbank.org</a:t>
            </a:r>
          </a:p>
          <a:p>
            <a:pPr marL="114300" indent="0">
              <a:buNone/>
            </a:pPr>
            <a:r>
              <a:rPr lang="en-US" sz="2600" b="1" dirty="0" smtClean="0">
                <a:solidFill>
                  <a:schemeClr val="bg2">
                    <a:lumMod val="50000"/>
                  </a:schemeClr>
                </a:solidFill>
              </a:rPr>
              <a:t>Nahum Garcia </a:t>
            </a:r>
            <a:r>
              <a:rPr lang="en-US" sz="2600" dirty="0" smtClean="0">
                <a:solidFill>
                  <a:schemeClr val="bg2">
                    <a:lumMod val="50000"/>
                  </a:schemeClr>
                </a:solidFill>
              </a:rPr>
              <a:t>– </a:t>
            </a:r>
            <a:r>
              <a:rPr lang="en-US" sz="2600" i="1" dirty="0" smtClean="0">
                <a:solidFill>
                  <a:schemeClr val="bg2">
                    <a:lumMod val="50000"/>
                  </a:schemeClr>
                </a:solidFill>
              </a:rPr>
              <a:t>Retail Coordinator </a:t>
            </a:r>
            <a:r>
              <a:rPr lang="en-US" sz="2600" dirty="0" smtClean="0">
                <a:solidFill>
                  <a:schemeClr val="bg2">
                    <a:lumMod val="50000"/>
                  </a:schemeClr>
                </a:solidFill>
              </a:rPr>
              <a:t>Ext.214</a:t>
            </a:r>
          </a:p>
          <a:p>
            <a:pPr marL="114300" indent="0">
              <a:buNone/>
            </a:pPr>
            <a:r>
              <a:rPr lang="en-US" dirty="0" smtClean="0">
                <a:solidFill>
                  <a:schemeClr val="bg2">
                    <a:lumMod val="50000"/>
                  </a:schemeClr>
                </a:solidFill>
              </a:rPr>
              <a:t>ngarcia@lafoodbank.org</a:t>
            </a:r>
            <a:endParaRPr lang="en-US" sz="1900" dirty="0" smtClean="0">
              <a:solidFill>
                <a:schemeClr val="bg2">
                  <a:lumMod val="50000"/>
                </a:schemeClr>
              </a:solidFill>
            </a:endParaRPr>
          </a:p>
          <a:p>
            <a:pPr marL="114300" indent="0">
              <a:buNone/>
            </a:pPr>
            <a:r>
              <a:rPr lang="en-US" sz="2600" b="1" dirty="0" smtClean="0">
                <a:solidFill>
                  <a:schemeClr val="bg2">
                    <a:lumMod val="50000"/>
                  </a:schemeClr>
                </a:solidFill>
              </a:rPr>
              <a:t>Ruby Zarate </a:t>
            </a:r>
            <a:r>
              <a:rPr lang="en-US" sz="2600" dirty="0" smtClean="0">
                <a:solidFill>
                  <a:schemeClr val="bg2">
                    <a:lumMod val="50000"/>
                  </a:schemeClr>
                </a:solidFill>
              </a:rPr>
              <a:t>– </a:t>
            </a:r>
            <a:r>
              <a:rPr lang="en-US" sz="2600" i="1" dirty="0" smtClean="0">
                <a:solidFill>
                  <a:schemeClr val="bg2">
                    <a:lumMod val="50000"/>
                  </a:schemeClr>
                </a:solidFill>
              </a:rPr>
              <a:t>Retail Clerk </a:t>
            </a:r>
            <a:r>
              <a:rPr lang="en-US" sz="2600" dirty="0" smtClean="0">
                <a:solidFill>
                  <a:schemeClr val="bg2">
                    <a:lumMod val="50000"/>
                  </a:schemeClr>
                </a:solidFill>
              </a:rPr>
              <a:t>Ext.207</a:t>
            </a:r>
          </a:p>
          <a:p>
            <a:pPr marL="114300" indent="0">
              <a:buNone/>
            </a:pPr>
            <a:r>
              <a:rPr lang="en-US" dirty="0" smtClean="0">
                <a:solidFill>
                  <a:schemeClr val="bg2">
                    <a:lumMod val="50000"/>
                  </a:schemeClr>
                </a:solidFill>
              </a:rPr>
              <a:t>rzarate@lafoodbank.org</a:t>
            </a:r>
            <a:endParaRPr lang="en-US" sz="1900" dirty="0" smtClean="0">
              <a:solidFill>
                <a:schemeClr val="bg2">
                  <a:lumMod val="50000"/>
                </a:schemeClr>
              </a:solidFill>
            </a:endParaRPr>
          </a:p>
          <a:p>
            <a:pPr marL="114300" indent="0">
              <a:buNone/>
            </a:pPr>
            <a:r>
              <a:rPr lang="en-US" sz="2600" b="1" dirty="0" smtClean="0">
                <a:solidFill>
                  <a:schemeClr val="bg2">
                    <a:lumMod val="50000"/>
                  </a:schemeClr>
                </a:solidFill>
              </a:rPr>
              <a:t>Alexis Woldhuis </a:t>
            </a:r>
            <a:r>
              <a:rPr lang="en-US" sz="2600" dirty="0" smtClean="0">
                <a:solidFill>
                  <a:schemeClr val="bg2">
                    <a:lumMod val="50000"/>
                  </a:schemeClr>
                </a:solidFill>
              </a:rPr>
              <a:t>– </a:t>
            </a:r>
            <a:r>
              <a:rPr lang="en-US" sz="2600" i="1" dirty="0" err="1" smtClean="0">
                <a:solidFill>
                  <a:schemeClr val="bg2">
                    <a:lumMod val="50000"/>
                  </a:schemeClr>
                </a:solidFill>
              </a:rPr>
              <a:t>FoodShare</a:t>
            </a:r>
            <a:r>
              <a:rPr lang="en-US" sz="2600" i="1" dirty="0" smtClean="0">
                <a:solidFill>
                  <a:schemeClr val="bg2">
                    <a:lumMod val="50000"/>
                  </a:schemeClr>
                </a:solidFill>
              </a:rPr>
              <a:t> Coordinator </a:t>
            </a:r>
            <a:r>
              <a:rPr lang="en-US" sz="2600" dirty="0" smtClean="0">
                <a:solidFill>
                  <a:schemeClr val="bg2">
                    <a:lumMod val="50000"/>
                  </a:schemeClr>
                </a:solidFill>
              </a:rPr>
              <a:t>Ext.213</a:t>
            </a:r>
          </a:p>
          <a:p>
            <a:pPr marL="114300" indent="0">
              <a:buNone/>
            </a:pPr>
            <a:r>
              <a:rPr lang="en-US" dirty="0" smtClean="0">
                <a:solidFill>
                  <a:schemeClr val="bg2">
                    <a:lumMod val="50000"/>
                  </a:schemeClr>
                </a:solidFill>
              </a:rPr>
              <a:t>awoldhuis@lafoodbank.org</a:t>
            </a:r>
            <a:endParaRPr lang="en-US" sz="2100" dirty="0" smtClean="0">
              <a:solidFill>
                <a:schemeClr val="bg2">
                  <a:lumMod val="50000"/>
                </a:schemeClr>
              </a:solidFill>
            </a:endParaRPr>
          </a:p>
          <a:p>
            <a:pPr marL="114300" indent="0">
              <a:buNone/>
            </a:pPr>
            <a:r>
              <a:rPr lang="en-US" sz="2600" b="1" dirty="0" smtClean="0">
                <a:solidFill>
                  <a:schemeClr val="bg2">
                    <a:lumMod val="50000"/>
                  </a:schemeClr>
                </a:solidFill>
              </a:rPr>
              <a:t>Mark Flagel </a:t>
            </a:r>
            <a:r>
              <a:rPr lang="en-US" sz="2600" dirty="0" smtClean="0">
                <a:solidFill>
                  <a:schemeClr val="bg2">
                    <a:lumMod val="50000"/>
                  </a:schemeClr>
                </a:solidFill>
              </a:rPr>
              <a:t>– </a:t>
            </a:r>
            <a:r>
              <a:rPr lang="en-US" sz="2600" i="1" dirty="0" smtClean="0">
                <a:solidFill>
                  <a:schemeClr val="bg2">
                    <a:lumMod val="50000"/>
                  </a:schemeClr>
                </a:solidFill>
              </a:rPr>
              <a:t>Volunteer Retail Coordinator</a:t>
            </a:r>
          </a:p>
          <a:p>
            <a:pPr marL="114300" indent="0">
              <a:buNone/>
            </a:pPr>
            <a:endParaRPr lang="en-US" sz="3600" dirty="0" smtClean="0"/>
          </a:p>
        </p:txBody>
      </p:sp>
    </p:spTree>
    <p:extLst>
      <p:ext uri="{BB962C8B-B14F-4D97-AF65-F5344CB8AC3E}">
        <p14:creationId xmlns:p14="http://schemas.microsoft.com/office/powerpoint/2010/main" val="4109402053"/>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3" name="click.wav"/>
          </p:stSnd>
        </p:sndAc>
      </p:transition>
    </mc:Choice>
    <mc:Fallback xmlns="">
      <p:transition spd="slow" advTm="0">
        <p:push dir="u"/>
        <p:sndAc>
          <p:stSnd>
            <p:snd r:embed="rId4" name="click.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1143000"/>
          </a:xfrm>
        </p:spPr>
        <p:txBody>
          <a:bodyPr/>
          <a:lstStyle/>
          <a:p>
            <a:pPr algn="ctr"/>
            <a:r>
              <a:rPr lang="en-US" b="1" i="1" u="sng" dirty="0" smtClean="0">
                <a:solidFill>
                  <a:schemeClr val="tx1"/>
                </a:solidFill>
              </a:rPr>
              <a:t>What is Extra Helpings?</a:t>
            </a:r>
            <a:endParaRPr lang="en-US" b="1" i="1" u="sng" dirty="0">
              <a:solidFill>
                <a:schemeClr val="tx1"/>
              </a:solidFill>
            </a:endParaRPr>
          </a:p>
        </p:txBody>
      </p:sp>
      <p:sp>
        <p:nvSpPr>
          <p:cNvPr id="3" name="Content Placeholder 2"/>
          <p:cNvSpPr>
            <a:spLocks noGrp="1"/>
          </p:cNvSpPr>
          <p:nvPr>
            <p:ph idx="1"/>
          </p:nvPr>
        </p:nvSpPr>
        <p:spPr>
          <a:xfrm>
            <a:off x="787997" y="914400"/>
            <a:ext cx="6196405" cy="5334000"/>
          </a:xfrm>
        </p:spPr>
        <p:txBody>
          <a:bodyPr>
            <a:normAutofit fontScale="25000" lnSpcReduction="20000"/>
          </a:bodyPr>
          <a:lstStyle/>
          <a:p>
            <a:pPr marL="0" indent="0">
              <a:buNone/>
            </a:pPr>
            <a:r>
              <a:rPr lang="en-US" sz="8800" dirty="0"/>
              <a:t>The Extra Helpings program is the Los Angeles Regional Food Bank’s prepared and perishable Food Rescue Program. This program routes food from grocery stores, </a:t>
            </a:r>
            <a:r>
              <a:rPr lang="en-US" sz="8800" dirty="0" smtClean="0"/>
              <a:t>caterers, bakeries</a:t>
            </a:r>
            <a:r>
              <a:rPr lang="en-US" sz="8800" dirty="0"/>
              <a:t>, and other food service establishments directly to agencies that feed the needy in Los Angeles County. </a:t>
            </a:r>
            <a:endParaRPr lang="en-US" sz="8800" dirty="0" smtClean="0"/>
          </a:p>
          <a:p>
            <a:pPr marL="0" indent="0">
              <a:buNone/>
            </a:pPr>
            <a:endParaRPr lang="en-US" sz="8800" dirty="0"/>
          </a:p>
          <a:p>
            <a:pPr marL="0" indent="0">
              <a:buNone/>
            </a:pPr>
            <a:r>
              <a:rPr lang="en-US" sz="8800" dirty="0" smtClean="0"/>
              <a:t>In 2016, the Food Bank reported 12.2 million pounds of food through EH. In 2017, the Food Bank reported 16.2 million pounds of food through EH. It is a 32.8% increase. </a:t>
            </a:r>
          </a:p>
          <a:p>
            <a:pPr marL="0" indent="0">
              <a:buNone/>
            </a:pPr>
            <a:r>
              <a:rPr lang="en-US" sz="8800" dirty="0" smtClean="0"/>
              <a:t>There are 214 agencies participating in EH. Of the 214 agencies, 49 of the agencies are EH only agencies. There over 350 unduplicated grocery stores in the program. </a:t>
            </a:r>
            <a:endParaRPr lang="en-US" sz="2400"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106745265"/>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2"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u="sng" dirty="0" smtClean="0">
                <a:solidFill>
                  <a:schemeClr val="tx1"/>
                </a:solidFill>
              </a:rPr>
              <a:t>Benefits of Extra Helpings</a:t>
            </a:r>
            <a:endParaRPr lang="en-US" i="1" u="sng" dirty="0">
              <a:solidFill>
                <a:schemeClr val="tx1"/>
              </a:solidFill>
            </a:endParaRPr>
          </a:p>
        </p:txBody>
      </p:sp>
      <p:sp>
        <p:nvSpPr>
          <p:cNvPr id="3" name="Content Placeholder 2"/>
          <p:cNvSpPr>
            <a:spLocks noGrp="1"/>
          </p:cNvSpPr>
          <p:nvPr>
            <p:ph idx="1"/>
          </p:nvPr>
        </p:nvSpPr>
        <p:spPr>
          <a:xfrm>
            <a:off x="457200" y="1600200"/>
            <a:ext cx="7620000" cy="5029200"/>
          </a:xfrm>
        </p:spPr>
        <p:txBody>
          <a:bodyPr>
            <a:normAutofit fontScale="92500" lnSpcReduction="10000"/>
          </a:bodyPr>
          <a:lstStyle/>
          <a:p>
            <a:r>
              <a:rPr lang="en-US" sz="2800" dirty="0" smtClean="0"/>
              <a:t>Agencies receive additional food at no cost.</a:t>
            </a:r>
          </a:p>
          <a:p>
            <a:r>
              <a:rPr lang="en-US" sz="2800" dirty="0" smtClean="0"/>
              <a:t>Agencies receives food from local sources. Less time driving, less cost spent on gas and maintenance. Reduced carbon footprint.</a:t>
            </a:r>
          </a:p>
          <a:p>
            <a:r>
              <a:rPr lang="en-US" sz="2800" dirty="0" smtClean="0"/>
              <a:t>Agencies can distribute perishable items right away; possibly same day.</a:t>
            </a:r>
          </a:p>
          <a:p>
            <a:r>
              <a:rPr lang="en-US" sz="2800" dirty="0" smtClean="0"/>
              <a:t>Agencies can respond to donor requests in timely manner. </a:t>
            </a:r>
          </a:p>
          <a:p>
            <a:r>
              <a:rPr lang="en-US" sz="2800" dirty="0" smtClean="0"/>
              <a:t>Stores donate to local organization for goodwill in the community. </a:t>
            </a:r>
            <a:r>
              <a:rPr lang="en-US" sz="2800" dirty="0" smtClean="0">
                <a:solidFill>
                  <a:schemeClr val="tx1"/>
                </a:solidFill>
              </a:rPr>
              <a:t>(Great idea to have an elevator speech ready at all times and offer the store personnel a visit to your site.)</a:t>
            </a:r>
          </a:p>
          <a:p>
            <a:pPr marL="68580" indent="0">
              <a:buNone/>
            </a:pPr>
            <a:endParaRPr lang="en-US" sz="2800" dirty="0"/>
          </a:p>
        </p:txBody>
      </p:sp>
    </p:spTree>
    <p:extLst>
      <p:ext uri="{BB962C8B-B14F-4D97-AF65-F5344CB8AC3E}">
        <p14:creationId xmlns:p14="http://schemas.microsoft.com/office/powerpoint/2010/main" val="397471626"/>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2"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9600"/>
            <a:ext cx="7467599" cy="685800"/>
          </a:xfrm>
        </p:spPr>
        <p:txBody>
          <a:bodyPr/>
          <a:lstStyle/>
          <a:p>
            <a:r>
              <a:rPr lang="en-US" dirty="0" smtClean="0"/>
              <a:t>    Retail Store Donor Perspective</a:t>
            </a:r>
            <a:endParaRPr lang="en-US" dirty="0"/>
          </a:p>
        </p:txBody>
      </p:sp>
      <p:pic>
        <p:nvPicPr>
          <p:cNvPr id="4" name="Content Placeholder 3"/>
          <p:cNvPicPr>
            <a:picLocks noGrp="1" noChangeAspect="1"/>
          </p:cNvPicPr>
          <p:nvPr>
            <p:ph idx="1"/>
          </p:nvPr>
        </p:nvPicPr>
        <p:blipFill>
          <a:blip r:embed="rId3"/>
          <a:stretch>
            <a:fillRect/>
          </a:stretch>
        </p:blipFill>
        <p:spPr>
          <a:xfrm>
            <a:off x="1371600" y="1241911"/>
            <a:ext cx="4419600" cy="5292813"/>
          </a:xfrm>
          <a:prstGeom prst="rect">
            <a:avLst/>
          </a:prstGeom>
        </p:spPr>
      </p:pic>
    </p:spTree>
    <p:extLst>
      <p:ext uri="{BB962C8B-B14F-4D97-AF65-F5344CB8AC3E}">
        <p14:creationId xmlns:p14="http://schemas.microsoft.com/office/powerpoint/2010/main" val="1443358503"/>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2" name="click.wav"/>
          </p:stSnd>
        </p:sndAc>
      </p:transition>
    </mc:Choice>
    <mc:Fallback xmlns="">
      <p:transition spd="slow" advTm="0">
        <p:push dir="u"/>
        <p:sndAc>
          <p:stSnd>
            <p:snd r:embed="rId4" name="click.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304800"/>
            <a:ext cx="8229600" cy="715962"/>
          </a:xfrm>
        </p:spPr>
        <p:txBody>
          <a:bodyPr>
            <a:normAutofit/>
          </a:bodyPr>
          <a:lstStyle/>
          <a:p>
            <a:pPr algn="ctr"/>
            <a:r>
              <a:rPr lang="en-US" sz="3200" i="1" u="sng" dirty="0" smtClean="0">
                <a:solidFill>
                  <a:schemeClr val="tx1"/>
                </a:solidFill>
              </a:rPr>
              <a:t>EH Pick Up Procedures</a:t>
            </a:r>
            <a:endParaRPr lang="en-US" sz="3200" i="1" u="sng" dirty="0">
              <a:solidFill>
                <a:schemeClr val="tx1"/>
              </a:solidFill>
            </a:endParaRPr>
          </a:p>
        </p:txBody>
      </p:sp>
      <p:sp>
        <p:nvSpPr>
          <p:cNvPr id="3" name="Content Placeholder 2"/>
          <p:cNvSpPr>
            <a:spLocks noGrp="1"/>
          </p:cNvSpPr>
          <p:nvPr>
            <p:ph idx="1"/>
          </p:nvPr>
        </p:nvSpPr>
        <p:spPr>
          <a:xfrm>
            <a:off x="228600" y="1371600"/>
            <a:ext cx="8572500" cy="5029200"/>
          </a:xfrm>
        </p:spPr>
        <p:txBody>
          <a:bodyPr>
            <a:noAutofit/>
          </a:bodyPr>
          <a:lstStyle/>
          <a:p>
            <a:pPr lvl="0"/>
            <a:r>
              <a:rPr lang="en-US" dirty="0"/>
              <a:t>The agency driver should have agency identification with them at all pick- ups i.e. LARFB agency </a:t>
            </a:r>
            <a:r>
              <a:rPr lang="en-US" dirty="0" smtClean="0"/>
              <a:t>card are issued to each agency. (If your agency does not have one please contact the Extra Helpings team)</a:t>
            </a:r>
            <a:endParaRPr lang="en-US" dirty="0"/>
          </a:p>
          <a:p>
            <a:pPr lvl="0"/>
            <a:r>
              <a:rPr lang="en-US" dirty="0"/>
              <a:t>The agency driver is a representative of the Food Bank </a:t>
            </a:r>
            <a:r>
              <a:rPr lang="en-US" dirty="0" smtClean="0"/>
              <a:t>through </a:t>
            </a:r>
            <a:r>
              <a:rPr lang="en-US" dirty="0"/>
              <a:t>the Extra Helpings program and should conduct himself accordingly in all aspects: verbal, appearance, and in conduct at all times. Anything else is unacceptable.</a:t>
            </a:r>
          </a:p>
          <a:p>
            <a:pPr lvl="0"/>
            <a:r>
              <a:rPr lang="en-US" dirty="0" smtClean="0"/>
              <a:t>If </a:t>
            </a:r>
            <a:r>
              <a:rPr lang="en-US" dirty="0"/>
              <a:t>the receiver is not available and loading dock is closed, the driver should park in the back by the loading dock and enter the store through the front entrance.  He should talk with the assistant store manager or store manager regarding </a:t>
            </a:r>
            <a:r>
              <a:rPr lang="en-US" dirty="0" smtClean="0"/>
              <a:t>next </a:t>
            </a:r>
            <a:r>
              <a:rPr lang="en-US" dirty="0"/>
              <a:t>steps. </a:t>
            </a:r>
            <a:r>
              <a:rPr lang="en-US" dirty="0" smtClean="0"/>
              <a:t>(You should not take </a:t>
            </a:r>
            <a:r>
              <a:rPr lang="en-US" dirty="0"/>
              <a:t>donations through the front of the store due to hazards and liabilities.)</a:t>
            </a:r>
          </a:p>
          <a:p>
            <a:pPr lvl="0"/>
            <a:r>
              <a:rPr lang="en-US" dirty="0"/>
              <a:t>Some </a:t>
            </a:r>
            <a:r>
              <a:rPr lang="en-US" dirty="0" smtClean="0"/>
              <a:t>stores/receivers </a:t>
            </a:r>
            <a:r>
              <a:rPr lang="en-US" dirty="0"/>
              <a:t>will ask the driver to collect the donation from the departments. Others will ask the driver to wait at loading dock and they will collect the donations for the driver. </a:t>
            </a:r>
          </a:p>
          <a:p>
            <a:endParaRPr lang="en-US" sz="1600" dirty="0"/>
          </a:p>
          <a:p>
            <a:pPr marL="0" indent="0">
              <a:buNone/>
            </a:pPr>
            <a:endParaRPr lang="en-US" sz="1600" dirty="0"/>
          </a:p>
          <a:p>
            <a:pPr marL="68580" indent="0">
              <a:buNone/>
            </a:pPr>
            <a:endParaRPr lang="en-US" sz="1300" dirty="0"/>
          </a:p>
        </p:txBody>
      </p:sp>
    </p:spTree>
    <p:extLst>
      <p:ext uri="{BB962C8B-B14F-4D97-AF65-F5344CB8AC3E}">
        <p14:creationId xmlns:p14="http://schemas.microsoft.com/office/powerpoint/2010/main" val="2804362108"/>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2" name="click.wav"/>
          </p:stSnd>
        </p:sndAc>
      </p:transition>
    </mc:Choice>
    <mc:Fallback xmlns="">
      <p:transition spd="slow" advTm="0">
        <p:push dir="u"/>
        <p:sndAc>
          <p:stSnd>
            <p:snd r:embed="rId3" name="click.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62000"/>
          </a:xfrm>
        </p:spPr>
        <p:txBody>
          <a:bodyPr/>
          <a:lstStyle/>
          <a:p>
            <a:pPr algn="ctr"/>
            <a:r>
              <a:rPr lang="en-US" dirty="0" smtClean="0"/>
              <a:t>EH Procedures (Cont.) </a:t>
            </a:r>
            <a:endParaRPr lang="en-US" dirty="0"/>
          </a:p>
        </p:txBody>
      </p:sp>
      <p:sp>
        <p:nvSpPr>
          <p:cNvPr id="3" name="Content Placeholder 2"/>
          <p:cNvSpPr>
            <a:spLocks noGrp="1"/>
          </p:cNvSpPr>
          <p:nvPr>
            <p:ph idx="1"/>
          </p:nvPr>
        </p:nvSpPr>
        <p:spPr>
          <a:xfrm>
            <a:off x="446808" y="1350818"/>
            <a:ext cx="6500113" cy="4669763"/>
          </a:xfrm>
        </p:spPr>
        <p:txBody>
          <a:bodyPr>
            <a:normAutofit fontScale="92500" lnSpcReduction="20000"/>
          </a:bodyPr>
          <a:lstStyle/>
          <a:p>
            <a:pPr lvl="0">
              <a:buClr>
                <a:srgbClr val="549E39"/>
              </a:buClr>
            </a:pPr>
            <a:r>
              <a:rPr lang="en-US" sz="1900" dirty="0">
                <a:solidFill>
                  <a:prstClr val="black">
                    <a:lumMod val="75000"/>
                    <a:lumOff val="25000"/>
                  </a:prstClr>
                </a:solidFill>
              </a:rPr>
              <a:t>The driver needs to complete the Extra Helpings Donation Receipt and ask the receiver to initial or sign the receipt; see attached. The original (white page) is left with the receiver.  The driver will keep a copy of the donation receipt (yellow page) and needs to give the yellow copy to the agency for reporting purposes .</a:t>
            </a:r>
          </a:p>
          <a:p>
            <a:pPr lvl="0">
              <a:buClr>
                <a:srgbClr val="549E39"/>
              </a:buClr>
            </a:pPr>
            <a:r>
              <a:rPr lang="en-US" sz="1900" dirty="0">
                <a:solidFill>
                  <a:prstClr val="black">
                    <a:lumMod val="75000"/>
                    <a:lumOff val="25000"/>
                  </a:prstClr>
                </a:solidFill>
              </a:rPr>
              <a:t>The donations that are perishable need to be covered with an insulated blanket while transporting the product to the agency.  </a:t>
            </a:r>
          </a:p>
          <a:p>
            <a:pPr lvl="0">
              <a:buClr>
                <a:srgbClr val="549E39"/>
              </a:buClr>
            </a:pPr>
            <a:r>
              <a:rPr lang="en-US" sz="1900" dirty="0">
                <a:solidFill>
                  <a:prstClr val="black">
                    <a:lumMod val="75000"/>
                    <a:lumOff val="25000"/>
                  </a:prstClr>
                </a:solidFill>
              </a:rPr>
              <a:t>If there is ever a problem during the store pick up, it is best that your driver does not confront the issue alone.  We ask that your driver contact the agency and/or the Agency Relations department ASAP for assistance. </a:t>
            </a:r>
            <a:endParaRPr lang="en-US" sz="1900" dirty="0" smtClean="0">
              <a:solidFill>
                <a:prstClr val="black">
                  <a:lumMod val="75000"/>
                  <a:lumOff val="25000"/>
                </a:prstClr>
              </a:solidFill>
            </a:endParaRPr>
          </a:p>
          <a:p>
            <a:pPr lvl="0">
              <a:buClr>
                <a:srgbClr val="549E39"/>
              </a:buClr>
            </a:pPr>
            <a:r>
              <a:rPr lang="en-US" b="1" dirty="0" smtClean="0"/>
              <a:t>When any issue arises with the store is the agencies responsibility to contact the Food Bank.</a:t>
            </a:r>
          </a:p>
          <a:p>
            <a:r>
              <a:rPr lang="en-US" b="1" dirty="0" smtClean="0"/>
              <a:t>Agency cannot stop donations pickups without first letting the Food Bank know. </a:t>
            </a:r>
          </a:p>
          <a:p>
            <a:pPr marL="0" indent="0">
              <a:buNone/>
            </a:pPr>
            <a:endParaRPr lang="en-US" dirty="0"/>
          </a:p>
        </p:txBody>
      </p:sp>
    </p:spTree>
    <p:extLst>
      <p:ext uri="{BB962C8B-B14F-4D97-AF65-F5344CB8AC3E}">
        <p14:creationId xmlns:p14="http://schemas.microsoft.com/office/powerpoint/2010/main" val="1280164724"/>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2" name="click.wav"/>
          </p:stSnd>
        </p:sndAc>
      </p:transition>
    </mc:Choice>
    <mc:Fallback xmlns="">
      <p:transition spd="slow" advTm="0">
        <p:push dir="u"/>
        <p:sndAc>
          <p:stSnd>
            <p:snd r:embed="rId3" name="click.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620000" cy="1143000"/>
          </a:xfrm>
        </p:spPr>
        <p:txBody>
          <a:bodyPr>
            <a:normAutofit fontScale="90000"/>
          </a:bodyPr>
          <a:lstStyle/>
          <a:p>
            <a:pPr algn="ctr"/>
            <a:r>
              <a:rPr lang="en-US" i="1" u="sng" dirty="0" smtClean="0">
                <a:solidFill>
                  <a:schemeClr val="tx1"/>
                </a:solidFill>
              </a:rPr>
              <a:t>EH Receipts</a:t>
            </a:r>
            <a:r>
              <a:rPr lang="en-US" i="1" u="sng" dirty="0" smtClean="0"/>
              <a:t/>
            </a:r>
            <a:br>
              <a:rPr lang="en-US" i="1" u="sng" dirty="0" smtClean="0"/>
            </a:br>
            <a:endParaRPr lang="en-US" dirty="0"/>
          </a:p>
        </p:txBody>
      </p:sp>
      <p:pic>
        <p:nvPicPr>
          <p:cNvPr id="6" name="Picture 5"/>
          <p:cNvPicPr>
            <a:picLocks noChangeAspect="1"/>
          </p:cNvPicPr>
          <p:nvPr/>
        </p:nvPicPr>
        <p:blipFill>
          <a:blip r:embed="rId3"/>
          <a:stretch>
            <a:fillRect/>
          </a:stretch>
        </p:blipFill>
        <p:spPr>
          <a:xfrm>
            <a:off x="1905000" y="838200"/>
            <a:ext cx="4539116" cy="5867400"/>
          </a:xfrm>
          <a:prstGeom prst="rect">
            <a:avLst/>
          </a:prstGeom>
        </p:spPr>
      </p:pic>
    </p:spTree>
    <p:extLst>
      <p:ext uri="{BB962C8B-B14F-4D97-AF65-F5344CB8AC3E}">
        <p14:creationId xmlns:p14="http://schemas.microsoft.com/office/powerpoint/2010/main" val="1160878562"/>
      </p:ext>
    </p:extLst>
  </p:cSld>
  <p:clrMapOvr>
    <a:masterClrMapping/>
  </p:clrMapOvr>
  <mc:AlternateContent xmlns:mc="http://schemas.openxmlformats.org/markup-compatibility/2006" xmlns:p14="http://schemas.microsoft.com/office/powerpoint/2010/main">
    <mc:Choice Requires="p14">
      <p:transition spd="slow" p14:dur="5000">
        <p:push dir="u"/>
        <p:sndAc>
          <p:stSnd>
            <p:snd r:embed="rId2" name="click.wav"/>
          </p:stSnd>
        </p:sndAc>
      </p:transition>
    </mc:Choice>
    <mc:Fallback xmlns="">
      <p:transition spd="slow" advTm="0">
        <p:push dir="u"/>
        <p:sndAc>
          <p:stSnd>
            <p:snd r:embed="rId6" name="click.wav"/>
          </p:stSnd>
        </p:sndAc>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1373</TotalTime>
  <Words>777</Words>
  <Application>Microsoft Office PowerPoint</Application>
  <PresentationFormat>On-screen Show (4:3)</PresentationFormat>
  <Paragraphs>61</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Times New Roman</vt:lpstr>
      <vt:lpstr>Trebuchet MS</vt:lpstr>
      <vt:lpstr>Wingdings 3</vt:lpstr>
      <vt:lpstr>Facet</vt:lpstr>
      <vt:lpstr> Extra Helpings Program (Retail Store Donation Program) </vt:lpstr>
      <vt:lpstr>Topics to be Covered</vt:lpstr>
      <vt:lpstr>Extra Helpings Team </vt:lpstr>
      <vt:lpstr>What is Extra Helpings?</vt:lpstr>
      <vt:lpstr>Benefits of Extra Helpings</vt:lpstr>
      <vt:lpstr>    Retail Store Donor Perspective</vt:lpstr>
      <vt:lpstr>EH Pick Up Procedures</vt:lpstr>
      <vt:lpstr>EH Procedures (Cont.) </vt:lpstr>
      <vt:lpstr>EH Receipts </vt:lpstr>
      <vt:lpstr>Reporting</vt:lpstr>
      <vt:lpstr>EH Reports </vt:lpstr>
      <vt:lpstr>Pantry Monthly Report (only used by non-EFAP agencies)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 Helpings Program (Store Donations)</dc:title>
  <dc:creator>Elizabeth Cervantes</dc:creator>
  <cp:lastModifiedBy>Sonia Rodriguez</cp:lastModifiedBy>
  <cp:revision>89</cp:revision>
  <cp:lastPrinted>2017-05-09T21:08:29Z</cp:lastPrinted>
  <dcterms:created xsi:type="dcterms:W3CDTF">2014-05-02T17:47:38Z</dcterms:created>
  <dcterms:modified xsi:type="dcterms:W3CDTF">2018-05-15T18:19:08Z</dcterms:modified>
</cp:coreProperties>
</file>