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7" r:id="rId2"/>
    <p:sldId id="258" r:id="rId3"/>
    <p:sldId id="260" r:id="rId4"/>
    <p:sldId id="261" r:id="rId5"/>
    <p:sldId id="262" r:id="rId6"/>
    <p:sldId id="263" r:id="rId7"/>
    <p:sldId id="266" r:id="rId8"/>
    <p:sldId id="267" r:id="rId9"/>
    <p:sldId id="268" r:id="rId10"/>
    <p:sldId id="269" r:id="rId11"/>
    <p:sldId id="272" r:id="rId12"/>
    <p:sldId id="273" r:id="rId13"/>
    <p:sldId id="270" r:id="rId14"/>
    <p:sldId id="271" r:id="rId15"/>
    <p:sldId id="274" r:id="rId16"/>
    <p:sldId id="275" r:id="rId17"/>
    <p:sldId id="277" r:id="rId18"/>
    <p:sldId id="278" r:id="rId19"/>
    <p:sldId id="279" r:id="rId20"/>
    <p:sldId id="283" r:id="rId21"/>
    <p:sldId id="311" r:id="rId22"/>
    <p:sldId id="280" r:id="rId23"/>
    <p:sldId id="281" r:id="rId24"/>
    <p:sldId id="282" r:id="rId25"/>
    <p:sldId id="284" r:id="rId26"/>
    <p:sldId id="285" r:id="rId27"/>
    <p:sldId id="286" r:id="rId28"/>
    <p:sldId id="314" r:id="rId29"/>
    <p:sldId id="288" r:id="rId30"/>
    <p:sldId id="287" r:id="rId31"/>
    <p:sldId id="309" r:id="rId32"/>
    <p:sldId id="289" r:id="rId33"/>
    <p:sldId id="290" r:id="rId34"/>
    <p:sldId id="315" r:id="rId35"/>
    <p:sldId id="291" r:id="rId36"/>
    <p:sldId id="312" r:id="rId37"/>
    <p:sldId id="292" r:id="rId38"/>
    <p:sldId id="293" r:id="rId39"/>
    <p:sldId id="295" r:id="rId40"/>
    <p:sldId id="294" r:id="rId41"/>
    <p:sldId id="313" r:id="rId42"/>
    <p:sldId id="296" r:id="rId43"/>
    <p:sldId id="297" r:id="rId44"/>
    <p:sldId id="298" r:id="rId45"/>
    <p:sldId id="299" r:id="rId46"/>
    <p:sldId id="300" r:id="rId47"/>
    <p:sldId id="301" r:id="rId48"/>
    <p:sldId id="302" r:id="rId49"/>
    <p:sldId id="303" r:id="rId50"/>
    <p:sldId id="304" r:id="rId51"/>
    <p:sldId id="305" r:id="rId52"/>
    <p:sldId id="307" r:id="rId53"/>
    <p:sldId id="308" r:id="rId54"/>
    <p:sldId id="306" r:id="rId55"/>
    <p:sldId id="310"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67" autoAdjust="0"/>
    <p:restoredTop sz="86357" autoAdjust="0"/>
  </p:normalViewPr>
  <p:slideViewPr>
    <p:cSldViewPr snapToGrid="0">
      <p:cViewPr varScale="1">
        <p:scale>
          <a:sx n="64" d="100"/>
          <a:sy n="64" d="100"/>
        </p:scale>
        <p:origin x="102" y="6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181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7D3D13F-9AD2-4183-93E3-078B318C760B}" type="datetimeFigureOut">
              <a:rPr lang="en-US" smtClean="0"/>
              <a:t>5/16/2017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4414CA9-D65E-4995-BCB3-E273AA84DBDE}" type="slidenum">
              <a:rPr lang="en-US" smtClean="0"/>
              <a:t>‹#›</a:t>
            </a:fld>
            <a:endParaRPr lang="en-US"/>
          </a:p>
        </p:txBody>
      </p:sp>
    </p:spTree>
    <p:extLst>
      <p:ext uri="{BB962C8B-B14F-4D97-AF65-F5344CB8AC3E}">
        <p14:creationId xmlns:p14="http://schemas.microsoft.com/office/powerpoint/2010/main" val="3575030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B74C94-1FD3-4A1A-889F-73F329927186}" type="datetimeFigureOut">
              <a:rPr lang="en-US" smtClean="0"/>
              <a:t>5/16/2017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D85813-5D0C-4483-B1D2-894D30A81AC9}" type="slidenum">
              <a:rPr lang="en-US" smtClean="0"/>
              <a:t>‹#›</a:t>
            </a:fld>
            <a:endParaRPr lang="en-US" dirty="0"/>
          </a:p>
        </p:txBody>
      </p:sp>
    </p:spTree>
    <p:extLst>
      <p:ext uri="{BB962C8B-B14F-4D97-AF65-F5344CB8AC3E}">
        <p14:creationId xmlns:p14="http://schemas.microsoft.com/office/powerpoint/2010/main" val="225310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5608" indent="-290497">
              <a:defRPr sz="2400">
                <a:solidFill>
                  <a:schemeClr val="tx1"/>
                </a:solidFill>
                <a:latin typeface="Arial" pitchFamily="34" charset="0"/>
                <a:ea typeface="ＭＳ Ｐゴシック" pitchFamily="34" charset="-128"/>
              </a:defRPr>
            </a:lvl2pPr>
            <a:lvl3pPr marL="1163574" indent="-231762">
              <a:defRPr sz="2400">
                <a:solidFill>
                  <a:schemeClr val="tx1"/>
                </a:solidFill>
                <a:latin typeface="Arial" pitchFamily="34" charset="0"/>
                <a:ea typeface="ＭＳ Ｐゴシック" pitchFamily="34" charset="-128"/>
              </a:defRPr>
            </a:lvl3pPr>
            <a:lvl4pPr marL="1630273" indent="-231762">
              <a:defRPr sz="2400">
                <a:solidFill>
                  <a:schemeClr val="tx1"/>
                </a:solidFill>
                <a:latin typeface="Arial" pitchFamily="34" charset="0"/>
                <a:ea typeface="ＭＳ Ｐゴシック" pitchFamily="34" charset="-128"/>
              </a:defRPr>
            </a:lvl4pPr>
            <a:lvl5pPr marL="2095384" indent="-231762">
              <a:defRPr sz="2400">
                <a:solidFill>
                  <a:schemeClr val="tx1"/>
                </a:solidFill>
                <a:latin typeface="Arial" pitchFamily="34" charset="0"/>
                <a:ea typeface="ＭＳ Ｐゴシック" pitchFamily="34" charset="-128"/>
              </a:defRPr>
            </a:lvl5pPr>
            <a:lvl6pPr marL="2552559" indent="-23176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9734" indent="-23176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908" indent="-23176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4083" indent="-23176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E5D1B57-620F-49D4-BCD0-4C5EE07D7126}" type="slidenum">
              <a:rPr lang="en-US" altLang="en-US" sz="1200"/>
              <a:pPr/>
              <a:t>1</a:t>
            </a:fld>
            <a:endParaRPr lang="en-US" altLang="en-US" sz="1200" dirty="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930224" algn="l"/>
              </a:tabLst>
            </a:pPr>
            <a:r>
              <a:rPr lang="en-US" altLang="en-US" b="1" dirty="0" smtClean="0">
                <a:latin typeface="Times New Roman" pitchFamily="18" charset="0"/>
              </a:rPr>
              <a:t>Instructor Notes</a:t>
            </a:r>
            <a:r>
              <a:rPr lang="en-US" altLang="en-US" dirty="0" smtClean="0">
                <a:latin typeface="Times New Roman" pitchFamily="18" charset="0"/>
              </a:rPr>
              <a:t> </a:t>
            </a:r>
          </a:p>
          <a:p>
            <a:pPr>
              <a:buFontTx/>
              <a:buChar char="•"/>
              <a:tabLst>
                <a:tab pos="930224" algn="l"/>
              </a:tabLst>
            </a:pPr>
            <a:r>
              <a:rPr lang="en-US" altLang="en-US" dirty="0" smtClean="0">
                <a:latin typeface="Times New Roman" pitchFamily="18" charset="0"/>
              </a:rPr>
              <a:t> Welcome students to the class.</a:t>
            </a:r>
          </a:p>
        </p:txBody>
      </p:sp>
    </p:spTree>
    <p:extLst>
      <p:ext uri="{BB962C8B-B14F-4D97-AF65-F5344CB8AC3E}">
        <p14:creationId xmlns:p14="http://schemas.microsoft.com/office/powerpoint/2010/main" val="293226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90F9D1D-896C-F843-B2BA-C4D8F7578082}" type="slidenum">
              <a:rPr lang="en-US" sz="1200"/>
              <a:pPr/>
              <a:t>10</a:t>
            </a:fld>
            <a:endParaRPr lang="en-US" sz="1200" dirty="0"/>
          </a:p>
        </p:txBody>
      </p:sp>
      <p:sp>
        <p:nvSpPr>
          <p:cNvPr id="61442" name="Rectangle 2"/>
          <p:cNvSpPr>
            <a:spLocks noGrp="1" noRot="1" noChangeAspect="1" noChangeArrowheads="1" noTextEdit="1"/>
          </p:cNvSpPr>
          <p:nvPr>
            <p:ph type="sldImg"/>
          </p:nvPr>
        </p:nvSpPr>
        <p:spPr>
          <a:ln/>
        </p:spPr>
      </p:sp>
      <p:sp>
        <p:nvSpPr>
          <p:cNvPr id="61443"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r>
              <a:rPr lang="en-US" b="1" dirty="0">
                <a:latin typeface="Times New Roman" charset="0"/>
                <a:ea typeface="ＭＳ Ｐゴシック" charset="0"/>
              </a:rPr>
              <a:t>Instructor Notes</a:t>
            </a:r>
          </a:p>
          <a:p>
            <a:pPr marL="58236" indent="-58236">
              <a:buFontTx/>
              <a:buChar char="•"/>
            </a:pPr>
            <a:r>
              <a:rPr lang="en-US" dirty="0">
                <a:latin typeface="Times New Roman" charset="0"/>
                <a:ea typeface="ＭＳ Ｐゴシック" charset="0"/>
              </a:rPr>
              <a:t> Ask a volunteer to identify the main ways to clean and sanitize surfaces correctly.</a:t>
            </a:r>
          </a:p>
          <a:p>
            <a:pPr marL="58236" indent="-58236">
              <a:buFontTx/>
              <a:buChar char="•"/>
            </a:pPr>
            <a:r>
              <a:rPr lang="en-US" dirty="0">
                <a:latin typeface="Times New Roman" charset="0"/>
                <a:ea typeface="ＭＳ Ｐゴシック" charset="0"/>
              </a:rPr>
              <a:t> Reveal the correct answer by advancing </a:t>
            </a:r>
            <a:r>
              <a:rPr lang="en-US" dirty="0" smtClean="0">
                <a:latin typeface="Times New Roman" charset="0"/>
                <a:ea typeface="ＭＳ Ｐゴシック" charset="0"/>
              </a:rPr>
              <a:t>the slideshow. </a:t>
            </a:r>
            <a:r>
              <a:rPr lang="en-US" dirty="0">
                <a:latin typeface="Times New Roman" charset="0"/>
                <a:ea typeface="ＭＳ Ｐゴシック" charset="0"/>
              </a:rPr>
              <a:t>Answer any questions that may arise as you reveal the answer.</a:t>
            </a:r>
          </a:p>
        </p:txBody>
      </p:sp>
    </p:spTree>
    <p:extLst>
      <p:ext uri="{BB962C8B-B14F-4D97-AF65-F5344CB8AC3E}">
        <p14:creationId xmlns:p14="http://schemas.microsoft.com/office/powerpoint/2010/main" val="193198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CAB8E5B-555D-3744-91B7-1BBC68C30B54}" type="slidenum">
              <a:rPr lang="en-US" sz="1200"/>
              <a:pPr/>
              <a:t>11</a:t>
            </a:fld>
            <a:endParaRPr lang="en-US" sz="1200" dirty="0"/>
          </a:p>
        </p:txBody>
      </p:sp>
      <p:sp>
        <p:nvSpPr>
          <p:cNvPr id="65538" name="Rectangle 2"/>
          <p:cNvSpPr>
            <a:spLocks noGrp="1" noRot="1" noChangeAspect="1" noChangeArrowheads="1" noTextEdit="1"/>
          </p:cNvSpPr>
          <p:nvPr>
            <p:ph type="sldImg"/>
          </p:nvPr>
        </p:nvSpPr>
        <p:spPr>
          <a:ln/>
        </p:spPr>
      </p:sp>
      <p:sp>
        <p:nvSpPr>
          <p:cNvPr id="6553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b="1" dirty="0">
                <a:latin typeface="Times New Roman" charset="0"/>
                <a:ea typeface="ＭＳ Ｐゴシック" charset="0"/>
              </a:rPr>
              <a:t>Instructor </a:t>
            </a:r>
            <a:r>
              <a:rPr lang="en-US" b="1" dirty="0" smtClean="0">
                <a:latin typeface="Times New Roman" charset="0"/>
                <a:ea typeface="ＭＳ Ｐゴシック" charset="0"/>
              </a:rPr>
              <a:t>Notes</a:t>
            </a:r>
          </a:p>
          <a:p>
            <a:pPr marL="116472" indent="-116472" defTabSz="931774" fontAlgn="base">
              <a:spcBef>
                <a:spcPct val="30000"/>
              </a:spcBef>
              <a:spcAft>
                <a:spcPct val="0"/>
              </a:spcAft>
              <a:buFontTx/>
              <a:buChar char="•"/>
              <a:defRPr/>
            </a:pPr>
            <a:r>
              <a:rPr lang="en-US" altLang="en-US" dirty="0" smtClean="0">
                <a:latin typeface="Times New Roman" charset="0"/>
                <a:ea typeface="ＭＳ Ｐゴシック" charset="0"/>
              </a:rPr>
              <a:t>This section, </a:t>
            </a:r>
            <a:r>
              <a:rPr lang="en-US" altLang="en-US" i="0" dirty="0" smtClean="0">
                <a:latin typeface="Times New Roman" charset="0"/>
                <a:ea typeface="ＭＳ Ｐゴシック" charset="0"/>
              </a:rPr>
              <a:t>Understanding Food Allergies, </a:t>
            </a:r>
            <a:r>
              <a:rPr lang="en-US" altLang="en-US" dirty="0" smtClean="0">
                <a:latin typeface="Times New Roman" charset="0"/>
                <a:ea typeface="ＭＳ Ｐゴシック" charset="0"/>
              </a:rPr>
              <a:t>will take 2 minutes to complete.</a:t>
            </a:r>
            <a:endParaRPr lang="en-US" dirty="0" smtClean="0">
              <a:latin typeface="Times New Roman" charset="0"/>
              <a:ea typeface="ＭＳ Ｐゴシック" charset="0"/>
            </a:endParaRPr>
          </a:p>
          <a:p>
            <a:pPr marL="116472" indent="-116472">
              <a:buFontTx/>
              <a:buChar char="•"/>
            </a:pPr>
            <a:r>
              <a:rPr lang="en-US" dirty="0" smtClean="0">
                <a:latin typeface="Times New Roman" charset="0"/>
                <a:ea typeface="ＭＳ Ｐゴシック" charset="0"/>
              </a:rPr>
              <a:t>Explain </a:t>
            </a:r>
            <a:r>
              <a:rPr lang="en-US" dirty="0">
                <a:latin typeface="Times New Roman" charset="0"/>
                <a:ea typeface="ＭＳ Ｐゴシック" charset="0"/>
              </a:rPr>
              <a:t>to the students that some people are allergic to certain types of food. The tiniest speck of the food can make them sick.</a:t>
            </a:r>
          </a:p>
          <a:p>
            <a:pPr marL="116472" indent="-116472">
              <a:buFontTx/>
              <a:buChar char="•"/>
            </a:pPr>
            <a:r>
              <a:rPr lang="en-US" dirty="0">
                <a:latin typeface="Times New Roman" charset="0"/>
                <a:ea typeface="ＭＳ Ｐゴシック" charset="0"/>
              </a:rPr>
              <a:t>Point out that proteins that cause reactions are called allergens. Cross-contact happens when a food containing an allergen comes in contact with another food. This can be dangerous for guests with food allergies.</a:t>
            </a:r>
          </a:p>
          <a:p>
            <a:pPr marL="116472" indent="-116472">
              <a:buFontTx/>
              <a:buChar char="•"/>
            </a:pPr>
            <a:r>
              <a:rPr lang="en-US" dirty="0">
                <a:latin typeface="Times New Roman" charset="0"/>
                <a:ea typeface="ＭＳ Ｐゴシック" charset="0"/>
              </a:rPr>
              <a:t>Ask students to identify the most common food allergens. Tell students that eight food items cause most allergic reactions, and they are called “The Big Eight”. </a:t>
            </a:r>
            <a:r>
              <a:rPr lang="en-US" dirty="0" smtClean="0">
                <a:latin typeface="Times New Roman" charset="0"/>
                <a:ea typeface="ＭＳ Ｐゴシック" charset="0"/>
              </a:rPr>
              <a:t>Advance the </a:t>
            </a:r>
            <a:r>
              <a:rPr lang="en-US" dirty="0">
                <a:latin typeface="Times New Roman" charset="0"/>
                <a:ea typeface="ＭＳ Ｐゴシック" charset="0"/>
              </a:rPr>
              <a:t>slideshow and reveal the first 4 Big 8 allergens. </a:t>
            </a:r>
            <a:r>
              <a:rPr lang="en-US" dirty="0" smtClean="0">
                <a:latin typeface="Times New Roman" charset="0"/>
                <a:ea typeface="ＭＳ Ｐゴシック" charset="0"/>
              </a:rPr>
              <a:t>They </a:t>
            </a:r>
            <a:r>
              <a:rPr lang="en-US" dirty="0">
                <a:latin typeface="Times New Roman" charset="0"/>
                <a:ea typeface="ＭＳ Ｐゴシック" charset="0"/>
              </a:rPr>
              <a:t>are:</a:t>
            </a:r>
          </a:p>
          <a:p>
            <a:pPr lvl="1" eaLnBrk="1" hangingPunct="1">
              <a:buFontTx/>
              <a:buChar char="•"/>
            </a:pPr>
            <a:r>
              <a:rPr lang="en-US" dirty="0">
                <a:latin typeface="Times New Roman" charset="0"/>
                <a:ea typeface="ＭＳ Ｐゴシック" charset="0"/>
              </a:rPr>
              <a:t> Milk </a:t>
            </a:r>
          </a:p>
          <a:p>
            <a:pPr lvl="1" eaLnBrk="1" hangingPunct="1">
              <a:buFontTx/>
              <a:buChar char="•"/>
            </a:pPr>
            <a:r>
              <a:rPr lang="en-US" dirty="0">
                <a:latin typeface="Times New Roman" charset="0"/>
                <a:ea typeface="ＭＳ Ｐゴシック" charset="0"/>
              </a:rPr>
              <a:t> Eggs</a:t>
            </a:r>
          </a:p>
          <a:p>
            <a:pPr lvl="1" eaLnBrk="1" hangingPunct="1">
              <a:buFontTx/>
              <a:buChar char="•"/>
            </a:pPr>
            <a:r>
              <a:rPr lang="en-US" dirty="0">
                <a:latin typeface="Times New Roman" charset="0"/>
                <a:ea typeface="ＭＳ Ｐゴシック" charset="0"/>
              </a:rPr>
              <a:t> Soy</a:t>
            </a:r>
          </a:p>
          <a:p>
            <a:pPr lvl="1" eaLnBrk="1" hangingPunct="1">
              <a:buFontTx/>
              <a:buChar char="•"/>
            </a:pPr>
            <a:r>
              <a:rPr lang="en-US" dirty="0">
                <a:latin typeface="Times New Roman" charset="0"/>
                <a:ea typeface="ＭＳ Ｐゴシック" charset="0"/>
              </a:rPr>
              <a:t> Fish, such as bass, flounder, and cod</a:t>
            </a:r>
          </a:p>
        </p:txBody>
      </p:sp>
    </p:spTree>
    <p:extLst>
      <p:ext uri="{BB962C8B-B14F-4D97-AF65-F5344CB8AC3E}">
        <p14:creationId xmlns:p14="http://schemas.microsoft.com/office/powerpoint/2010/main" val="3973738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613CF5D-38D3-1948-90BF-9DC9DF18D1DC}" type="slidenum">
              <a:rPr lang="en-US" sz="1200"/>
              <a:pPr/>
              <a:t>12</a:t>
            </a:fld>
            <a:endParaRPr lang="en-US" sz="1200" dirty="0"/>
          </a:p>
        </p:txBody>
      </p:sp>
      <p:sp>
        <p:nvSpPr>
          <p:cNvPr id="67586" name="Rectangle 2"/>
          <p:cNvSpPr>
            <a:spLocks noGrp="1" noRot="1" noChangeAspect="1" noChangeArrowheads="1" noTextEdit="1"/>
          </p:cNvSpPr>
          <p:nvPr>
            <p:ph type="sldImg"/>
          </p:nvPr>
        </p:nvSpPr>
        <p:spPr>
          <a:ln/>
        </p:spPr>
      </p:sp>
      <p:sp>
        <p:nvSpPr>
          <p:cNvPr id="6758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b="1" dirty="0">
                <a:latin typeface="Times New Roman" charset="0"/>
                <a:ea typeface="ＭＳ Ｐゴシック" charset="0"/>
              </a:rPr>
              <a:t>Instructor Notes</a:t>
            </a:r>
          </a:p>
          <a:p>
            <a:pPr marL="116472" indent="-116472">
              <a:buFontTx/>
              <a:buChar char="•"/>
            </a:pPr>
            <a:r>
              <a:rPr lang="en-US" dirty="0">
                <a:latin typeface="Times New Roman" charset="0"/>
                <a:ea typeface="ＭＳ Ｐゴシック" charset="0"/>
              </a:rPr>
              <a:t>Reveal the remaining four “Big Eight” allergens. They are:</a:t>
            </a:r>
          </a:p>
          <a:p>
            <a:pPr lvl="1" eaLnBrk="1" hangingPunct="1">
              <a:buFontTx/>
              <a:buChar char="•"/>
            </a:pPr>
            <a:r>
              <a:rPr lang="en-US" dirty="0">
                <a:latin typeface="Times New Roman" charset="0"/>
                <a:ea typeface="ＭＳ Ｐゴシック" charset="0"/>
              </a:rPr>
              <a:t> Tree nuts, such as almonds, walnuts, and pecans</a:t>
            </a:r>
          </a:p>
          <a:p>
            <a:pPr lvl="1" eaLnBrk="1" hangingPunct="1">
              <a:buFontTx/>
              <a:buChar char="•"/>
            </a:pPr>
            <a:r>
              <a:rPr lang="en-US" dirty="0">
                <a:latin typeface="Times New Roman" charset="0"/>
                <a:ea typeface="ＭＳ Ｐゴシック" charset="0"/>
              </a:rPr>
              <a:t> Peanuts</a:t>
            </a:r>
          </a:p>
          <a:p>
            <a:pPr lvl="1" eaLnBrk="1" hangingPunct="1">
              <a:buFontTx/>
              <a:buChar char="•"/>
            </a:pPr>
            <a:r>
              <a:rPr lang="en-US" dirty="0">
                <a:latin typeface="Times New Roman" charset="0"/>
                <a:ea typeface="ＭＳ Ｐゴシック" charset="0"/>
              </a:rPr>
              <a:t> Crustacean shellfish, such as crab, lobster, and shrimp</a:t>
            </a:r>
          </a:p>
          <a:p>
            <a:pPr lvl="1" eaLnBrk="1" hangingPunct="1">
              <a:buFontTx/>
              <a:buChar char="•"/>
            </a:pPr>
            <a:r>
              <a:rPr lang="en-US" dirty="0">
                <a:latin typeface="Times New Roman" charset="0"/>
                <a:ea typeface="ＭＳ Ｐゴシック" charset="0"/>
              </a:rPr>
              <a:t> Wheat</a:t>
            </a:r>
          </a:p>
        </p:txBody>
      </p:sp>
    </p:spTree>
    <p:extLst>
      <p:ext uri="{BB962C8B-B14F-4D97-AF65-F5344CB8AC3E}">
        <p14:creationId xmlns:p14="http://schemas.microsoft.com/office/powerpoint/2010/main" val="3460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2512B5C-48B5-B444-AE73-E18CDBA03B94}" type="slidenum">
              <a:rPr lang="en-US" sz="1200"/>
              <a:pPr/>
              <a:t>13</a:t>
            </a:fld>
            <a:endParaRPr lang="en-US" sz="1200" dirty="0"/>
          </a:p>
        </p:txBody>
      </p:sp>
      <p:sp>
        <p:nvSpPr>
          <p:cNvPr id="69634"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8090" indent="-118090"/>
            <a:r>
              <a:rPr lang="en-US" altLang="en-US" b="1" dirty="0">
                <a:latin typeface="Times New Roman" pitchFamily="18" charset="0"/>
              </a:rPr>
              <a:t>Instructor Notes</a:t>
            </a:r>
            <a:endParaRPr lang="en-US" altLang="en-US" dirty="0">
              <a:latin typeface="Times New Roman" pitchFamily="18" charset="0"/>
            </a:endParaRPr>
          </a:p>
          <a:p>
            <a:pPr marL="118090" indent="-118090">
              <a:buFontTx/>
              <a:buChar char="•"/>
            </a:pPr>
            <a:r>
              <a:rPr lang="en-US" altLang="en-US" dirty="0">
                <a:latin typeface="Times New Roman" pitchFamily="18" charset="0"/>
              </a:rPr>
              <a:t>This </a:t>
            </a:r>
            <a:r>
              <a:rPr lang="en-US" altLang="en-US" dirty="0" smtClean="0">
                <a:latin typeface="Times New Roman" pitchFamily="18" charset="0"/>
              </a:rPr>
              <a:t>section, </a:t>
            </a:r>
            <a:r>
              <a:rPr lang="en-US" altLang="en-US" i="0" dirty="0" smtClean="0">
                <a:latin typeface="Times New Roman" pitchFamily="18" charset="0"/>
              </a:rPr>
              <a:t>Preventing </a:t>
            </a:r>
            <a:r>
              <a:rPr lang="en-US" altLang="en-US" i="0" dirty="0">
                <a:latin typeface="Times New Roman" pitchFamily="18" charset="0"/>
              </a:rPr>
              <a:t>Food Allergen Contamination, </a:t>
            </a:r>
            <a:r>
              <a:rPr lang="en-US" altLang="en-US" dirty="0">
                <a:latin typeface="Times New Roman" pitchFamily="18" charset="0"/>
              </a:rPr>
              <a:t>will take 4 minutes to complete.</a:t>
            </a:r>
          </a:p>
        </p:txBody>
      </p:sp>
    </p:spTree>
    <p:extLst>
      <p:ext uri="{BB962C8B-B14F-4D97-AF65-F5344CB8AC3E}">
        <p14:creationId xmlns:p14="http://schemas.microsoft.com/office/powerpoint/2010/main" val="212430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141193D-B509-3F4D-9EC4-AA02D866A597}" type="slidenum">
              <a:rPr lang="en-US" sz="1200"/>
              <a:pPr/>
              <a:t>14</a:t>
            </a:fld>
            <a:endParaRPr lang="en-US" sz="1200" dirty="0"/>
          </a:p>
        </p:txBody>
      </p:sp>
      <p:sp>
        <p:nvSpPr>
          <p:cNvPr id="71682"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6472" indent="-116472">
              <a:buFontTx/>
              <a:buChar char="•"/>
              <a:defRPr/>
            </a:pPr>
            <a:endParaRPr lang="en-US" altLang="en-US" dirty="0" smtClean="0">
              <a:latin typeface="Times New Roman" pitchFamily="18" charset="0"/>
              <a:cs typeface="+mn-cs"/>
            </a:endParaRPr>
          </a:p>
          <a:p>
            <a:pPr marL="116472" indent="-116472">
              <a:buFontTx/>
              <a:buChar char="•"/>
              <a:defRPr/>
            </a:pPr>
            <a:endParaRPr lang="en-US" altLang="en-US" dirty="0" smtClean="0">
              <a:latin typeface="Times New Roman" pitchFamily="18" charset="0"/>
              <a:cs typeface="+mn-cs"/>
            </a:endParaRPr>
          </a:p>
          <a:p>
            <a:pPr marL="116472" indent="-116472">
              <a:buFontTx/>
              <a:buChar char="•"/>
              <a:defRPr/>
            </a:pPr>
            <a:endParaRPr lang="en-US" altLang="en-US" dirty="0" smtClean="0">
              <a:latin typeface="Times New Roman" pitchFamily="18" charset="0"/>
              <a:cs typeface="+mn-cs"/>
            </a:endParaRPr>
          </a:p>
          <a:p>
            <a:pPr>
              <a:defRPr/>
            </a:pPr>
            <a:endParaRPr lang="en-US" dirty="0">
              <a:cs typeface="+mn-cs"/>
            </a:endParaRPr>
          </a:p>
        </p:txBody>
      </p:sp>
    </p:spTree>
    <p:extLst>
      <p:ext uri="{BB962C8B-B14F-4D97-AF65-F5344CB8AC3E}">
        <p14:creationId xmlns:p14="http://schemas.microsoft.com/office/powerpoint/2010/main" val="914544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6FF8596-D2CB-6841-97B2-FBED5C699FD4}" type="slidenum">
              <a:rPr lang="en-US" sz="1200"/>
              <a:pPr/>
              <a:t>15</a:t>
            </a:fld>
            <a:endParaRPr lang="en-US" sz="1200" dirty="0"/>
          </a:p>
        </p:txBody>
      </p:sp>
      <p:sp>
        <p:nvSpPr>
          <p:cNvPr id="92162"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eaLnBrk="1" hangingPunct="1">
              <a:defRPr/>
            </a:pPr>
            <a:endParaRPr lang="en-US" altLang="en-US" dirty="0" smtClean="0">
              <a:latin typeface="Times New Roman" pitchFamily="18" charset="0"/>
              <a:cs typeface="+mn-cs"/>
            </a:endParaRPr>
          </a:p>
          <a:p>
            <a:pPr marL="116472" indent="-116472">
              <a:buFontTx/>
              <a:buChar char="•"/>
              <a:defRPr/>
            </a:pPr>
            <a:endParaRPr lang="en-US" altLang="en-US" dirty="0" smtClean="0">
              <a:latin typeface="Times New Roman" pitchFamily="18" charset="0"/>
              <a:cs typeface="+mn-cs"/>
            </a:endParaRPr>
          </a:p>
          <a:p>
            <a:pPr>
              <a:defRPr/>
            </a:pPr>
            <a:endParaRPr lang="en-US" dirty="0">
              <a:cs typeface="+mn-cs"/>
            </a:endParaRPr>
          </a:p>
        </p:txBody>
      </p:sp>
    </p:spTree>
    <p:extLst>
      <p:ext uri="{BB962C8B-B14F-4D97-AF65-F5344CB8AC3E}">
        <p14:creationId xmlns:p14="http://schemas.microsoft.com/office/powerpoint/2010/main" val="27875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E546C93-97A5-9F4C-9BD4-E3C6F2FEB6AB}" type="slidenum">
              <a:rPr lang="en-US" sz="1200"/>
              <a:pPr/>
              <a:t>16</a:t>
            </a:fld>
            <a:endParaRPr lang="en-US" sz="1200" dirty="0"/>
          </a:p>
        </p:txBody>
      </p:sp>
      <p:sp>
        <p:nvSpPr>
          <p:cNvPr id="94210" name="Rectangle 2"/>
          <p:cNvSpPr>
            <a:spLocks noGrp="1" noRot="1" noChangeAspect="1" noChangeArrowheads="1" noTextEdit="1"/>
          </p:cNvSpPr>
          <p:nvPr>
            <p:ph type="sldImg"/>
          </p:nvPr>
        </p:nvSpPr>
        <p:spPr>
          <a:ln/>
        </p:spPr>
      </p:sp>
      <p:sp>
        <p:nvSpPr>
          <p:cNvPr id="94211"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endParaRPr>
          </a:p>
        </p:txBody>
      </p:sp>
    </p:spTree>
    <p:extLst>
      <p:ext uri="{BB962C8B-B14F-4D97-AF65-F5344CB8AC3E}">
        <p14:creationId xmlns:p14="http://schemas.microsoft.com/office/powerpoint/2010/main" val="301443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E5F05F8-9AA6-7149-9A63-0EAF3AC95106}" type="slidenum">
              <a:rPr lang="en-US" sz="1200"/>
              <a:pPr/>
              <a:t>17</a:t>
            </a:fld>
            <a:endParaRPr lang="en-US" sz="1200" dirty="0"/>
          </a:p>
        </p:txBody>
      </p:sp>
      <p:sp>
        <p:nvSpPr>
          <p:cNvPr id="96258" name="Rectangle 2"/>
          <p:cNvSpPr>
            <a:spLocks noGrp="1" noRot="1" noChangeAspect="1" noChangeArrowheads="1" noTextEdit="1"/>
          </p:cNvSpPr>
          <p:nvPr>
            <p:ph type="sldImg"/>
          </p:nvPr>
        </p:nvSpPr>
        <p:spPr>
          <a:ln/>
        </p:spPr>
      </p:sp>
      <p:sp>
        <p:nvSpPr>
          <p:cNvPr id="96259"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59342" indent="-59342">
              <a:tabLst>
                <a:tab pos="949478" algn="l"/>
              </a:tabLst>
              <a:defRPr/>
            </a:pPr>
            <a:r>
              <a:rPr lang="en-US" altLang="en-US" b="1" dirty="0">
                <a:latin typeface="Times New Roman" pitchFamily="18" charset="0"/>
              </a:rPr>
              <a:t>Instructor Notes</a:t>
            </a:r>
            <a:r>
              <a:rPr lang="en-US" altLang="en-US" dirty="0">
                <a:latin typeface="Times New Roman" pitchFamily="18" charset="0"/>
              </a:rPr>
              <a:t> </a:t>
            </a:r>
          </a:p>
          <a:p>
            <a:pPr marL="59342" indent="-59342">
              <a:buFontTx/>
              <a:buChar char="•"/>
              <a:tabLst>
                <a:tab pos="949478" algn="l"/>
              </a:tabLst>
              <a:defRPr/>
            </a:pPr>
            <a:r>
              <a:rPr lang="en-US" altLang="en-US" dirty="0">
                <a:latin typeface="Times New Roman" pitchFamily="18" charset="0"/>
              </a:rPr>
              <a:t> This chapter will take 25 minutes to complete. </a:t>
            </a:r>
          </a:p>
          <a:p>
            <a:endParaRPr lang="en-US" dirty="0">
              <a:latin typeface="Arial" charset="0"/>
              <a:ea typeface="ＭＳ Ｐゴシック" charset="0"/>
            </a:endParaRPr>
          </a:p>
        </p:txBody>
      </p:sp>
    </p:spTree>
    <p:extLst>
      <p:ext uri="{BB962C8B-B14F-4D97-AF65-F5344CB8AC3E}">
        <p14:creationId xmlns:p14="http://schemas.microsoft.com/office/powerpoint/2010/main" val="255845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B77ECC3-AE07-084D-8802-BC798DFA3915}" type="slidenum">
              <a:rPr lang="en-US" sz="1200"/>
              <a:pPr/>
              <a:t>18</a:t>
            </a:fld>
            <a:endParaRPr lang="en-US" sz="1200" dirty="0"/>
          </a:p>
        </p:txBody>
      </p:sp>
      <p:sp>
        <p:nvSpPr>
          <p:cNvPr id="102402"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6472" indent="-116472">
              <a:defRPr/>
            </a:pPr>
            <a:r>
              <a:rPr lang="en-US" altLang="en-US" b="1" dirty="0" smtClean="0">
                <a:latin typeface="Times New Roman" pitchFamily="18" charset="0"/>
                <a:cs typeface="+mn-cs"/>
              </a:rPr>
              <a:t>Instructor Notes</a:t>
            </a:r>
          </a:p>
          <a:p>
            <a:pPr marL="116472" indent="-116472">
              <a:buFontTx/>
              <a:buChar char="•"/>
              <a:defRPr/>
            </a:pPr>
            <a:r>
              <a:rPr lang="en-US" altLang="en-US" dirty="0">
                <a:latin typeface="Times New Roman" pitchFamily="18" charset="0"/>
                <a:cs typeface="+mn-cs"/>
              </a:rPr>
              <a:t>This section, </a:t>
            </a:r>
            <a:r>
              <a:rPr lang="en-US" altLang="en-US" i="0" dirty="0">
                <a:latin typeface="Times New Roman" pitchFamily="18" charset="0"/>
                <a:cs typeface="+mn-cs"/>
              </a:rPr>
              <a:t>How and When To Wash Your Hands, </a:t>
            </a:r>
            <a:r>
              <a:rPr lang="en-US" altLang="en-US" dirty="0">
                <a:latin typeface="Times New Roman" pitchFamily="18" charset="0"/>
                <a:cs typeface="+mn-cs"/>
              </a:rPr>
              <a:t>will take 10 minutes to complete.</a:t>
            </a:r>
          </a:p>
          <a:p>
            <a:pPr marL="116472" indent="-116472">
              <a:buFontTx/>
              <a:buChar char="•"/>
              <a:defRPr/>
            </a:pPr>
            <a:r>
              <a:rPr lang="en-US" altLang="en-US" dirty="0" smtClean="0">
                <a:latin typeface="Times New Roman" pitchFamily="18" charset="0"/>
                <a:cs typeface="+mn-cs"/>
              </a:rPr>
              <a:t>Explain that handwashing is the most important part of personal hygiene. Tell students that it is important because hands can transfer pathogens to food.</a:t>
            </a:r>
          </a:p>
          <a:p>
            <a:pPr>
              <a:defRPr/>
            </a:pPr>
            <a:endParaRPr lang="en-US" dirty="0">
              <a:cs typeface="+mn-cs"/>
            </a:endParaRPr>
          </a:p>
        </p:txBody>
      </p:sp>
    </p:spTree>
    <p:extLst>
      <p:ext uri="{BB962C8B-B14F-4D97-AF65-F5344CB8AC3E}">
        <p14:creationId xmlns:p14="http://schemas.microsoft.com/office/powerpoint/2010/main" val="4232868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78C5E5A-C0DA-2840-A0C5-2D2D45D22BD8}" type="slidenum">
              <a:rPr lang="en-US" sz="1200"/>
              <a:pPr/>
              <a:t>19</a:t>
            </a:fld>
            <a:endParaRPr lang="en-US" sz="1200" dirty="0"/>
          </a:p>
        </p:txBody>
      </p:sp>
      <p:sp>
        <p:nvSpPr>
          <p:cNvPr id="104450" name="Rectangle 2"/>
          <p:cNvSpPr>
            <a:spLocks noGrp="1" noRot="1" noChangeAspect="1" noChangeArrowheads="1" noTextEdit="1"/>
          </p:cNvSpPr>
          <p:nvPr>
            <p:ph type="sldImg"/>
          </p:nvPr>
        </p:nvSpPr>
        <p:spPr>
          <a:ln/>
        </p:spPr>
      </p:sp>
      <p:sp>
        <p:nvSpPr>
          <p:cNvPr id="10445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r>
              <a:rPr lang="en-US" b="1" dirty="0">
                <a:latin typeface="Times New Roman" charset="0"/>
                <a:ea typeface="ＭＳ Ｐゴシック" charset="0"/>
              </a:rPr>
              <a:t>Instructor Notes</a:t>
            </a:r>
          </a:p>
          <a:p>
            <a:pPr marL="58236" indent="-58236">
              <a:buFontTx/>
              <a:buChar char="•"/>
            </a:pPr>
            <a:r>
              <a:rPr lang="en-US" dirty="0">
                <a:latin typeface="Times New Roman" charset="0"/>
                <a:ea typeface="ＭＳ Ｐゴシック" charset="0"/>
              </a:rPr>
              <a:t> Explain that it takes approximately 20 seconds to sing “Happy Birthday” twice. This can serve as a useful reference when washing hands. </a:t>
            </a:r>
          </a:p>
        </p:txBody>
      </p:sp>
    </p:spTree>
    <p:extLst>
      <p:ext uri="{BB962C8B-B14F-4D97-AF65-F5344CB8AC3E}">
        <p14:creationId xmlns:p14="http://schemas.microsoft.com/office/powerpoint/2010/main" val="13007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CCD8566-AAE0-D54B-A159-D963703EE3C2}" type="slidenum">
              <a:rPr lang="en-US" sz="1200"/>
              <a:pPr/>
              <a:t>2</a:t>
            </a:fld>
            <a:endParaRPr lang="en-US" sz="1200" dirty="0"/>
          </a:p>
        </p:txBody>
      </p:sp>
      <p:sp>
        <p:nvSpPr>
          <p:cNvPr id="26626" name="Rectangle 2"/>
          <p:cNvSpPr>
            <a:spLocks noGrp="1" noRot="1" noChangeAspect="1" noChangeArrowheads="1" noTextEdit="1"/>
          </p:cNvSpPr>
          <p:nvPr>
            <p:ph type="sldImg"/>
          </p:nvPr>
        </p:nvSpPr>
        <p:spPr>
          <a:ln/>
        </p:spPr>
      </p:sp>
      <p:sp>
        <p:nvSpPr>
          <p:cNvPr id="274436" name="Rectangle 4"/>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tabLst>
                <a:tab pos="931774" algn="l"/>
              </a:tabLst>
              <a:defRPr/>
            </a:pPr>
            <a:r>
              <a:rPr lang="en-US" altLang="en-US" b="1" dirty="0" smtClean="0">
                <a:latin typeface="Times New Roman" pitchFamily="18" charset="0"/>
                <a:cs typeface="+mn-cs"/>
              </a:rPr>
              <a:t>Instructor Notes</a:t>
            </a:r>
            <a:r>
              <a:rPr lang="en-US" altLang="en-US" dirty="0" smtClean="0">
                <a:latin typeface="Times New Roman" pitchFamily="18" charset="0"/>
                <a:cs typeface="+mn-cs"/>
              </a:rPr>
              <a:t> </a:t>
            </a:r>
          </a:p>
          <a:p>
            <a:pPr marL="58236" indent="-58236">
              <a:buFontTx/>
              <a:buChar char="•"/>
              <a:tabLst>
                <a:tab pos="931774" algn="l"/>
              </a:tabLst>
              <a:defRPr/>
            </a:pPr>
            <a:r>
              <a:rPr lang="en-US" altLang="en-US" dirty="0" smtClean="0">
                <a:latin typeface="Times New Roman" pitchFamily="18" charset="0"/>
                <a:cs typeface="+mn-cs"/>
              </a:rPr>
              <a:t> </a:t>
            </a:r>
            <a:r>
              <a:rPr lang="en-US" altLang="en-US" dirty="0">
                <a:latin typeface="Times New Roman" pitchFamily="18" charset="0"/>
                <a:cs typeface="+mn-cs"/>
              </a:rPr>
              <a:t>This chapter will take 15 minutes to complete. </a:t>
            </a:r>
          </a:p>
          <a:p>
            <a:pPr marL="58236" indent="-58236">
              <a:buFontTx/>
              <a:buChar char="•"/>
              <a:tabLst>
                <a:tab pos="931774" algn="l"/>
              </a:tabLst>
              <a:defRPr/>
            </a:pPr>
            <a:r>
              <a:rPr lang="en-US" altLang="en-US" dirty="0">
                <a:latin typeface="Times New Roman" pitchFamily="18" charset="0"/>
                <a:cs typeface="+mn-cs"/>
              </a:rPr>
              <a:t> </a:t>
            </a:r>
            <a:r>
              <a:rPr lang="en-US" altLang="en-US" dirty="0" smtClean="0">
                <a:latin typeface="Times New Roman" pitchFamily="18" charset="0"/>
                <a:cs typeface="+mn-cs"/>
              </a:rPr>
              <a:t>Tell students that they can follow along with the slideshow using their books. On the bottom of each slide is a number corresponding with the page </a:t>
            </a:r>
          </a:p>
          <a:p>
            <a:pPr>
              <a:tabLst>
                <a:tab pos="931774" algn="l"/>
              </a:tabLst>
              <a:defRPr/>
            </a:pPr>
            <a:r>
              <a:rPr lang="en-US" altLang="en-US" dirty="0" smtClean="0">
                <a:latin typeface="Times New Roman" pitchFamily="18" charset="0"/>
                <a:cs typeface="+mn-cs"/>
              </a:rPr>
              <a:t>  number in the ServSafe Food Handler Guide for Food Banking.</a:t>
            </a:r>
            <a:r>
              <a:rPr lang="en-US" altLang="en-US" dirty="0" smtClean="0">
                <a:cs typeface="+mn-cs"/>
              </a:rPr>
              <a:t> </a:t>
            </a:r>
          </a:p>
        </p:txBody>
      </p:sp>
    </p:spTree>
    <p:extLst>
      <p:ext uri="{BB962C8B-B14F-4D97-AF65-F5344CB8AC3E}">
        <p14:creationId xmlns:p14="http://schemas.microsoft.com/office/powerpoint/2010/main" val="2570666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6620EE1-9161-6345-BC51-1DA5C7BF9564}" type="slidenum">
              <a:rPr lang="en-US" sz="1200"/>
              <a:pPr/>
              <a:t>20</a:t>
            </a:fld>
            <a:endParaRPr lang="en-US" sz="1200" dirty="0"/>
          </a:p>
        </p:txBody>
      </p:sp>
      <p:sp>
        <p:nvSpPr>
          <p:cNvPr id="10649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20937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EE6A44B-5331-964F-8764-1C7873478963}" type="slidenum">
              <a:rPr lang="en-US" sz="1200"/>
              <a:pPr/>
              <a:t>21</a:t>
            </a:fld>
            <a:endParaRPr lang="en-US" sz="1200" dirty="0"/>
          </a:p>
        </p:txBody>
      </p:sp>
      <p:sp>
        <p:nvSpPr>
          <p:cNvPr id="118786" name="Rectangle 2"/>
          <p:cNvSpPr>
            <a:spLocks noGrp="1" noRot="1" noChangeAspect="1" noChangeArrowheads="1" noTextEdit="1"/>
          </p:cNvSpPr>
          <p:nvPr>
            <p:ph type="sldImg"/>
          </p:nvPr>
        </p:nvSpPr>
        <p:spPr>
          <a:ln/>
        </p:spPr>
      </p:sp>
      <p:sp>
        <p:nvSpPr>
          <p:cNvPr id="11878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b="1" dirty="0">
                <a:latin typeface="Times New Roman" charset="0"/>
                <a:ea typeface="ＭＳ Ｐゴシック" charset="0"/>
              </a:rPr>
              <a:t>Instructor Notes</a:t>
            </a:r>
          </a:p>
          <a:p>
            <a:pPr marL="114300" indent="-114300" eaLnBrk="1" hangingPunct="1">
              <a:buFontTx/>
              <a:buChar char="•"/>
            </a:pPr>
            <a:r>
              <a:rPr lang="en-US" dirty="0">
                <a:latin typeface="Times New Roman" charset="0"/>
                <a:ea typeface="ＭＳ Ｐゴシック" charset="0"/>
              </a:rPr>
              <a:t>Ask students to decide if handwashing is required after the activity shown in the slide.</a:t>
            </a:r>
          </a:p>
          <a:p>
            <a:pPr marL="114300" indent="-114300" eaLnBrk="1" hangingPunct="1">
              <a:buFontTx/>
              <a:buChar char="•"/>
            </a:pPr>
            <a:r>
              <a:rPr lang="en-US" dirty="0">
                <a:latin typeface="Times New Roman" charset="0"/>
                <a:ea typeface="ＭＳ Ｐゴシック" charset="0"/>
              </a:rPr>
              <a:t>Reveal the correct answer by advancing the slideshow.</a:t>
            </a:r>
          </a:p>
          <a:p>
            <a:pPr marL="114300" indent="-114300" eaLnBrk="1" hangingPunct="1">
              <a:buFontTx/>
              <a:buChar char="•"/>
            </a:pPr>
            <a:r>
              <a:rPr lang="en-US" dirty="0">
                <a:latin typeface="Times New Roman" charset="0"/>
                <a:ea typeface="ＭＳ Ｐゴシック" charset="0"/>
              </a:rPr>
              <a:t>Advance the slideshow again to reveal the principle behind the answer.</a:t>
            </a:r>
            <a:endParaRPr lang="en-US" dirty="0">
              <a:latin typeface="Arial" charset="0"/>
              <a:ea typeface="ＭＳ Ｐゴシック" charset="0"/>
            </a:endParaRPr>
          </a:p>
        </p:txBody>
      </p:sp>
    </p:spTree>
    <p:extLst>
      <p:ext uri="{BB962C8B-B14F-4D97-AF65-F5344CB8AC3E}">
        <p14:creationId xmlns:p14="http://schemas.microsoft.com/office/powerpoint/2010/main" val="2565255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F8AAA91-FBF6-6842-A9C5-701EC93FCDB8}" type="slidenum">
              <a:rPr lang="en-US" sz="1200"/>
              <a:pPr/>
              <a:t>22</a:t>
            </a:fld>
            <a:endParaRPr lang="en-US" sz="1200" dirty="0"/>
          </a:p>
        </p:txBody>
      </p:sp>
      <p:sp>
        <p:nvSpPr>
          <p:cNvPr id="145410" name="Rectangle 2"/>
          <p:cNvSpPr>
            <a:spLocks noGrp="1" noRot="1" noChangeAspect="1" noChangeArrowheads="1" noTextEdit="1"/>
          </p:cNvSpPr>
          <p:nvPr>
            <p:ph type="sldImg"/>
          </p:nvPr>
        </p:nvSpPr>
        <p:spPr>
          <a:ln/>
        </p:spPr>
      </p:sp>
      <p:sp>
        <p:nvSpPr>
          <p:cNvPr id="145411"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endParaRPr>
          </a:p>
        </p:txBody>
      </p:sp>
    </p:spTree>
    <p:extLst>
      <p:ext uri="{BB962C8B-B14F-4D97-AF65-F5344CB8AC3E}">
        <p14:creationId xmlns:p14="http://schemas.microsoft.com/office/powerpoint/2010/main" val="2000655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FD5D0B6-4E7B-8A45-9F99-2DBBF2100513}" type="slidenum">
              <a:rPr lang="en-US" sz="1200"/>
              <a:pPr/>
              <a:t>23</a:t>
            </a:fld>
            <a:endParaRPr lang="en-US" sz="1200" dirty="0"/>
          </a:p>
        </p:txBody>
      </p:sp>
      <p:sp>
        <p:nvSpPr>
          <p:cNvPr id="149506" name="Rectangle 2"/>
          <p:cNvSpPr>
            <a:spLocks noGrp="1" noRot="1" noChangeAspect="1" noChangeArrowheads="1" noTextEdit="1"/>
          </p:cNvSpPr>
          <p:nvPr>
            <p:ph type="sldImg"/>
          </p:nvPr>
        </p:nvSpPr>
        <p:spPr>
          <a:ln/>
        </p:spPr>
      </p:sp>
      <p:sp>
        <p:nvSpPr>
          <p:cNvPr id="149507"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r>
              <a:rPr lang="en-US" b="1" dirty="0">
                <a:latin typeface="Times New Roman" charset="0"/>
                <a:ea typeface="ＭＳ Ｐゴシック" charset="0"/>
              </a:rPr>
              <a:t>Instructor Notes</a:t>
            </a:r>
          </a:p>
          <a:p>
            <a:pPr marL="58236" indent="-58236">
              <a:buFontTx/>
              <a:buChar char="•"/>
            </a:pPr>
            <a:r>
              <a:rPr lang="en-US" dirty="0">
                <a:latin typeface="Times New Roman" charset="0"/>
                <a:ea typeface="ＭＳ Ｐゴシック" charset="0"/>
              </a:rPr>
              <a:t> Point out that your food bank or agency should have specific sinks for handwashing.</a:t>
            </a:r>
            <a:endParaRPr lang="en-US" dirty="0">
              <a:latin typeface="Arial" charset="0"/>
              <a:ea typeface="ＭＳ Ｐゴシック" charset="0"/>
            </a:endParaRPr>
          </a:p>
        </p:txBody>
      </p:sp>
    </p:spTree>
    <p:extLst>
      <p:ext uri="{BB962C8B-B14F-4D97-AF65-F5344CB8AC3E}">
        <p14:creationId xmlns:p14="http://schemas.microsoft.com/office/powerpoint/2010/main" val="289569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C42B85D3-91A5-BC47-A5B4-C355CC8E47D0}" type="slidenum">
              <a:rPr lang="en-US" sz="1200"/>
              <a:pPr/>
              <a:t>24</a:t>
            </a:fld>
            <a:endParaRPr lang="en-US" sz="1200" dirty="0"/>
          </a:p>
        </p:txBody>
      </p:sp>
      <p:sp>
        <p:nvSpPr>
          <p:cNvPr id="153602" name="Rectangle 2"/>
          <p:cNvSpPr>
            <a:spLocks noGrp="1" noRot="1" noChangeAspect="1" noChangeArrowheads="1" noTextEdit="1"/>
          </p:cNvSpPr>
          <p:nvPr>
            <p:ph type="sldImg"/>
          </p:nvPr>
        </p:nvSpPr>
        <p:spPr>
          <a:ln/>
        </p:spPr>
      </p:sp>
      <p:sp>
        <p:nvSpPr>
          <p:cNvPr id="153603"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endParaRPr>
          </a:p>
        </p:txBody>
      </p:sp>
    </p:spTree>
    <p:extLst>
      <p:ext uri="{BB962C8B-B14F-4D97-AF65-F5344CB8AC3E}">
        <p14:creationId xmlns:p14="http://schemas.microsoft.com/office/powerpoint/2010/main" val="2621956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5194367-FD73-404F-AF50-BDD7394F8DED}" type="slidenum">
              <a:rPr lang="en-US" sz="1200"/>
              <a:pPr/>
              <a:t>25</a:t>
            </a:fld>
            <a:endParaRPr lang="en-US" sz="1200" dirty="0"/>
          </a:p>
        </p:txBody>
      </p:sp>
      <p:sp>
        <p:nvSpPr>
          <p:cNvPr id="15769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69051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DE654F5-C8B9-D64E-96E6-3D9930563768}" type="slidenum">
              <a:rPr lang="en-US" sz="1200"/>
              <a:pPr/>
              <a:t>26</a:t>
            </a:fld>
            <a:endParaRPr lang="en-US" sz="1200" dirty="0"/>
          </a:p>
        </p:txBody>
      </p:sp>
      <p:sp>
        <p:nvSpPr>
          <p:cNvPr id="159746" name="Rectangle 2"/>
          <p:cNvSpPr>
            <a:spLocks noGrp="1" noRot="1" noChangeAspect="1" noChangeArrowheads="1" noTextEdit="1"/>
          </p:cNvSpPr>
          <p:nvPr>
            <p:ph type="sldImg"/>
          </p:nvPr>
        </p:nvSpPr>
        <p:spPr>
          <a:ln/>
        </p:spPr>
      </p:sp>
      <p:sp>
        <p:nvSpPr>
          <p:cNvPr id="159747"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endParaRPr>
          </a:p>
        </p:txBody>
      </p:sp>
    </p:spTree>
    <p:extLst>
      <p:ext uri="{BB962C8B-B14F-4D97-AF65-F5344CB8AC3E}">
        <p14:creationId xmlns:p14="http://schemas.microsoft.com/office/powerpoint/2010/main" val="701047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FF5E3C7-5D3F-BC4D-AC00-93767AD1F955}" type="slidenum">
              <a:rPr lang="en-US" sz="1200"/>
              <a:pPr/>
              <a:t>27</a:t>
            </a:fld>
            <a:endParaRPr lang="en-US" sz="1200" dirty="0"/>
          </a:p>
        </p:txBody>
      </p:sp>
      <p:sp>
        <p:nvSpPr>
          <p:cNvPr id="208898" name="Rectangle 2"/>
          <p:cNvSpPr>
            <a:spLocks noGrp="1" noRot="1" noChangeAspect="1" noChangeArrowheads="1" noTextEdit="1"/>
          </p:cNvSpPr>
          <p:nvPr>
            <p:ph type="sldImg"/>
          </p:nvPr>
        </p:nvSpPr>
        <p:spPr>
          <a:ln/>
        </p:spPr>
      </p:sp>
      <p:sp>
        <p:nvSpPr>
          <p:cNvPr id="20889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b="1" dirty="0">
                <a:latin typeface="Times New Roman" charset="0"/>
                <a:ea typeface="ＭＳ Ｐゴシック" charset="0"/>
              </a:rPr>
              <a:t>Instructor Notes</a:t>
            </a:r>
          </a:p>
          <a:p>
            <a:pPr marL="116472" indent="-116472">
              <a:buFontTx/>
              <a:buChar char="•"/>
            </a:pPr>
            <a:r>
              <a:rPr lang="en-US" dirty="0">
                <a:latin typeface="Times New Roman" charset="0"/>
                <a:ea typeface="ＭＳ Ｐゴシック" charset="0"/>
              </a:rPr>
              <a:t>Explain that saliva contains pathogens that can contaminate hands and equipment.</a:t>
            </a:r>
          </a:p>
          <a:p>
            <a:pPr marL="116472" indent="-116472">
              <a:buFontTx/>
              <a:buChar char="•"/>
            </a:pPr>
            <a:r>
              <a:rPr lang="en-US" dirty="0">
                <a:latin typeface="Times New Roman" charset="0"/>
                <a:ea typeface="ＭＳ Ｐゴシック" charset="0"/>
              </a:rPr>
              <a:t>Point out that employees should only eat, drink, smoke, or chew gum or tobacco in designated areas.</a:t>
            </a:r>
            <a:endParaRPr lang="en-US" dirty="0">
              <a:latin typeface="Arial" charset="0"/>
              <a:ea typeface="ＭＳ Ｐゴシック" charset="0"/>
            </a:endParaRPr>
          </a:p>
        </p:txBody>
      </p:sp>
    </p:spTree>
    <p:extLst>
      <p:ext uri="{BB962C8B-B14F-4D97-AF65-F5344CB8AC3E}">
        <p14:creationId xmlns:p14="http://schemas.microsoft.com/office/powerpoint/2010/main" val="2588944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A07523A-478D-2E4A-96DD-DE4938AB787E}" type="slidenum">
              <a:rPr lang="en-US" sz="1200"/>
              <a:pPr/>
              <a:t>29</a:t>
            </a:fld>
            <a:endParaRPr lang="en-US" sz="1200" dirty="0"/>
          </a:p>
        </p:txBody>
      </p:sp>
      <p:sp>
        <p:nvSpPr>
          <p:cNvPr id="217090"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6472" indent="-116472"/>
            <a:r>
              <a:rPr lang="en-US" b="1" dirty="0" smtClean="0">
                <a:latin typeface="Times New Roman" charset="0"/>
                <a:ea typeface="ＭＳ Ｐゴシック" charset="0"/>
              </a:rPr>
              <a:t>Instructor Notes</a:t>
            </a:r>
          </a:p>
          <a:p>
            <a:pPr marL="116472" indent="-116472">
              <a:buFontTx/>
              <a:buChar char="•"/>
            </a:pPr>
            <a:r>
              <a:rPr lang="en-US" dirty="0" smtClean="0">
                <a:latin typeface="Times New Roman" charset="0"/>
                <a:ea typeface="ＭＳ Ｐゴシック" charset="0"/>
              </a:rPr>
              <a:t>This</a:t>
            </a:r>
            <a:r>
              <a:rPr lang="en-US" baseline="0" dirty="0" smtClean="0">
                <a:latin typeface="Times New Roman" charset="0"/>
                <a:ea typeface="ＭＳ Ｐゴシック" charset="0"/>
              </a:rPr>
              <a:t> chapter will take 20 minutes to complete.</a:t>
            </a:r>
            <a:endParaRPr lang="en-US" dirty="0"/>
          </a:p>
        </p:txBody>
      </p:sp>
    </p:spTree>
    <p:extLst>
      <p:ext uri="{BB962C8B-B14F-4D97-AF65-F5344CB8AC3E}">
        <p14:creationId xmlns:p14="http://schemas.microsoft.com/office/powerpoint/2010/main" val="3283433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74C7366-8F26-0245-B9A9-14D063396C63}" type="slidenum">
              <a:rPr lang="en-US" sz="1200"/>
              <a:pPr/>
              <a:t>30</a:t>
            </a:fld>
            <a:endParaRPr lang="en-US" sz="1200" dirty="0"/>
          </a:p>
        </p:txBody>
      </p:sp>
      <p:sp>
        <p:nvSpPr>
          <p:cNvPr id="221186" name="Rectangle 2"/>
          <p:cNvSpPr>
            <a:spLocks noGrp="1" noRot="1" noChangeAspect="1" noChangeArrowheads="1" noTextEdit="1"/>
          </p:cNvSpPr>
          <p:nvPr>
            <p:ph type="sldImg"/>
          </p:nvPr>
        </p:nvSpPr>
        <p:spPr>
          <a:ln/>
        </p:spPr>
      </p:sp>
      <p:sp>
        <p:nvSpPr>
          <p:cNvPr id="221187"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tabLst>
                <a:tab pos="931774" algn="l"/>
              </a:tabLst>
            </a:pPr>
            <a:r>
              <a:rPr lang="en-US" b="1" dirty="0">
                <a:latin typeface="Times New Roman" charset="0"/>
                <a:ea typeface="ＭＳ Ｐゴシック" charset="0"/>
              </a:rPr>
              <a:t>Instructor Notes</a:t>
            </a:r>
            <a:r>
              <a:rPr lang="en-US" dirty="0">
                <a:latin typeface="Times New Roman" charset="0"/>
                <a:ea typeface="ＭＳ Ｐゴシック" charset="0"/>
              </a:rPr>
              <a:t> </a:t>
            </a:r>
          </a:p>
          <a:p>
            <a:pPr marL="116472" indent="-116472">
              <a:buFontTx/>
              <a:buChar char="•"/>
              <a:tabLst>
                <a:tab pos="931774" algn="l"/>
              </a:tabLst>
            </a:pPr>
            <a:r>
              <a:rPr lang="en-US" dirty="0" smtClean="0">
                <a:latin typeface="Times New Roman" charset="0"/>
                <a:ea typeface="ＭＳ Ｐゴシック" charset="0"/>
              </a:rPr>
              <a:t>This section, </a:t>
            </a:r>
            <a:r>
              <a:rPr lang="en-US" i="0" dirty="0" smtClean="0">
                <a:latin typeface="Times New Roman" charset="0"/>
                <a:ea typeface="ＭＳ Ｐゴシック" charset="0"/>
              </a:rPr>
              <a:t>Controlling Time and Temperature </a:t>
            </a:r>
            <a:r>
              <a:rPr lang="en-US" dirty="0" smtClean="0">
                <a:latin typeface="Times New Roman" charset="0"/>
                <a:ea typeface="ＭＳ Ｐゴシック" charset="0"/>
              </a:rPr>
              <a:t>During Receiving, will take 5 minutes to complete.</a:t>
            </a:r>
          </a:p>
          <a:p>
            <a:pPr marL="116472" indent="-116472">
              <a:buFontTx/>
              <a:buChar char="•"/>
              <a:tabLst>
                <a:tab pos="931774" algn="l"/>
              </a:tabLst>
            </a:pPr>
            <a:r>
              <a:rPr lang="en-US" dirty="0" smtClean="0">
                <a:latin typeface="Times New Roman" charset="0"/>
                <a:ea typeface="ＭＳ Ｐゴシック" charset="0"/>
              </a:rPr>
              <a:t>Ask </a:t>
            </a:r>
            <a:r>
              <a:rPr lang="en-US" dirty="0">
                <a:latin typeface="Times New Roman" charset="0"/>
                <a:ea typeface="ＭＳ Ｐゴシック" charset="0"/>
              </a:rPr>
              <a:t>for a volunteer to answer the question. </a:t>
            </a:r>
          </a:p>
          <a:p>
            <a:pPr marL="116472" indent="-116472">
              <a:buFontTx/>
              <a:buChar char="•"/>
              <a:tabLst>
                <a:tab pos="931774" algn="l"/>
              </a:tabLst>
            </a:pPr>
            <a:r>
              <a:rPr lang="en-US" dirty="0">
                <a:latin typeface="Times New Roman" charset="0"/>
                <a:ea typeface="ＭＳ Ｐゴシック" charset="0"/>
              </a:rPr>
              <a:t>Advance the </a:t>
            </a:r>
            <a:r>
              <a:rPr lang="en-US" dirty="0" smtClean="0">
                <a:latin typeface="Times New Roman" charset="0"/>
                <a:ea typeface="ＭＳ Ｐゴシック" charset="0"/>
              </a:rPr>
              <a:t>slideshow </a:t>
            </a:r>
            <a:r>
              <a:rPr lang="en-US" dirty="0">
                <a:latin typeface="Times New Roman" charset="0"/>
                <a:ea typeface="ＭＳ Ｐゴシック" charset="0"/>
              </a:rPr>
              <a:t>to reveal the answer. </a:t>
            </a:r>
          </a:p>
          <a:p>
            <a:pPr marL="116472" indent="-116472">
              <a:buFontTx/>
              <a:buChar char="•"/>
              <a:tabLst>
                <a:tab pos="931774" algn="l"/>
              </a:tabLst>
            </a:pPr>
            <a:r>
              <a:rPr lang="en-US" dirty="0">
                <a:latin typeface="Times New Roman" charset="0"/>
                <a:ea typeface="ＭＳ Ｐゴシック" charset="0"/>
              </a:rPr>
              <a:t>Point out that the temperature range between 41</a:t>
            </a:r>
            <a:r>
              <a:rPr lang="en-US" dirty="0">
                <a:latin typeface="Times New Roman" charset="0"/>
                <a:ea typeface="ＭＳ Ｐゴシック" charset="0"/>
                <a:cs typeface="Times New Roman" charset="0"/>
              </a:rPr>
              <a:t>°</a:t>
            </a:r>
            <a:r>
              <a:rPr lang="en-US" dirty="0">
                <a:latin typeface="Times New Roman" charset="0"/>
                <a:ea typeface="ＭＳ Ｐゴシック" charset="0"/>
              </a:rPr>
              <a:t>F and 135</a:t>
            </a:r>
            <a:r>
              <a:rPr lang="en-US" dirty="0">
                <a:latin typeface="Times New Roman" charset="0"/>
                <a:ea typeface="ＭＳ Ｐゴシック" charset="0"/>
                <a:cs typeface="Times New Roman" charset="0"/>
              </a:rPr>
              <a:t>°</a:t>
            </a:r>
            <a:r>
              <a:rPr lang="en-US" dirty="0">
                <a:latin typeface="Times New Roman" charset="0"/>
                <a:ea typeface="ＭＳ Ｐゴシック" charset="0"/>
              </a:rPr>
              <a:t>F (5</a:t>
            </a:r>
            <a:r>
              <a:rPr lang="en-US" dirty="0">
                <a:latin typeface="Times New Roman" charset="0"/>
                <a:ea typeface="ＭＳ Ｐゴシック" charset="0"/>
                <a:cs typeface="Times New Roman" charset="0"/>
              </a:rPr>
              <a:t>°</a:t>
            </a:r>
            <a:r>
              <a:rPr lang="en-US" dirty="0">
                <a:latin typeface="Times New Roman" charset="0"/>
                <a:ea typeface="ＭＳ Ｐゴシック" charset="0"/>
              </a:rPr>
              <a:t>C and 57</a:t>
            </a:r>
            <a:r>
              <a:rPr lang="en-US" dirty="0">
                <a:latin typeface="Times New Roman" charset="0"/>
                <a:ea typeface="ＭＳ Ｐゴシック" charset="0"/>
                <a:cs typeface="Times New Roman" charset="0"/>
              </a:rPr>
              <a:t>°</a:t>
            </a:r>
            <a:r>
              <a:rPr lang="en-US" dirty="0">
                <a:latin typeface="Times New Roman" charset="0"/>
                <a:ea typeface="ＭＳ Ｐゴシック" charset="0"/>
              </a:rPr>
              <a:t>C) is the temperature danger zone. Explain that pathogens on food will grow in this temperature range and could result in a foodborne illness. </a:t>
            </a:r>
            <a:endParaRPr lang="en-US" dirty="0">
              <a:latin typeface="Arial" charset="0"/>
              <a:ea typeface="ＭＳ Ｐゴシック" charset="0"/>
            </a:endParaRPr>
          </a:p>
          <a:p>
            <a:pPr marL="116472" indent="-116472">
              <a:tabLst>
                <a:tab pos="931774" algn="l"/>
              </a:tabLst>
            </a:pPr>
            <a:endParaRPr lang="en-US" dirty="0">
              <a:latin typeface="Arial" charset="0"/>
              <a:ea typeface="ＭＳ Ｐゴシック" charset="0"/>
            </a:endParaRPr>
          </a:p>
        </p:txBody>
      </p:sp>
    </p:spTree>
    <p:extLst>
      <p:ext uri="{BB962C8B-B14F-4D97-AF65-F5344CB8AC3E}">
        <p14:creationId xmlns:p14="http://schemas.microsoft.com/office/powerpoint/2010/main" val="6426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87F4F0CF-8298-564B-B282-1F5D7CEE6D7B}" type="slidenum">
              <a:rPr lang="en-US" sz="1200"/>
              <a:pPr/>
              <a:t>3</a:t>
            </a:fld>
            <a:endParaRPr lang="en-US" sz="1200"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b="1" dirty="0">
                <a:latin typeface="Times New Roman" charset="0"/>
                <a:ea typeface="ＭＳ Ｐゴシック" charset="0"/>
              </a:rPr>
              <a:t>Instructor Notes</a:t>
            </a:r>
          </a:p>
          <a:p>
            <a:pPr marL="116472" indent="-116472">
              <a:buFontTx/>
              <a:buChar char="•"/>
            </a:pPr>
            <a:r>
              <a:rPr lang="en-US" dirty="0">
                <a:latin typeface="Times New Roman" charset="0"/>
                <a:ea typeface="ＭＳ Ｐゴシック" charset="0"/>
              </a:rPr>
              <a:t>Ask a volunteer to define poor personal hygiene.</a:t>
            </a:r>
          </a:p>
          <a:p>
            <a:pPr marL="116472" indent="-116472">
              <a:buFontTx/>
              <a:buChar char="•"/>
            </a:pPr>
            <a:r>
              <a:rPr lang="en-US" dirty="0">
                <a:latin typeface="Times New Roman" charset="0"/>
                <a:ea typeface="ＭＳ Ｐゴシック" charset="0"/>
              </a:rPr>
              <a:t>Reveal the correct answer by advancing the slideshow. Answer any questions that may arise as you reveal the answer.</a:t>
            </a:r>
          </a:p>
          <a:p>
            <a:pPr marL="116472" indent="-116472">
              <a:buFontTx/>
              <a:buChar char="•"/>
            </a:pPr>
            <a:r>
              <a:rPr lang="en-US" dirty="0">
                <a:latin typeface="Times New Roman" charset="0"/>
                <a:ea typeface="ＭＳ Ｐゴシック" charset="0"/>
              </a:rPr>
              <a:t>Ask students to describe how the photo on the slide is an example of poor personal hygiene. Point out that the food handler in the photo is coughing or sneezing over the food.  Explain that pathogens in the food handler’s nose or mouth could end up on the food.</a:t>
            </a:r>
          </a:p>
          <a:p>
            <a:pPr marL="116472" indent="-116472">
              <a:buFontTx/>
              <a:buChar char="•"/>
            </a:pPr>
            <a:r>
              <a:rPr lang="en-US" dirty="0">
                <a:latin typeface="Times New Roman" charset="0"/>
                <a:ea typeface="ＭＳ Ｐゴシック" charset="0"/>
              </a:rPr>
              <a:t>Point out that poor personal hygiene is the number one cause of foodborne-illness outbreaks.</a:t>
            </a:r>
          </a:p>
        </p:txBody>
      </p:sp>
    </p:spTree>
    <p:extLst>
      <p:ext uri="{BB962C8B-B14F-4D97-AF65-F5344CB8AC3E}">
        <p14:creationId xmlns:p14="http://schemas.microsoft.com/office/powerpoint/2010/main" val="1551108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666634A-98BA-5D43-B424-77040184A535}" type="slidenum">
              <a:rPr lang="en-US" sz="1200"/>
              <a:pPr/>
              <a:t>31</a:t>
            </a:fld>
            <a:endParaRPr lang="en-US" sz="1200" dirty="0"/>
          </a:p>
        </p:txBody>
      </p:sp>
      <p:sp>
        <p:nvSpPr>
          <p:cNvPr id="223234" name="Rectangle 2"/>
          <p:cNvSpPr>
            <a:spLocks noGrp="1" noRot="1" noChangeAspect="1" noChangeArrowheads="1" noTextEdit="1"/>
          </p:cNvSpPr>
          <p:nvPr>
            <p:ph type="sldImg"/>
          </p:nvPr>
        </p:nvSpPr>
        <p:spPr>
          <a:ln/>
        </p:spPr>
      </p:sp>
      <p:sp>
        <p:nvSpPr>
          <p:cNvPr id="223235"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tabLst>
                <a:tab pos="931774" algn="l"/>
              </a:tabLst>
            </a:pPr>
            <a:r>
              <a:rPr lang="en-US" b="1" dirty="0">
                <a:latin typeface="Times New Roman" charset="0"/>
                <a:ea typeface="ＭＳ Ｐゴシック" charset="0"/>
              </a:rPr>
              <a:t>Instructor Notes</a:t>
            </a:r>
            <a:r>
              <a:rPr lang="en-US" dirty="0">
                <a:latin typeface="Times New Roman" charset="0"/>
                <a:ea typeface="ＭＳ Ｐゴシック" charset="0"/>
              </a:rPr>
              <a:t> </a:t>
            </a:r>
          </a:p>
          <a:p>
            <a:pPr marL="116472" indent="-116472">
              <a:buFontTx/>
              <a:buChar char="•"/>
              <a:tabLst>
                <a:tab pos="931774" algn="l"/>
              </a:tabLst>
            </a:pPr>
            <a:r>
              <a:rPr lang="en-US" dirty="0">
                <a:latin typeface="Arial" charset="0"/>
                <a:ea typeface="ＭＳ Ｐゴシック" charset="0"/>
              </a:rPr>
              <a:t>Think of this as a </a:t>
            </a:r>
            <a:r>
              <a:rPr lang="ja-JP" altLang="en-US" dirty="0">
                <a:latin typeface="Arial" charset="0"/>
                <a:ea typeface="ＭＳ Ｐゴシック" charset="0"/>
              </a:rPr>
              <a:t>“</a:t>
            </a:r>
            <a:r>
              <a:rPr lang="en-US" altLang="ja-JP" dirty="0">
                <a:latin typeface="Arial" charset="0"/>
                <a:ea typeface="ＭＳ Ｐゴシック" charset="0"/>
              </a:rPr>
              <a:t>cold chain</a:t>
            </a:r>
            <a:r>
              <a:rPr lang="ja-JP" altLang="en-US" dirty="0">
                <a:latin typeface="Arial" charset="0"/>
                <a:ea typeface="ＭＳ Ｐゴシック" charset="0"/>
              </a:rPr>
              <a:t>”</a:t>
            </a:r>
            <a:r>
              <a:rPr lang="en-US" altLang="ja-JP" dirty="0">
                <a:latin typeface="Arial" charset="0"/>
                <a:ea typeface="ＭＳ Ｐゴシック" charset="0"/>
              </a:rPr>
              <a:t> that, if broken, can result in foodborne illness.</a:t>
            </a:r>
          </a:p>
          <a:p>
            <a:pPr marL="116472" indent="-116472">
              <a:buFontTx/>
              <a:buChar char="•"/>
              <a:tabLst>
                <a:tab pos="931774" algn="l"/>
              </a:tabLst>
            </a:pPr>
            <a:r>
              <a:rPr lang="en-US" dirty="0">
                <a:latin typeface="Arial" charset="0"/>
                <a:ea typeface="ＭＳ Ｐゴシック" charset="0"/>
              </a:rPr>
              <a:t>The cold chain is broken whenever food is held at temperatures between 41°F and 135°F (5°C and 57°C). This is the temperature danger zone. </a:t>
            </a:r>
          </a:p>
          <a:p>
            <a:pPr marL="116472" indent="-116472">
              <a:buFontTx/>
              <a:buChar char="•"/>
              <a:tabLst>
                <a:tab pos="931774" algn="l"/>
              </a:tabLst>
            </a:pPr>
            <a:r>
              <a:rPr lang="en-US" dirty="0">
                <a:latin typeface="Arial" charset="0"/>
                <a:ea typeface="ＭＳ Ｐゴシック" charset="0"/>
              </a:rPr>
              <a:t> Fortunately, there are several ways to control temperature and prevent a </a:t>
            </a:r>
            <a:r>
              <a:rPr lang="ja-JP" altLang="en-US" dirty="0">
                <a:latin typeface="Arial" charset="0"/>
                <a:ea typeface="ＭＳ Ｐゴシック" charset="0"/>
              </a:rPr>
              <a:t>“</a:t>
            </a:r>
            <a:r>
              <a:rPr lang="en-US" altLang="ja-JP" dirty="0">
                <a:latin typeface="Arial" charset="0"/>
                <a:ea typeface="ＭＳ Ｐゴシック" charset="0"/>
              </a:rPr>
              <a:t>break</a:t>
            </a:r>
            <a:r>
              <a:rPr lang="ja-JP" altLang="en-US" dirty="0">
                <a:latin typeface="Arial" charset="0"/>
                <a:ea typeface="ＭＳ Ｐゴシック" charset="0"/>
              </a:rPr>
              <a:t>”</a:t>
            </a:r>
            <a:r>
              <a:rPr lang="en-US" altLang="ja-JP" dirty="0">
                <a:latin typeface="Arial" charset="0"/>
                <a:ea typeface="ＭＳ Ｐゴシック" charset="0"/>
              </a:rPr>
              <a:t> in the cold chain. </a:t>
            </a:r>
          </a:p>
        </p:txBody>
      </p:sp>
    </p:spTree>
    <p:extLst>
      <p:ext uri="{BB962C8B-B14F-4D97-AF65-F5344CB8AC3E}">
        <p14:creationId xmlns:p14="http://schemas.microsoft.com/office/powerpoint/2010/main" val="3339339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63BEC69-1E4A-AE45-9DD1-8AF55147813B}" type="slidenum">
              <a:rPr lang="en-US" sz="1200"/>
              <a:pPr/>
              <a:t>32</a:t>
            </a:fld>
            <a:endParaRPr lang="en-US" sz="1200" dirty="0"/>
          </a:p>
        </p:txBody>
      </p:sp>
      <p:sp>
        <p:nvSpPr>
          <p:cNvPr id="243714"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6472" indent="-116472">
              <a:defRPr/>
            </a:pPr>
            <a:r>
              <a:rPr lang="en-US" altLang="en-US" b="1" dirty="0" smtClean="0">
                <a:latin typeface="Times New Roman" pitchFamily="18" charset="0"/>
                <a:cs typeface="+mn-cs"/>
              </a:rPr>
              <a:t>Instructor Notes</a:t>
            </a:r>
          </a:p>
          <a:p>
            <a:pPr marL="116472" indent="-116472">
              <a:buFontTx/>
              <a:buChar char="•"/>
              <a:defRPr/>
            </a:pPr>
            <a:r>
              <a:rPr lang="en-US" altLang="en-US" dirty="0" smtClean="0">
                <a:latin typeface="Times New Roman" pitchFamily="18" charset="0"/>
                <a:cs typeface="+mn-cs"/>
              </a:rPr>
              <a:t>This section, </a:t>
            </a:r>
            <a:r>
              <a:rPr lang="en-US" altLang="en-US" i="0" dirty="0" smtClean="0">
                <a:latin typeface="Times New Roman" pitchFamily="18" charset="0"/>
                <a:cs typeface="+mn-cs"/>
              </a:rPr>
              <a:t>Inspecting Food During Receiving To Make Sure It Is Safe, </a:t>
            </a:r>
            <a:r>
              <a:rPr lang="en-US" altLang="en-US" dirty="0" smtClean="0">
                <a:latin typeface="Times New Roman" pitchFamily="18" charset="0"/>
                <a:cs typeface="+mn-cs"/>
              </a:rPr>
              <a:t>will take 5 minutes to complete.</a:t>
            </a:r>
          </a:p>
          <a:p>
            <a:pPr marL="116472" indent="-116472">
              <a:buFontTx/>
              <a:buChar char="•"/>
              <a:defRPr/>
            </a:pPr>
            <a:r>
              <a:rPr lang="en-US" altLang="en-US" dirty="0" smtClean="0">
                <a:latin typeface="Times New Roman" pitchFamily="18" charset="0"/>
                <a:cs typeface="+mn-cs"/>
              </a:rPr>
              <a:t>Ask students to identify all of the things they should look for before unloading a delivery from a delivery truck.</a:t>
            </a:r>
          </a:p>
          <a:p>
            <a:pPr marL="116472" indent="-116472">
              <a:buFontTx/>
              <a:buChar char="•"/>
              <a:defRPr/>
            </a:pPr>
            <a:r>
              <a:rPr lang="en-US" altLang="en-US" dirty="0" smtClean="0">
                <a:latin typeface="Times New Roman" pitchFamily="18" charset="0"/>
                <a:cs typeface="+mn-cs"/>
              </a:rPr>
              <a:t>Reveal the correct responses by advancing the slideshow for the next several slides. </a:t>
            </a:r>
          </a:p>
        </p:txBody>
      </p:sp>
    </p:spTree>
    <p:extLst>
      <p:ext uri="{BB962C8B-B14F-4D97-AF65-F5344CB8AC3E}">
        <p14:creationId xmlns:p14="http://schemas.microsoft.com/office/powerpoint/2010/main" val="478950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646302D-DE67-F746-BCF8-6310B4546E46}" type="slidenum">
              <a:rPr lang="en-US" sz="1200"/>
              <a:pPr/>
              <a:t>33</a:t>
            </a:fld>
            <a:endParaRPr lang="en-US" sz="1200" dirty="0"/>
          </a:p>
        </p:txBody>
      </p:sp>
      <p:sp>
        <p:nvSpPr>
          <p:cNvPr id="266242" name="Rectangle 2"/>
          <p:cNvSpPr>
            <a:spLocks noGrp="1" noRot="1" noChangeAspect="1" noChangeArrowheads="1" noTextEdit="1"/>
          </p:cNvSpPr>
          <p:nvPr>
            <p:ph type="sldImg"/>
          </p:nvPr>
        </p:nvSpPr>
        <p:spPr>
          <a:ln/>
        </p:spPr>
      </p:sp>
      <p:sp>
        <p:nvSpPr>
          <p:cNvPr id="266243"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3313368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BDC7B1EE-7BC9-FE49-AC18-9245B296EB8D}" type="slidenum">
              <a:rPr lang="en-US" sz="1200"/>
              <a:pPr/>
              <a:t>35</a:t>
            </a:fld>
            <a:endParaRPr lang="en-US" sz="1200" dirty="0"/>
          </a:p>
        </p:txBody>
      </p:sp>
      <p:sp>
        <p:nvSpPr>
          <p:cNvPr id="274434" name="Rectangle 2"/>
          <p:cNvSpPr>
            <a:spLocks noGrp="1" noRot="1" noChangeAspect="1" noChangeArrowheads="1" noTextEdit="1"/>
          </p:cNvSpPr>
          <p:nvPr>
            <p:ph type="sldImg"/>
          </p:nvPr>
        </p:nvSpPr>
        <p:spPr>
          <a:ln/>
        </p:spPr>
      </p:sp>
      <p:sp>
        <p:nvSpPr>
          <p:cNvPr id="27443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2438337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85813-5D0C-4483-B1D2-894D30A81AC9}" type="slidenum">
              <a:rPr lang="en-US" smtClean="0"/>
              <a:t>36</a:t>
            </a:fld>
            <a:endParaRPr lang="en-US" dirty="0"/>
          </a:p>
        </p:txBody>
      </p:sp>
    </p:spTree>
    <p:extLst>
      <p:ext uri="{BB962C8B-B14F-4D97-AF65-F5344CB8AC3E}">
        <p14:creationId xmlns:p14="http://schemas.microsoft.com/office/powerpoint/2010/main" val="1477545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1E84456-2F1F-834F-B23C-261FB2147E0B}" type="slidenum">
              <a:rPr lang="en-US" sz="1200"/>
              <a:pPr/>
              <a:t>37</a:t>
            </a:fld>
            <a:endParaRPr lang="en-US" sz="1200" dirty="0"/>
          </a:p>
        </p:txBody>
      </p:sp>
      <p:sp>
        <p:nvSpPr>
          <p:cNvPr id="296962" name="Rectangle 2"/>
          <p:cNvSpPr>
            <a:spLocks noGrp="1" noRot="1" noChangeAspect="1" noChangeArrowheads="1" noTextEdit="1"/>
          </p:cNvSpPr>
          <p:nvPr>
            <p:ph type="sldImg"/>
          </p:nvPr>
        </p:nvSpPr>
        <p:spPr>
          <a:ln/>
        </p:spPr>
      </p:sp>
      <p:sp>
        <p:nvSpPr>
          <p:cNvPr id="296963"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1521390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594878A-AB51-9A44-8999-DFD728095BD3}" type="slidenum">
              <a:rPr lang="en-US" sz="1200"/>
              <a:pPr/>
              <a:t>38</a:t>
            </a:fld>
            <a:endParaRPr lang="en-US" sz="1200" dirty="0"/>
          </a:p>
        </p:txBody>
      </p:sp>
      <p:sp>
        <p:nvSpPr>
          <p:cNvPr id="301058" name="Rectangle 2"/>
          <p:cNvSpPr>
            <a:spLocks noGrp="1" noRot="1" noChangeAspect="1" noChangeArrowheads="1" noTextEdit="1"/>
          </p:cNvSpPr>
          <p:nvPr>
            <p:ph type="sldImg"/>
          </p:nvPr>
        </p:nvSpPr>
        <p:spPr>
          <a:ln/>
        </p:spPr>
      </p:sp>
      <p:sp>
        <p:nvSpPr>
          <p:cNvPr id="30105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589941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D8FC7B2-ADA8-654D-949A-7EEB7C1B06AE}" type="slidenum">
              <a:rPr lang="en-US" sz="1200"/>
              <a:pPr/>
              <a:t>39</a:t>
            </a:fld>
            <a:endParaRPr lang="en-US" sz="1200" dirty="0"/>
          </a:p>
        </p:txBody>
      </p:sp>
      <p:sp>
        <p:nvSpPr>
          <p:cNvPr id="309250" name="Rectangle 2"/>
          <p:cNvSpPr>
            <a:spLocks noGrp="1" noRot="1" noChangeAspect="1" noChangeArrowheads="1" noTextEdit="1"/>
          </p:cNvSpPr>
          <p:nvPr>
            <p:ph type="sldImg"/>
          </p:nvPr>
        </p:nvSpPr>
        <p:spPr>
          <a:ln/>
        </p:spPr>
      </p:sp>
      <p:sp>
        <p:nvSpPr>
          <p:cNvPr id="30925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898838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D7167D0-515C-B943-B20A-A50AA6F79ADA}" type="slidenum">
              <a:rPr lang="en-US" sz="1200"/>
              <a:pPr/>
              <a:t>40</a:t>
            </a:fld>
            <a:endParaRPr lang="en-US" sz="1200" dirty="0"/>
          </a:p>
        </p:txBody>
      </p:sp>
      <p:sp>
        <p:nvSpPr>
          <p:cNvPr id="305154" name="Rectangle 2"/>
          <p:cNvSpPr>
            <a:spLocks noGrp="1" noRot="1" noChangeAspect="1" noChangeArrowheads="1" noTextEdit="1"/>
          </p:cNvSpPr>
          <p:nvPr>
            <p:ph type="sldImg"/>
          </p:nvPr>
        </p:nvSpPr>
        <p:spPr>
          <a:ln/>
        </p:spPr>
      </p:sp>
      <p:sp>
        <p:nvSpPr>
          <p:cNvPr id="30515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1266417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BD05C61-44DD-F240-B50D-445113FB9852}" type="slidenum">
              <a:rPr lang="en-US" sz="1200"/>
              <a:pPr/>
              <a:t>42</a:t>
            </a:fld>
            <a:endParaRPr lang="en-US" sz="1200" dirty="0"/>
          </a:p>
        </p:txBody>
      </p:sp>
      <p:sp>
        <p:nvSpPr>
          <p:cNvPr id="315394" name="Rectangle 2"/>
          <p:cNvSpPr>
            <a:spLocks noGrp="1" noRot="1" noChangeAspect="1" noChangeArrowheads="1" noTextEdit="1"/>
          </p:cNvSpPr>
          <p:nvPr>
            <p:ph type="sldImg"/>
          </p:nvPr>
        </p:nvSpPr>
        <p:spPr>
          <a:ln/>
        </p:spPr>
      </p:sp>
      <p:sp>
        <p:nvSpPr>
          <p:cNvPr id="31539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b="1" dirty="0">
                <a:latin typeface="Times New Roman" charset="0"/>
                <a:ea typeface="ＭＳ Ｐゴシック" charset="0"/>
              </a:rPr>
              <a:t>Instructor Notes</a:t>
            </a:r>
          </a:p>
          <a:p>
            <a:pPr marL="116472" indent="-116472">
              <a:buFontTx/>
              <a:buChar char="•"/>
            </a:pPr>
            <a:r>
              <a:rPr lang="en-US" dirty="0">
                <a:latin typeface="Arial" charset="0"/>
                <a:ea typeface="ＭＳ Ｐゴシック" charset="0"/>
              </a:rPr>
              <a:t>Point out that you must make sure that the oldest food in storage is used first. This will reduce food waste and keep food safe. Food rotation should be based on either the expiration date or the delivery date of the food.</a:t>
            </a:r>
            <a:endParaRPr lang="en-US" dirty="0">
              <a:latin typeface="Times New Roman" charset="0"/>
              <a:ea typeface="ＭＳ Ｐゴシック" charset="0"/>
            </a:endParaRPr>
          </a:p>
        </p:txBody>
      </p:sp>
    </p:spTree>
    <p:extLst>
      <p:ext uri="{BB962C8B-B14F-4D97-AF65-F5344CB8AC3E}">
        <p14:creationId xmlns:p14="http://schemas.microsoft.com/office/powerpoint/2010/main" val="195632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BA56D7B-78A5-C543-8984-D5638A6FBB96}" type="slidenum">
              <a:rPr lang="en-US" sz="1200"/>
              <a:pPr/>
              <a:t>4</a:t>
            </a:fld>
            <a:endParaRPr lang="en-US" sz="1200" dirty="0"/>
          </a:p>
        </p:txBody>
      </p:sp>
      <p:sp>
        <p:nvSpPr>
          <p:cNvPr id="34818" name="Rectangle 2"/>
          <p:cNvSpPr>
            <a:spLocks noGrp="1" noRot="1" noChangeAspect="1" noChangeArrowheads="1" noTextEdit="1"/>
          </p:cNvSpPr>
          <p:nvPr>
            <p:ph type="sldImg"/>
          </p:nvPr>
        </p:nvSpPr>
        <p:spPr>
          <a:ln/>
        </p:spPr>
      </p:sp>
      <p:sp>
        <p:nvSpPr>
          <p:cNvPr id="271364" name="Rectangle 4"/>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defRPr/>
            </a:pPr>
            <a:r>
              <a:rPr lang="en-US" altLang="en-US" b="1" dirty="0" smtClean="0">
                <a:latin typeface="Times New Roman" pitchFamily="18" charset="0"/>
                <a:cs typeface="+mn-cs"/>
              </a:rPr>
              <a:t>Instructor Notes</a:t>
            </a:r>
          </a:p>
          <a:p>
            <a:pPr marL="58236" indent="-58236">
              <a:buFontTx/>
              <a:buChar char="•"/>
              <a:defRPr/>
            </a:pPr>
            <a:r>
              <a:rPr lang="en-US" altLang="en-US" dirty="0" smtClean="0">
                <a:latin typeface="Times New Roman" pitchFamily="18" charset="0"/>
                <a:cs typeface="+mn-cs"/>
              </a:rPr>
              <a:t> Ask a volunteer to define cross-contamination.  </a:t>
            </a:r>
          </a:p>
          <a:p>
            <a:pPr marL="58236" indent="-58236">
              <a:buFontTx/>
              <a:buChar char="•"/>
              <a:defRPr/>
            </a:pPr>
            <a:r>
              <a:rPr lang="en-US" altLang="en-US" dirty="0" smtClean="0">
                <a:latin typeface="Times New Roman" pitchFamily="18" charset="0"/>
                <a:cs typeface="+mn-cs"/>
              </a:rPr>
              <a:t> Reveal the correct answer by advancing the slideshow. Answer any questions that may arise as you reveal the answer.</a:t>
            </a:r>
          </a:p>
          <a:p>
            <a:pPr marL="58236" indent="-58236">
              <a:buFontTx/>
              <a:buChar char="•"/>
              <a:defRPr/>
            </a:pPr>
            <a:r>
              <a:rPr lang="en-US" altLang="en-US" dirty="0" smtClean="0">
                <a:latin typeface="Times New Roman" pitchFamily="18" charset="0"/>
                <a:cs typeface="+mn-cs"/>
              </a:rPr>
              <a:t> Ask students to describe how the photo on the slide is an example of cross-contamination. Point out that meat stored above the lettuce has been allowed to drip onto it. Explain that pathogens in the meat juices may have been transferred to the lettuce.</a:t>
            </a:r>
          </a:p>
          <a:p>
            <a:pPr eaLnBrk="1" hangingPunct="1">
              <a:defRPr/>
            </a:pPr>
            <a:endParaRPr lang="en-US" altLang="en-US" dirty="0" smtClean="0">
              <a:latin typeface="Times New Roman" pitchFamily="18" charset="0"/>
              <a:cs typeface="+mn-cs"/>
            </a:endParaRPr>
          </a:p>
        </p:txBody>
      </p:sp>
    </p:spTree>
    <p:extLst>
      <p:ext uri="{BB962C8B-B14F-4D97-AF65-F5344CB8AC3E}">
        <p14:creationId xmlns:p14="http://schemas.microsoft.com/office/powerpoint/2010/main" val="3244113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D524EFE-EDB6-9649-B5BF-D701A3B9BDBB}" type="slidenum">
              <a:rPr lang="en-US" sz="1200"/>
              <a:pPr/>
              <a:t>43</a:t>
            </a:fld>
            <a:endParaRPr lang="en-US" sz="1200" dirty="0"/>
          </a:p>
        </p:txBody>
      </p:sp>
      <p:sp>
        <p:nvSpPr>
          <p:cNvPr id="325634" name="Rectangle 2"/>
          <p:cNvSpPr>
            <a:spLocks noGrp="1" noRot="1" noChangeAspect="1" noChangeArrowheads="1" noTextEdit="1"/>
          </p:cNvSpPr>
          <p:nvPr>
            <p:ph type="sldImg"/>
          </p:nvPr>
        </p:nvSpPr>
        <p:spPr>
          <a:ln/>
        </p:spPr>
      </p:sp>
      <p:sp>
        <p:nvSpPr>
          <p:cNvPr id="325635"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tabLst>
                <a:tab pos="931774" algn="l"/>
              </a:tabLst>
            </a:pPr>
            <a:r>
              <a:rPr lang="en-US" b="1" dirty="0" smtClean="0">
                <a:latin typeface="Times New Roman" charset="0"/>
                <a:ea typeface="ＭＳ Ｐゴシック" charset="0"/>
              </a:rPr>
              <a:t>Instructor Notes</a:t>
            </a:r>
            <a:r>
              <a:rPr lang="en-US" dirty="0" smtClean="0">
                <a:latin typeface="Times New Roman" charset="0"/>
                <a:ea typeface="ＭＳ Ｐゴシック" charset="0"/>
              </a:rPr>
              <a:t> </a:t>
            </a:r>
          </a:p>
          <a:p>
            <a:pPr>
              <a:buFontTx/>
              <a:buChar char="•"/>
              <a:tabLst>
                <a:tab pos="931774" algn="l"/>
              </a:tabLst>
            </a:pPr>
            <a:r>
              <a:rPr lang="en-US" dirty="0" smtClean="0">
                <a:latin typeface="Times New Roman" charset="0"/>
                <a:ea typeface="ＭＳ Ｐゴシック" charset="0"/>
              </a:rPr>
              <a:t> This chapter will take 25 minutes</a:t>
            </a:r>
            <a:r>
              <a:rPr lang="en-US" baseline="0" dirty="0" smtClean="0">
                <a:latin typeface="Times New Roman" charset="0"/>
                <a:ea typeface="ＭＳ Ｐゴシック" charset="0"/>
              </a:rPr>
              <a:t> to complete</a:t>
            </a:r>
            <a:r>
              <a:rPr lang="en-US" dirty="0" smtClean="0">
                <a:latin typeface="Times New Roman" charset="0"/>
                <a:ea typeface="ＭＳ Ｐゴシック" charset="0"/>
              </a:rPr>
              <a:t>.</a:t>
            </a:r>
          </a:p>
          <a:p>
            <a:endParaRPr lang="en-US" dirty="0">
              <a:latin typeface="Arial" charset="0"/>
              <a:ea typeface="ＭＳ Ｐゴシック" charset="0"/>
            </a:endParaRPr>
          </a:p>
        </p:txBody>
      </p:sp>
    </p:spTree>
    <p:extLst>
      <p:ext uri="{BB962C8B-B14F-4D97-AF65-F5344CB8AC3E}">
        <p14:creationId xmlns:p14="http://schemas.microsoft.com/office/powerpoint/2010/main" val="1181607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36E2BF8-26CE-E34F-9D58-ABE4A88E9B20}" type="slidenum">
              <a:rPr lang="en-US" sz="1200"/>
              <a:pPr/>
              <a:t>44</a:t>
            </a:fld>
            <a:endParaRPr lang="en-US" sz="1200" dirty="0"/>
          </a:p>
        </p:txBody>
      </p:sp>
      <p:sp>
        <p:nvSpPr>
          <p:cNvPr id="33177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946674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2A1BAB9-4EE0-5F43-B6B8-624887FD12D9}" type="slidenum">
              <a:rPr lang="en-US" sz="1200"/>
              <a:pPr/>
              <a:t>45</a:t>
            </a:fld>
            <a:endParaRPr lang="en-US" sz="1200" dirty="0"/>
          </a:p>
        </p:txBody>
      </p:sp>
      <p:sp>
        <p:nvSpPr>
          <p:cNvPr id="350210" name="Rectangle 2"/>
          <p:cNvSpPr>
            <a:spLocks noGrp="1" noRot="1" noChangeAspect="1" noChangeArrowheads="1" noTextEdit="1"/>
          </p:cNvSpPr>
          <p:nvPr>
            <p:ph type="sldImg"/>
          </p:nvPr>
        </p:nvSpPr>
        <p:spPr>
          <a:ln/>
        </p:spPr>
      </p:sp>
      <p:sp>
        <p:nvSpPr>
          <p:cNvPr id="350211"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b="1" dirty="0">
                <a:latin typeface="Times New Roman" charset="0"/>
                <a:ea typeface="ＭＳ Ｐゴシック" charset="0"/>
              </a:rPr>
              <a:t>Instructor Notes</a:t>
            </a:r>
          </a:p>
          <a:p>
            <a:pPr marL="116472" indent="-116472">
              <a:buFontTx/>
              <a:buChar char="•"/>
            </a:pPr>
            <a:r>
              <a:rPr lang="en-US" dirty="0">
                <a:latin typeface="Times New Roman" charset="0"/>
                <a:ea typeface="ＭＳ Ｐゴシック" charset="0"/>
              </a:rPr>
              <a:t>Ask students to identify what’s wrong with the jar.</a:t>
            </a:r>
          </a:p>
          <a:p>
            <a:pPr marL="116472" indent="-116472">
              <a:buFontTx/>
              <a:buChar char="•"/>
            </a:pPr>
            <a:r>
              <a:rPr lang="en-US" dirty="0">
                <a:latin typeface="Times New Roman" charset="0"/>
                <a:ea typeface="ＭＳ Ｐゴシック" charset="0"/>
              </a:rPr>
              <a:t>Reveal the correct answer by advancing the slideshow. Point out that the dent in the jar lid is a serious defect that could cause a foodborne illness. </a:t>
            </a:r>
          </a:p>
          <a:p>
            <a:pPr marL="116472" indent="-116472">
              <a:buFontTx/>
              <a:buChar char="•"/>
            </a:pPr>
            <a:r>
              <a:rPr lang="en-US" dirty="0">
                <a:latin typeface="Times New Roman" charset="0"/>
                <a:ea typeface="ＭＳ Ｐゴシック" charset="0"/>
              </a:rPr>
              <a:t>Advance the slideshow to reveal additional criteria when evaluating jars and bottles.</a:t>
            </a:r>
          </a:p>
          <a:p>
            <a:pPr marL="116472" indent="-116472"/>
            <a:endParaRPr lang="en-US" dirty="0">
              <a:latin typeface="Arial" charset="0"/>
              <a:ea typeface="ＭＳ Ｐゴシック" charset="0"/>
            </a:endParaRPr>
          </a:p>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2796968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399575F-C210-DC48-9233-E74427C79549}" type="slidenum">
              <a:rPr lang="en-US" sz="1200"/>
              <a:pPr/>
              <a:t>46</a:t>
            </a:fld>
            <a:endParaRPr lang="en-US" sz="1200" dirty="0"/>
          </a:p>
        </p:txBody>
      </p:sp>
      <p:sp>
        <p:nvSpPr>
          <p:cNvPr id="364546" name="Rectangle 2"/>
          <p:cNvSpPr>
            <a:spLocks noGrp="1" noRot="1" noChangeAspect="1" noChangeArrowheads="1" noTextEdit="1"/>
          </p:cNvSpPr>
          <p:nvPr>
            <p:ph type="sldImg"/>
          </p:nvPr>
        </p:nvSpPr>
        <p:spPr>
          <a:ln/>
        </p:spPr>
      </p:sp>
      <p:sp>
        <p:nvSpPr>
          <p:cNvPr id="364547"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b="1" dirty="0">
                <a:latin typeface="Times New Roman" charset="0"/>
                <a:ea typeface="ＭＳ Ｐゴシック" charset="0"/>
              </a:rPr>
              <a:t>Instructor Notes</a:t>
            </a:r>
          </a:p>
          <a:p>
            <a:pPr marL="116472" indent="-116472">
              <a:buFontTx/>
              <a:buChar char="•"/>
            </a:pPr>
            <a:r>
              <a:rPr lang="en-US" dirty="0">
                <a:latin typeface="Times New Roman" charset="0"/>
                <a:ea typeface="ＭＳ Ｐゴシック" charset="0"/>
              </a:rPr>
              <a:t>Ask students to identify what’s wrong with the bag of dry food.</a:t>
            </a:r>
          </a:p>
          <a:p>
            <a:pPr marL="116472" indent="-116472">
              <a:buFontTx/>
              <a:buChar char="•"/>
            </a:pPr>
            <a:r>
              <a:rPr lang="en-US" dirty="0">
                <a:latin typeface="Times New Roman" charset="0"/>
                <a:ea typeface="ＭＳ Ｐゴシック" charset="0"/>
              </a:rPr>
              <a:t>Reveal the correct answer by advancing the slideshow. Point out that unlabeled food is a serious defect that could cause a foodborne illness. </a:t>
            </a:r>
          </a:p>
          <a:p>
            <a:pPr marL="116472" indent="-116472">
              <a:buFontTx/>
              <a:buChar char="•"/>
            </a:pPr>
            <a:r>
              <a:rPr lang="en-US" dirty="0">
                <a:latin typeface="Times New Roman" charset="0"/>
                <a:ea typeface="ＭＳ Ｐゴシック" charset="0"/>
              </a:rPr>
              <a:t>Advance the slideshow to reveal additional criteria when evaluating commercially packaged dry food.</a:t>
            </a:r>
            <a:endParaRPr lang="en-US" dirty="0">
              <a:latin typeface="Arial" charset="0"/>
              <a:ea typeface="ＭＳ Ｐゴシック" charset="0"/>
            </a:endParaRPr>
          </a:p>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1325842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6DEA5FA-1CF3-1741-82D0-C09B8E13525C}" type="slidenum">
              <a:rPr lang="en-US" sz="1200"/>
              <a:pPr/>
              <a:t>47</a:t>
            </a:fld>
            <a:endParaRPr lang="en-US" sz="1200" dirty="0"/>
          </a:p>
        </p:txBody>
      </p:sp>
      <p:sp>
        <p:nvSpPr>
          <p:cNvPr id="405506" name="Rectangle 2"/>
          <p:cNvSpPr>
            <a:spLocks noGrp="1" noRot="1" noChangeAspect="1" noChangeArrowheads="1" noTextEdit="1"/>
          </p:cNvSpPr>
          <p:nvPr>
            <p:ph type="sldImg"/>
          </p:nvPr>
        </p:nvSpPr>
        <p:spPr>
          <a:ln/>
        </p:spPr>
      </p:sp>
      <p:sp>
        <p:nvSpPr>
          <p:cNvPr id="40550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6472" indent="-116472"/>
            <a:r>
              <a:rPr lang="en-US" b="1" dirty="0" smtClean="0">
                <a:latin typeface="Times New Roman" charset="0"/>
                <a:ea typeface="ＭＳ Ｐゴシック" charset="0"/>
              </a:rPr>
              <a:t>Instructor Notes</a:t>
            </a:r>
          </a:p>
          <a:p>
            <a:pPr marL="116472" indent="-116472">
              <a:buFontTx/>
              <a:buChar char="•"/>
            </a:pPr>
            <a:r>
              <a:rPr lang="en-US" dirty="0" smtClean="0">
                <a:latin typeface="Times New Roman" charset="0"/>
                <a:ea typeface="ＭＳ Ｐゴシック" charset="0"/>
              </a:rPr>
              <a:t>This section, </a:t>
            </a:r>
            <a:r>
              <a:rPr lang="en-US" i="0" dirty="0" smtClean="0">
                <a:latin typeface="Times New Roman" charset="0"/>
                <a:ea typeface="ＭＳ Ｐゴシック" charset="0"/>
              </a:rPr>
              <a:t>Loading and Distributing Food Safely, </a:t>
            </a:r>
            <a:r>
              <a:rPr lang="en-US" dirty="0" smtClean="0">
                <a:latin typeface="Times New Roman" charset="0"/>
                <a:ea typeface="ＭＳ Ｐゴシック" charset="0"/>
              </a:rPr>
              <a:t>will take 6 minutes to complete.</a:t>
            </a:r>
            <a:endParaRPr lang="en-US" b="1" dirty="0">
              <a:latin typeface="Times New Roman" charset="0"/>
              <a:ea typeface="ＭＳ Ｐゴシック" charset="0"/>
            </a:endParaRPr>
          </a:p>
        </p:txBody>
      </p:sp>
    </p:spTree>
    <p:extLst>
      <p:ext uri="{BB962C8B-B14F-4D97-AF65-F5344CB8AC3E}">
        <p14:creationId xmlns:p14="http://schemas.microsoft.com/office/powerpoint/2010/main" val="3981206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79BBB38-C058-F444-ADF0-45EAF2E41942}" type="slidenum">
              <a:rPr lang="en-US" sz="1200"/>
              <a:pPr/>
              <a:t>48</a:t>
            </a:fld>
            <a:endParaRPr lang="en-US" sz="1200" dirty="0"/>
          </a:p>
        </p:txBody>
      </p:sp>
      <p:sp>
        <p:nvSpPr>
          <p:cNvPr id="407554" name="Rectangle 2"/>
          <p:cNvSpPr>
            <a:spLocks noGrp="1" noRot="1" noChangeAspect="1" noChangeArrowheads="1" noTextEdit="1"/>
          </p:cNvSpPr>
          <p:nvPr>
            <p:ph type="sldImg"/>
          </p:nvPr>
        </p:nvSpPr>
        <p:spPr>
          <a:ln/>
        </p:spPr>
      </p:sp>
      <p:sp>
        <p:nvSpPr>
          <p:cNvPr id="40755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58236" indent="-58236"/>
            <a:endParaRPr lang="en-US" b="1" dirty="0">
              <a:latin typeface="Times New Roman" charset="0"/>
              <a:ea typeface="ＭＳ Ｐゴシック" charset="0"/>
            </a:endParaRPr>
          </a:p>
        </p:txBody>
      </p:sp>
    </p:spTree>
    <p:extLst>
      <p:ext uri="{BB962C8B-B14F-4D97-AF65-F5344CB8AC3E}">
        <p14:creationId xmlns:p14="http://schemas.microsoft.com/office/powerpoint/2010/main" val="930955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42C1403-048C-B243-A37A-A2001EFA889B}" type="slidenum">
              <a:rPr lang="en-US" sz="1200"/>
              <a:pPr/>
              <a:t>49</a:t>
            </a:fld>
            <a:endParaRPr lang="en-US" sz="1200" dirty="0"/>
          </a:p>
        </p:txBody>
      </p:sp>
      <p:sp>
        <p:nvSpPr>
          <p:cNvPr id="434178" name="Rectangle 2"/>
          <p:cNvSpPr>
            <a:spLocks noGrp="1" noRot="1" noChangeAspect="1" noChangeArrowheads="1" noTextEdit="1"/>
          </p:cNvSpPr>
          <p:nvPr>
            <p:ph type="sldImg"/>
          </p:nvPr>
        </p:nvSpPr>
        <p:spPr>
          <a:ln/>
        </p:spPr>
      </p:sp>
      <p:sp>
        <p:nvSpPr>
          <p:cNvPr id="43417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58236" indent="-58236"/>
            <a:endParaRPr lang="en-US" dirty="0">
              <a:latin typeface="Times New Roman" charset="0"/>
              <a:ea typeface="ＭＳ Ｐゴシック" charset="0"/>
            </a:endParaRPr>
          </a:p>
        </p:txBody>
      </p:sp>
    </p:spTree>
    <p:extLst>
      <p:ext uri="{BB962C8B-B14F-4D97-AF65-F5344CB8AC3E}">
        <p14:creationId xmlns:p14="http://schemas.microsoft.com/office/powerpoint/2010/main" val="3952426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C1E419B-884F-5045-9192-32EB2046CD8A}" type="slidenum">
              <a:rPr lang="en-US" sz="1200"/>
              <a:pPr/>
              <a:t>50</a:t>
            </a:fld>
            <a:endParaRPr lang="en-US" sz="1200" dirty="0"/>
          </a:p>
        </p:txBody>
      </p:sp>
      <p:sp>
        <p:nvSpPr>
          <p:cNvPr id="444418"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a:tabLst>
                <a:tab pos="931774" algn="l"/>
              </a:tabLst>
            </a:pPr>
            <a:r>
              <a:rPr lang="en-US" b="1" dirty="0" smtClean="0">
                <a:latin typeface="Times New Roman" charset="0"/>
                <a:ea typeface="ＭＳ Ｐゴシック" charset="0"/>
              </a:rPr>
              <a:t>Instructor Notes</a:t>
            </a:r>
            <a:r>
              <a:rPr lang="en-US" dirty="0" smtClean="0">
                <a:latin typeface="Times New Roman" charset="0"/>
                <a:ea typeface="ＭＳ Ｐゴシック" charset="0"/>
              </a:rPr>
              <a:t> </a:t>
            </a:r>
          </a:p>
          <a:p>
            <a:pPr>
              <a:buFontTx/>
              <a:buChar char="•"/>
              <a:tabLst>
                <a:tab pos="931774" algn="l"/>
              </a:tabLst>
            </a:pPr>
            <a:r>
              <a:rPr lang="en-US" dirty="0" smtClean="0">
                <a:latin typeface="Times New Roman" charset="0"/>
                <a:ea typeface="ＭＳ Ｐゴシック" charset="0"/>
              </a:rPr>
              <a:t> This chapter will take 20 minutes to complete.</a:t>
            </a:r>
            <a:endParaRPr lang="en-US" dirty="0"/>
          </a:p>
        </p:txBody>
      </p:sp>
    </p:spTree>
    <p:extLst>
      <p:ext uri="{BB962C8B-B14F-4D97-AF65-F5344CB8AC3E}">
        <p14:creationId xmlns:p14="http://schemas.microsoft.com/office/powerpoint/2010/main" val="808944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63CCDC5-891F-434B-B373-2F9FE6DAFEB5}" type="slidenum">
              <a:rPr lang="en-US" sz="1200"/>
              <a:pPr/>
              <a:t>51</a:t>
            </a:fld>
            <a:endParaRPr lang="en-US" sz="1200" dirty="0"/>
          </a:p>
        </p:txBody>
      </p:sp>
      <p:sp>
        <p:nvSpPr>
          <p:cNvPr id="448514"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6472" indent="-116472">
              <a:defRPr/>
            </a:pPr>
            <a:r>
              <a:rPr lang="en-US" altLang="en-US" b="1" dirty="0" smtClean="0">
                <a:latin typeface="Times New Roman" pitchFamily="18" charset="0"/>
                <a:cs typeface="+mn-cs"/>
              </a:rPr>
              <a:t>Instructor Notes</a:t>
            </a:r>
          </a:p>
          <a:p>
            <a:pPr marL="116472" indent="-116472">
              <a:buFontTx/>
              <a:buChar char="•"/>
              <a:defRPr/>
            </a:pPr>
            <a:r>
              <a:rPr lang="en-US" altLang="en-US" dirty="0" smtClean="0">
                <a:latin typeface="Times New Roman" pitchFamily="18" charset="0"/>
                <a:cs typeface="+mn-cs"/>
              </a:rPr>
              <a:t>This section, </a:t>
            </a:r>
            <a:r>
              <a:rPr lang="en-US" altLang="en-US" i="0" dirty="0" smtClean="0">
                <a:latin typeface="Times New Roman" pitchFamily="18" charset="0"/>
                <a:cs typeface="+mn-cs"/>
              </a:rPr>
              <a:t>How And When To Clean</a:t>
            </a:r>
            <a:r>
              <a:rPr lang="en-US" altLang="en-US" i="0" baseline="0" dirty="0" smtClean="0">
                <a:latin typeface="Times New Roman" pitchFamily="18" charset="0"/>
                <a:cs typeface="+mn-cs"/>
              </a:rPr>
              <a:t> And Sanitize, </a:t>
            </a:r>
            <a:r>
              <a:rPr lang="en-US" altLang="en-US" baseline="0" dirty="0" smtClean="0">
                <a:latin typeface="Times New Roman" pitchFamily="18" charset="0"/>
                <a:cs typeface="+mn-cs"/>
              </a:rPr>
              <a:t>will take 9 minutes to complete.</a:t>
            </a:r>
            <a:endParaRPr lang="en-US" altLang="en-US" dirty="0" smtClean="0">
              <a:latin typeface="Times New Roman" pitchFamily="18" charset="0"/>
              <a:cs typeface="+mn-cs"/>
            </a:endParaRPr>
          </a:p>
          <a:p>
            <a:pPr marL="116472" indent="-116472">
              <a:buFontTx/>
              <a:buChar char="•"/>
              <a:defRPr/>
            </a:pPr>
            <a:r>
              <a:rPr lang="en-US" altLang="en-US" dirty="0" smtClean="0">
                <a:latin typeface="Times New Roman" pitchFamily="18" charset="0"/>
                <a:cs typeface="+mn-cs"/>
              </a:rPr>
              <a:t>Point out that the most important reason to clean and sanitize is to prevent the spread of pathogens to food. It also helps control pests such as insects and rodents.</a:t>
            </a:r>
          </a:p>
          <a:p>
            <a:pPr marL="116472" indent="-116472">
              <a:buFontTx/>
              <a:buChar char="•"/>
              <a:defRPr/>
            </a:pPr>
            <a:endParaRPr lang="en-US" altLang="en-US" dirty="0" smtClean="0">
              <a:latin typeface="Times New Roman" pitchFamily="18" charset="0"/>
              <a:cs typeface="+mn-cs"/>
            </a:endParaRPr>
          </a:p>
          <a:p>
            <a:pPr>
              <a:defRPr/>
            </a:pPr>
            <a:endParaRPr lang="en-US" dirty="0">
              <a:cs typeface="+mn-cs"/>
            </a:endParaRPr>
          </a:p>
        </p:txBody>
      </p:sp>
    </p:spTree>
    <p:extLst>
      <p:ext uri="{BB962C8B-B14F-4D97-AF65-F5344CB8AC3E}">
        <p14:creationId xmlns:p14="http://schemas.microsoft.com/office/powerpoint/2010/main" val="4076993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1BA364F-A16E-A14D-8976-96B5562C6D97}" type="slidenum">
              <a:rPr lang="en-US" sz="1200"/>
              <a:pPr/>
              <a:t>52</a:t>
            </a:fld>
            <a:endParaRPr lang="en-US" sz="1200" dirty="0"/>
          </a:p>
        </p:txBody>
      </p:sp>
      <p:sp>
        <p:nvSpPr>
          <p:cNvPr id="45261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34144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5E1E49C-CAE2-864A-B7A1-9F7EAE1A23B2}" type="slidenum">
              <a:rPr lang="en-US" sz="1200"/>
              <a:pPr/>
              <a:t>5</a:t>
            </a:fld>
            <a:endParaRPr lang="en-US" sz="1200" dirty="0"/>
          </a:p>
        </p:txBody>
      </p:sp>
      <p:sp>
        <p:nvSpPr>
          <p:cNvPr id="36866" name="Rectangle 2"/>
          <p:cNvSpPr>
            <a:spLocks noGrp="1" noRot="1" noChangeAspect="1" noChangeArrowheads="1" noTextEdit="1"/>
          </p:cNvSpPr>
          <p:nvPr>
            <p:ph type="sldImg"/>
          </p:nvPr>
        </p:nvSpPr>
        <p:spPr>
          <a:ln/>
        </p:spPr>
      </p:sp>
      <p:sp>
        <p:nvSpPr>
          <p:cNvPr id="3686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r>
              <a:rPr lang="en-US" b="1" dirty="0">
                <a:latin typeface="Times New Roman" charset="0"/>
                <a:ea typeface="ＭＳ Ｐゴシック" charset="0"/>
              </a:rPr>
              <a:t>Instructor Notes</a:t>
            </a:r>
          </a:p>
          <a:p>
            <a:pPr marL="58236" indent="-58236">
              <a:buFontTx/>
              <a:buChar char="•"/>
            </a:pPr>
            <a:r>
              <a:rPr lang="en-US" dirty="0">
                <a:latin typeface="Times New Roman" charset="0"/>
                <a:ea typeface="ＭＳ Ｐゴシック" charset="0"/>
              </a:rPr>
              <a:t> Ask a volunteer to define time-temperature abuse. </a:t>
            </a:r>
          </a:p>
          <a:p>
            <a:pPr marL="58236" indent="-58236">
              <a:buFontTx/>
              <a:buChar char="•"/>
            </a:pPr>
            <a:r>
              <a:rPr lang="en-US" dirty="0">
                <a:latin typeface="Times New Roman" charset="0"/>
                <a:ea typeface="ＭＳ Ｐゴシック" charset="0"/>
              </a:rPr>
              <a:t> Reveal the correct answer by advancing </a:t>
            </a:r>
            <a:r>
              <a:rPr lang="en-US" dirty="0" smtClean="0">
                <a:latin typeface="Times New Roman" charset="0"/>
                <a:ea typeface="ＭＳ Ｐゴシック" charset="0"/>
              </a:rPr>
              <a:t>the slideshow. </a:t>
            </a:r>
            <a:r>
              <a:rPr lang="en-US" dirty="0">
                <a:latin typeface="Times New Roman" charset="0"/>
                <a:ea typeface="ＭＳ Ｐゴシック" charset="0"/>
              </a:rPr>
              <a:t>Answer any questions that may arise as you reveal the answer.</a:t>
            </a:r>
          </a:p>
          <a:p>
            <a:pPr marL="58236" indent="-58236">
              <a:buFontTx/>
              <a:buChar char="•"/>
            </a:pPr>
            <a:r>
              <a:rPr lang="en-US" dirty="0">
                <a:latin typeface="Times New Roman" charset="0"/>
                <a:ea typeface="ＭＳ Ｐゴシック" charset="0"/>
              </a:rPr>
              <a:t> Ask students to describe how the photo on the slide is an example of time-temperature abuse. Point out that the meat is being held at room temperature. This could allow pathogens on the meat to grow and cause a foodborne illness.</a:t>
            </a:r>
          </a:p>
        </p:txBody>
      </p:sp>
    </p:spTree>
    <p:extLst>
      <p:ext uri="{BB962C8B-B14F-4D97-AF65-F5344CB8AC3E}">
        <p14:creationId xmlns:p14="http://schemas.microsoft.com/office/powerpoint/2010/main" val="4082688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B4425FE2-EA2C-F249-A040-A1D4F4FC2311}" type="slidenum">
              <a:rPr lang="en-US" sz="1200"/>
              <a:pPr/>
              <a:t>53</a:t>
            </a:fld>
            <a:endParaRPr lang="en-US" sz="1200" dirty="0"/>
          </a:p>
        </p:txBody>
      </p:sp>
      <p:sp>
        <p:nvSpPr>
          <p:cNvPr id="454658"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6472" indent="-116472">
              <a:defRPr/>
            </a:pPr>
            <a:r>
              <a:rPr lang="en-US" altLang="en-US" b="1" dirty="0" smtClean="0">
                <a:latin typeface="Times New Roman" pitchFamily="18" charset="0"/>
                <a:cs typeface="+mn-cs"/>
              </a:rPr>
              <a:t>Instructor Notes</a:t>
            </a:r>
          </a:p>
          <a:p>
            <a:pPr marL="116472" indent="-116472">
              <a:buFontTx/>
              <a:buChar char="•"/>
              <a:defRPr/>
            </a:pPr>
            <a:r>
              <a:rPr lang="en-US" altLang="en-US" dirty="0" smtClean="0">
                <a:latin typeface="Times New Roman" pitchFamily="18" charset="0"/>
                <a:cs typeface="+mn-cs"/>
              </a:rPr>
              <a:t>Point out that worn or cracked equipment should be set aside and reported to management. Explain that this equipment is not easy to clean and may hold pathogens.</a:t>
            </a:r>
          </a:p>
          <a:p>
            <a:pPr>
              <a:defRPr/>
            </a:pPr>
            <a:endParaRPr lang="en-US" dirty="0">
              <a:cs typeface="+mn-cs"/>
            </a:endParaRPr>
          </a:p>
        </p:txBody>
      </p:sp>
    </p:spTree>
    <p:extLst>
      <p:ext uri="{BB962C8B-B14F-4D97-AF65-F5344CB8AC3E}">
        <p14:creationId xmlns:p14="http://schemas.microsoft.com/office/powerpoint/2010/main" val="3000983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5A6CBB4-C094-C842-B611-1E1422F3B6CE}" type="slidenum">
              <a:rPr lang="en-US" sz="1200"/>
              <a:pPr/>
              <a:t>54</a:t>
            </a:fld>
            <a:endParaRPr lang="en-US" sz="1200" dirty="0"/>
          </a:p>
        </p:txBody>
      </p:sp>
      <p:sp>
        <p:nvSpPr>
          <p:cNvPr id="509954" name="Rectangle 2"/>
          <p:cNvSpPr>
            <a:spLocks noGrp="1" noRot="1" noChangeAspect="1" noChangeArrowheads="1" noTextEdit="1"/>
          </p:cNvSpPr>
          <p:nvPr>
            <p:ph type="sldImg"/>
          </p:nvPr>
        </p:nvSpPr>
        <p:spPr>
          <a:ln/>
        </p:spPr>
      </p:sp>
      <p:sp>
        <p:nvSpPr>
          <p:cNvPr id="509955"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b="1" dirty="0">
                <a:latin typeface="Times New Roman" charset="0"/>
                <a:ea typeface="ＭＳ Ｐゴシック" charset="0"/>
              </a:rPr>
              <a:t>Instructor Notes</a:t>
            </a:r>
          </a:p>
          <a:p>
            <a:pPr marL="116472" indent="-116472">
              <a:buFontTx/>
              <a:buChar char="•"/>
            </a:pPr>
            <a:r>
              <a:rPr lang="en-US" dirty="0" smtClean="0">
                <a:latin typeface="Times New Roman" charset="0"/>
                <a:ea typeface="ＭＳ Ｐゴシック" charset="0"/>
              </a:rPr>
              <a:t>This section, </a:t>
            </a:r>
            <a:r>
              <a:rPr lang="en-US" i="0" dirty="0" smtClean="0">
                <a:latin typeface="Times New Roman" charset="0"/>
                <a:ea typeface="ＭＳ Ｐゴシック" charset="0"/>
              </a:rPr>
              <a:t>Handling Garbage, </a:t>
            </a:r>
            <a:r>
              <a:rPr lang="en-US" dirty="0" smtClean="0">
                <a:latin typeface="Times New Roman" charset="0"/>
                <a:ea typeface="ＭＳ Ｐゴシック" charset="0"/>
              </a:rPr>
              <a:t>will take 2 minutes to complete.</a:t>
            </a:r>
          </a:p>
          <a:p>
            <a:pPr marL="116472" indent="-116472">
              <a:buFontTx/>
              <a:buChar char="•"/>
            </a:pPr>
            <a:r>
              <a:rPr lang="en-US" dirty="0" smtClean="0">
                <a:latin typeface="Times New Roman" charset="0"/>
                <a:ea typeface="ＭＳ Ｐゴシック" charset="0"/>
              </a:rPr>
              <a:t>Ask </a:t>
            </a:r>
            <a:r>
              <a:rPr lang="en-US" dirty="0">
                <a:latin typeface="Times New Roman" charset="0"/>
                <a:ea typeface="ＭＳ Ｐゴシック" charset="0"/>
              </a:rPr>
              <a:t>students to identify what’s wrong with the way garbage was handled.</a:t>
            </a:r>
          </a:p>
          <a:p>
            <a:pPr marL="116472" indent="-116472">
              <a:buFontTx/>
              <a:buChar char="•"/>
            </a:pPr>
            <a:r>
              <a:rPr lang="en-US" dirty="0">
                <a:latin typeface="Times New Roman" charset="0"/>
                <a:ea typeface="ＭＳ Ｐゴシック" charset="0"/>
              </a:rPr>
              <a:t>Reveal the correct answer by advancing the slideshow. </a:t>
            </a:r>
          </a:p>
          <a:p>
            <a:pPr marL="116472" indent="-116472">
              <a:buFontTx/>
              <a:buChar char="•"/>
            </a:pPr>
            <a:r>
              <a:rPr lang="en-US" dirty="0">
                <a:latin typeface="Times New Roman" charset="0"/>
                <a:ea typeface="ＭＳ Ｐゴシック" charset="0"/>
              </a:rPr>
              <a:t>Advance the slideshow to reveal guidelines for handling garbage safely.</a:t>
            </a:r>
            <a:endParaRPr lang="en-US" dirty="0">
              <a:latin typeface="Arial" charset="0"/>
              <a:ea typeface="ＭＳ Ｐゴシック" charset="0"/>
            </a:endParaRPr>
          </a:p>
          <a:p>
            <a:pPr marL="116472" indent="-116472"/>
            <a:endParaRPr lang="en-US" dirty="0">
              <a:latin typeface="Arial" charset="0"/>
              <a:ea typeface="ＭＳ Ｐゴシック" charset="0"/>
            </a:endParaRPr>
          </a:p>
        </p:txBody>
      </p:sp>
    </p:spTree>
    <p:extLst>
      <p:ext uri="{BB962C8B-B14F-4D97-AF65-F5344CB8AC3E}">
        <p14:creationId xmlns:p14="http://schemas.microsoft.com/office/powerpoint/2010/main" val="41892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CC62FF4-D5E7-8E49-84AE-2A7897176415}" type="slidenum">
              <a:rPr lang="en-US" sz="1200"/>
              <a:pPr/>
              <a:t>6</a:t>
            </a:fld>
            <a:endParaRPr lang="en-US" sz="1200" dirty="0"/>
          </a:p>
        </p:txBody>
      </p:sp>
      <p:sp>
        <p:nvSpPr>
          <p:cNvPr id="38914" name="Rectangle 2"/>
          <p:cNvSpPr>
            <a:spLocks noGrp="1" noRot="1" noChangeAspect="1" noChangeArrowheads="1" noTextEdit="1"/>
          </p:cNvSpPr>
          <p:nvPr>
            <p:ph type="sldImg"/>
          </p:nvPr>
        </p:nvSpPr>
        <p:spPr>
          <a:ln/>
        </p:spPr>
      </p:sp>
      <p:sp>
        <p:nvSpPr>
          <p:cNvPr id="3891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r>
              <a:rPr lang="en-US" b="1" dirty="0">
                <a:latin typeface="Times New Roman" charset="0"/>
                <a:ea typeface="ＭＳ Ｐゴシック" charset="0"/>
              </a:rPr>
              <a:t>Instructor Notes</a:t>
            </a:r>
          </a:p>
          <a:p>
            <a:pPr marL="58236" indent="-58236">
              <a:buFontTx/>
              <a:buChar char="•"/>
            </a:pPr>
            <a:r>
              <a:rPr lang="en-US" dirty="0">
                <a:latin typeface="Times New Roman" charset="0"/>
                <a:ea typeface="ＭＳ Ｐゴシック" charset="0"/>
              </a:rPr>
              <a:t> Ask a volunteer to define poor cleaning and sanitizing.</a:t>
            </a:r>
          </a:p>
          <a:p>
            <a:pPr marL="58236" indent="-58236">
              <a:buFontTx/>
              <a:buChar char="•"/>
            </a:pPr>
            <a:r>
              <a:rPr lang="en-US" dirty="0">
                <a:latin typeface="Times New Roman" charset="0"/>
                <a:ea typeface="ＭＳ Ｐゴシック" charset="0"/>
              </a:rPr>
              <a:t> Reveal the correct answer by advancing </a:t>
            </a:r>
            <a:r>
              <a:rPr lang="en-US" dirty="0" smtClean="0">
                <a:latin typeface="Times New Roman" charset="0"/>
                <a:ea typeface="ＭＳ Ｐゴシック" charset="0"/>
              </a:rPr>
              <a:t>the slideshow. </a:t>
            </a:r>
            <a:r>
              <a:rPr lang="en-US" dirty="0">
                <a:latin typeface="Times New Roman" charset="0"/>
                <a:ea typeface="ＭＳ Ｐゴシック" charset="0"/>
              </a:rPr>
              <a:t>Answer any questions that may arise as you reveal the answer.</a:t>
            </a:r>
          </a:p>
          <a:p>
            <a:pPr marL="58236" indent="-58236">
              <a:buFontTx/>
              <a:buChar char="•"/>
            </a:pPr>
            <a:r>
              <a:rPr lang="en-US" dirty="0">
                <a:latin typeface="Times New Roman" charset="0"/>
                <a:ea typeface="ＭＳ Ｐゴシック" charset="0"/>
              </a:rPr>
              <a:t> Ask students to describe how the photo on the slide is an example of poor cleaning and sanitizing. Point out that the scale has not been cleaned and sanitized correctly and could transfer pathogens to food.</a:t>
            </a:r>
          </a:p>
        </p:txBody>
      </p:sp>
    </p:spTree>
    <p:extLst>
      <p:ext uri="{BB962C8B-B14F-4D97-AF65-F5344CB8AC3E}">
        <p14:creationId xmlns:p14="http://schemas.microsoft.com/office/powerpoint/2010/main" val="167363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469733A-DC40-4248-867A-AD0EDAC8108B}" type="slidenum">
              <a:rPr lang="en-US" sz="1200"/>
              <a:pPr/>
              <a:t>7</a:t>
            </a:fld>
            <a:endParaRPr lang="en-US" sz="1200" dirty="0"/>
          </a:p>
        </p:txBody>
      </p:sp>
      <p:sp>
        <p:nvSpPr>
          <p:cNvPr id="53250" name="Rectangle 2"/>
          <p:cNvSpPr>
            <a:spLocks noGrp="1" noRot="1" noChangeAspect="1" noChangeArrowheads="1" noTextEdit="1"/>
          </p:cNvSpPr>
          <p:nvPr>
            <p:ph type="sldImg"/>
          </p:nvPr>
        </p:nvSpPr>
        <p:spPr>
          <a:ln/>
        </p:spPr>
      </p:sp>
      <p:sp>
        <p:nvSpPr>
          <p:cNvPr id="273412" name="Rectangle 4"/>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defRPr/>
            </a:pPr>
            <a:r>
              <a:rPr lang="en-US" altLang="en-US" b="1" dirty="0" smtClean="0">
                <a:latin typeface="Times New Roman" pitchFamily="18" charset="0"/>
                <a:cs typeface="+mn-cs"/>
              </a:rPr>
              <a:t>Instructor Notes</a:t>
            </a:r>
          </a:p>
          <a:p>
            <a:pPr marL="58236" indent="-58236">
              <a:buFontTx/>
              <a:buChar char="•"/>
              <a:defRPr/>
            </a:pPr>
            <a:r>
              <a:rPr lang="en-US" altLang="en-US" dirty="0" smtClean="0">
                <a:latin typeface="Times New Roman" pitchFamily="18" charset="0"/>
                <a:cs typeface="+mn-cs"/>
              </a:rPr>
              <a:t> Ask a volunteer to identify the main way to control the time and temperature of food.</a:t>
            </a:r>
          </a:p>
          <a:p>
            <a:pPr marL="58236" indent="-58236">
              <a:buFontTx/>
              <a:buChar char="•"/>
              <a:defRPr/>
            </a:pPr>
            <a:r>
              <a:rPr lang="en-US" altLang="en-US" dirty="0" smtClean="0">
                <a:latin typeface="Times New Roman" pitchFamily="18" charset="0"/>
                <a:cs typeface="+mn-cs"/>
              </a:rPr>
              <a:t> Reveal the correct answer by advancing the slideshow. Answer any questions that may arise as you reveal the answer.</a:t>
            </a:r>
          </a:p>
          <a:p>
            <a:pPr eaLnBrk="1" hangingPunct="1">
              <a:defRPr/>
            </a:pPr>
            <a:endParaRPr lang="en-US" altLang="en-US" dirty="0" smtClean="0">
              <a:latin typeface="Times New Roman" pitchFamily="18" charset="0"/>
              <a:cs typeface="+mn-cs"/>
            </a:endParaRPr>
          </a:p>
          <a:p>
            <a:pPr marL="58236" indent="-58236">
              <a:defRPr/>
            </a:pPr>
            <a:endParaRPr lang="en-US" altLang="en-US" dirty="0" smtClean="0">
              <a:latin typeface="Times New Roman" pitchFamily="18" charset="0"/>
              <a:cs typeface="+mn-cs"/>
            </a:endParaRPr>
          </a:p>
        </p:txBody>
      </p:sp>
    </p:spTree>
    <p:extLst>
      <p:ext uri="{BB962C8B-B14F-4D97-AF65-F5344CB8AC3E}">
        <p14:creationId xmlns:p14="http://schemas.microsoft.com/office/powerpoint/2010/main" val="346616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F338C6D-D2CA-3E4E-A8C3-4982E57F9DD5}" type="slidenum">
              <a:rPr lang="en-US" sz="1200"/>
              <a:pPr/>
              <a:t>8</a:t>
            </a:fld>
            <a:endParaRPr lang="en-US" sz="1200" dirty="0"/>
          </a:p>
        </p:txBody>
      </p:sp>
      <p:sp>
        <p:nvSpPr>
          <p:cNvPr id="57346" name="Rectangle 2"/>
          <p:cNvSpPr>
            <a:spLocks noGrp="1" noRot="1" noChangeAspect="1" noChangeArrowheads="1" noTextEdit="1"/>
          </p:cNvSpPr>
          <p:nvPr>
            <p:ph type="sldImg"/>
          </p:nvPr>
        </p:nvSpPr>
        <p:spPr>
          <a:ln/>
        </p:spPr>
      </p:sp>
      <p:sp>
        <p:nvSpPr>
          <p:cNvPr id="268292" name="Rectangle 4"/>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defRPr/>
            </a:pPr>
            <a:r>
              <a:rPr lang="en-US" altLang="en-US" b="1" dirty="0" smtClean="0">
                <a:latin typeface="Times New Roman" pitchFamily="18" charset="0"/>
                <a:cs typeface="+mn-cs"/>
              </a:rPr>
              <a:t>Instructor Notes</a:t>
            </a:r>
          </a:p>
          <a:p>
            <a:pPr marL="58236" indent="-58236">
              <a:buFontTx/>
              <a:buChar char="•"/>
              <a:defRPr/>
            </a:pPr>
            <a:r>
              <a:rPr lang="en-US" altLang="en-US" dirty="0" smtClean="0">
                <a:latin typeface="Times New Roman" pitchFamily="18" charset="0"/>
                <a:cs typeface="+mn-cs"/>
              </a:rPr>
              <a:t> Ask a volunteer to identify the main ways to prevent cross-contamination.</a:t>
            </a:r>
          </a:p>
          <a:p>
            <a:pPr marL="58236" indent="-58236">
              <a:buFontTx/>
              <a:buChar char="•"/>
              <a:defRPr/>
            </a:pPr>
            <a:r>
              <a:rPr lang="en-US" altLang="en-US" dirty="0" smtClean="0">
                <a:latin typeface="Times New Roman" pitchFamily="18" charset="0"/>
                <a:cs typeface="+mn-cs"/>
              </a:rPr>
              <a:t> Reveal the correct answer by advancing the slideshow. Answer any questions that may arise as you reveal the answer.</a:t>
            </a:r>
          </a:p>
          <a:p>
            <a:pPr eaLnBrk="1" hangingPunct="1">
              <a:defRPr/>
            </a:pPr>
            <a:endParaRPr lang="en-US" altLang="en-US" dirty="0" smtClean="0">
              <a:latin typeface="Times New Roman" pitchFamily="18" charset="0"/>
              <a:cs typeface="+mn-cs"/>
            </a:endParaRPr>
          </a:p>
        </p:txBody>
      </p:sp>
    </p:spTree>
    <p:extLst>
      <p:ext uri="{BB962C8B-B14F-4D97-AF65-F5344CB8AC3E}">
        <p14:creationId xmlns:p14="http://schemas.microsoft.com/office/powerpoint/2010/main" val="317581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8674E8FC-28E5-2649-AC1C-3E8A3E187446}" type="slidenum">
              <a:rPr lang="en-US" sz="1200"/>
              <a:pPr/>
              <a:t>9</a:t>
            </a:fld>
            <a:endParaRPr lang="en-US" sz="1200" dirty="0"/>
          </a:p>
        </p:txBody>
      </p:sp>
      <p:sp>
        <p:nvSpPr>
          <p:cNvPr id="59394" name="Rectangle 2"/>
          <p:cNvSpPr>
            <a:spLocks noGrp="1" noRot="1" noChangeAspect="1" noChangeArrowheads="1" noTextEdit="1"/>
          </p:cNvSpPr>
          <p:nvPr>
            <p:ph type="sldImg"/>
          </p:nvPr>
        </p:nvSpPr>
        <p:spPr>
          <a:ln/>
        </p:spPr>
      </p:sp>
      <p:sp>
        <p:nvSpPr>
          <p:cNvPr id="5939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8236" indent="-58236"/>
            <a:r>
              <a:rPr lang="en-US" b="1" dirty="0">
                <a:latin typeface="Times New Roman" charset="0"/>
                <a:ea typeface="ＭＳ Ｐゴシック" charset="0"/>
              </a:rPr>
              <a:t>Instructor Notes</a:t>
            </a:r>
          </a:p>
          <a:p>
            <a:pPr marL="58236" indent="-58236">
              <a:buFontTx/>
              <a:buChar char="•"/>
            </a:pPr>
            <a:r>
              <a:rPr lang="en-US" dirty="0">
                <a:latin typeface="Times New Roman" charset="0"/>
                <a:ea typeface="ＭＳ Ｐゴシック" charset="0"/>
              </a:rPr>
              <a:t> Ask students to describe how the food in the photo on the slide is being stored to prevent cross-contamination. Point out that storing ready-to-eat food, such as the strawberries, above raw meat, seafood, and poultry can prevent the transfer of pathogens from the raw food to the ready-to-eat food.</a:t>
            </a:r>
          </a:p>
        </p:txBody>
      </p:sp>
    </p:spTree>
    <p:extLst>
      <p:ext uri="{BB962C8B-B14F-4D97-AF65-F5344CB8AC3E}">
        <p14:creationId xmlns:p14="http://schemas.microsoft.com/office/powerpoint/2010/main" val="233563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60486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10484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19303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80F6FC4B-47EC-EB42-B19D-27BF0CE0CC74}"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3569" t="31227" r="22185" b="31494"/>
          <a:stretch/>
        </p:blipFill>
        <p:spPr bwMode="auto">
          <a:xfrm>
            <a:off x="8229600" y="5826760"/>
            <a:ext cx="196426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userDrawn="1"/>
        </p:nvPicPr>
        <p:blipFill rotWithShape="1">
          <a:blip r:embed="rId4" cstate="screen">
            <a:extLst>
              <a:ext uri="{28A0092B-C50C-407E-A947-70E740481C1C}">
                <a14:useLocalDpi xmlns:a14="http://schemas.microsoft.com/office/drawing/2010/main"/>
              </a:ext>
            </a:extLst>
          </a:blip>
          <a:srcRect l="16554" t="19244" r="16105" b="20480"/>
          <a:stretch/>
        </p:blipFill>
        <p:spPr bwMode="auto">
          <a:xfrm>
            <a:off x="10315787" y="5791200"/>
            <a:ext cx="162560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6"/>
          <p:cNvCxnSpPr>
            <a:cxnSpLocks noChangeShapeType="1"/>
          </p:cNvCxnSpPr>
          <p:nvPr userDrawn="1"/>
        </p:nvCxnSpPr>
        <p:spPr bwMode="auto">
          <a:xfrm>
            <a:off x="10271760" y="6055360"/>
            <a:ext cx="0" cy="457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7393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9633" y="1357313"/>
            <a:ext cx="7086600" cy="2576512"/>
          </a:xfrm>
          <a:prstGeom prst="rect">
            <a:avLst/>
          </a:prstGeom>
          <a:solidFill>
            <a:srgbClr val="566B2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5132918" y="955101"/>
            <a:ext cx="7063316"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sp>
        <p:nvSpPr>
          <p:cNvPr id="4" name="Rectangle 11"/>
          <p:cNvSpPr>
            <a:spLocks noChangeArrowheads="1"/>
          </p:cNvSpPr>
          <p:nvPr/>
        </p:nvSpPr>
        <p:spPr bwMode="auto">
          <a:xfrm>
            <a:off x="5122334" y="3349050"/>
            <a:ext cx="7073900"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sp>
        <p:nvSpPr>
          <p:cNvPr id="5" name="Rectangle 9"/>
          <p:cNvSpPr>
            <a:spLocks noChangeArrowheads="1"/>
          </p:cNvSpPr>
          <p:nvPr/>
        </p:nvSpPr>
        <p:spPr bwMode="auto">
          <a:xfrm>
            <a:off x="1" y="6274814"/>
            <a:ext cx="5145617" cy="584775"/>
          </a:xfrm>
          <a:prstGeom prst="rect">
            <a:avLst/>
          </a:prstGeom>
          <a:solidFill>
            <a:srgbClr val="426B0F">
              <a:alpha val="70000"/>
            </a:srgbClr>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6" name="Picture 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534400" y="6235701"/>
            <a:ext cx="1447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FA_LOGO_rgb_hires.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320867" y="6172200"/>
            <a:ext cx="1413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6"/>
          <p:cNvCxnSpPr>
            <a:cxnSpLocks noChangeShapeType="1"/>
          </p:cNvCxnSpPr>
          <p:nvPr userDrawn="1"/>
        </p:nvCxnSpPr>
        <p:spPr bwMode="auto">
          <a:xfrm>
            <a:off x="10210800" y="62865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17" descr="FA_1.1 Ch opener .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 y="1352551"/>
            <a:ext cx="51435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5486401" y="1874839"/>
            <a:ext cx="2800767"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nSpc>
                <a:spcPct val="90000"/>
              </a:lnSpc>
              <a:defRPr/>
            </a:pPr>
            <a:r>
              <a:rPr lang="en-US" sz="3400" b="1" dirty="0" smtClean="0">
                <a:solidFill>
                  <a:schemeClr val="bg1"/>
                </a:solidFill>
                <a:latin typeface="Arial-BoldMT" charset="0"/>
                <a:cs typeface="Arial-BoldMT" charset="0"/>
              </a:rPr>
              <a:t>Food Safety </a:t>
            </a:r>
            <a:br>
              <a:rPr lang="en-US" sz="3400" b="1" dirty="0" smtClean="0">
                <a:solidFill>
                  <a:schemeClr val="bg1"/>
                </a:solidFill>
                <a:latin typeface="Arial-BoldMT" charset="0"/>
                <a:cs typeface="Arial-BoldMT" charset="0"/>
              </a:rPr>
            </a:br>
            <a:r>
              <a:rPr lang="en-US" sz="3400" b="1" dirty="0" smtClean="0">
                <a:solidFill>
                  <a:schemeClr val="bg1"/>
                </a:solidFill>
                <a:latin typeface="Arial-BoldMT" charset="0"/>
                <a:cs typeface="Arial-BoldMT" charset="0"/>
              </a:rPr>
              <a:t>Is Important</a:t>
            </a:r>
          </a:p>
        </p:txBody>
      </p:sp>
    </p:spTree>
    <p:extLst>
      <p:ext uri="{BB962C8B-B14F-4D97-AF65-F5344CB8AC3E}">
        <p14:creationId xmlns:p14="http://schemas.microsoft.com/office/powerpoint/2010/main" val="385980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6101" y="1143001"/>
            <a:ext cx="5702300" cy="4983163"/>
          </a:xfrm>
        </p:spPr>
        <p:txBody>
          <a:bodyPr/>
          <a:lstStyle>
            <a:lvl1pPr>
              <a:defRPr b="1"/>
            </a:lvl1pPr>
            <a:lvl2pPr>
              <a:buClr>
                <a:srgbClr val="426B0F"/>
              </a:buClr>
              <a:defRPr/>
            </a:lvl2pPr>
            <a:lvl3pPr>
              <a:buClr>
                <a:srgbClr val="426B0F"/>
              </a:buClr>
              <a:defRPr/>
            </a:lvl3pPr>
            <a:lvl4pPr>
              <a:buClr>
                <a:srgbClr val="426B0F"/>
              </a:buClr>
              <a:defRPr/>
            </a:lvl4pPr>
            <a:lvl5pPr>
              <a:buClr>
                <a:srgbClr val="426B0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7924800" y="1646238"/>
            <a:ext cx="3657600" cy="2925763"/>
          </a:xfrm>
          <a:ln>
            <a:solidFill>
              <a:srgbClr val="426B0F"/>
            </a:solidFill>
          </a:ln>
        </p:spPr>
        <p:txBody>
          <a:bodyPr/>
          <a:lstStyle>
            <a:lvl1pPr>
              <a:defRPr b="1"/>
            </a:lvl1pPr>
            <a:lvl2pPr>
              <a:buClr>
                <a:srgbClr val="426B0F"/>
              </a:buClr>
              <a:defRPr/>
            </a:lvl2pPr>
            <a:lvl3pPr>
              <a:buClr>
                <a:srgbClr val="426B0F"/>
              </a:buClr>
              <a:defRPr/>
            </a:lvl3pPr>
            <a:lvl4pPr>
              <a:buClr>
                <a:srgbClr val="426B0F"/>
              </a:buClr>
              <a:defRPr/>
            </a:lvl4pPr>
            <a:lvl5pPr>
              <a:buClr>
                <a:srgbClr val="426B0F"/>
              </a:buClr>
              <a:defRPr/>
            </a:lvl5pPr>
          </a:lstStyle>
          <a:p>
            <a:pPr lvl="0"/>
            <a:endParaRPr lang="en-US" dirty="0"/>
          </a:p>
        </p:txBody>
      </p:sp>
      <p:sp>
        <p:nvSpPr>
          <p:cNvPr id="5" name="Slide Number Placeholder 2"/>
          <p:cNvSpPr>
            <a:spLocks noGrp="1"/>
          </p:cNvSpPr>
          <p:nvPr>
            <p:ph type="sldNum" sz="quarter" idx="12"/>
          </p:nvPr>
        </p:nvSpPr>
        <p:spPr/>
        <p:txBody>
          <a:bodyPr/>
          <a:lstStyle>
            <a:lvl1pPr>
              <a:defRPr/>
            </a:lvl1pPr>
          </a:lstStyle>
          <a:p>
            <a:pPr>
              <a:defRPr/>
            </a:pPr>
            <a:fld id="{ED37404D-5117-C942-A956-A134BE8A9B3E}" type="slidenum">
              <a:rPr lang="en-US"/>
              <a:pPr>
                <a:defRPr/>
              </a:pPr>
              <a:t>‹#›</a:t>
            </a:fld>
            <a:endParaRPr lang="en-US" dirty="0"/>
          </a:p>
        </p:txBody>
      </p:sp>
    </p:spTree>
    <p:extLst>
      <p:ext uri="{BB962C8B-B14F-4D97-AF65-F5344CB8AC3E}">
        <p14:creationId xmlns:p14="http://schemas.microsoft.com/office/powerpoint/2010/main" val="147864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itle Slide_ch 2">
    <p:spTree>
      <p:nvGrpSpPr>
        <p:cNvPr id="1" name=""/>
        <p:cNvGrpSpPr/>
        <p:nvPr/>
      </p:nvGrpSpPr>
      <p:grpSpPr>
        <a:xfrm>
          <a:off x="0" y="0"/>
          <a:ext cx="0" cy="0"/>
          <a:chOff x="0" y="0"/>
          <a:chExt cx="0" cy="0"/>
        </a:xfrm>
      </p:grpSpPr>
      <p:sp>
        <p:nvSpPr>
          <p:cNvPr id="2" name="Rectangle 9"/>
          <p:cNvSpPr>
            <a:spLocks noChangeArrowheads="1"/>
          </p:cNvSpPr>
          <p:nvPr/>
        </p:nvSpPr>
        <p:spPr bwMode="auto">
          <a:xfrm>
            <a:off x="1" y="6274814"/>
            <a:ext cx="5145617" cy="584775"/>
          </a:xfrm>
          <a:prstGeom prst="rect">
            <a:avLst/>
          </a:prstGeom>
          <a:solidFill>
            <a:srgbClr val="426B0F">
              <a:alpha val="70000"/>
            </a:srgbClr>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3" name="Picture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34400" y="6235701"/>
            <a:ext cx="1447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FA_LOGO_rgb_hires.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0867" y="6172200"/>
            <a:ext cx="1413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p:cNvCxnSpPr>
            <a:cxnSpLocks noChangeShapeType="1"/>
          </p:cNvCxnSpPr>
          <p:nvPr userDrawn="1"/>
        </p:nvCxnSpPr>
        <p:spPr bwMode="auto">
          <a:xfrm>
            <a:off x="10210800" y="62865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11" descr="headbar_0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5109633" y="1357313"/>
            <a:ext cx="7086600" cy="2576512"/>
          </a:xfrm>
          <a:prstGeom prst="rect">
            <a:avLst/>
          </a:prstGeom>
          <a:solidFill>
            <a:srgbClr val="566B2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auto">
          <a:xfrm>
            <a:off x="5029201" y="955101"/>
            <a:ext cx="7167033"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sp>
        <p:nvSpPr>
          <p:cNvPr id="8" name="Rectangle 11"/>
          <p:cNvSpPr>
            <a:spLocks noChangeArrowheads="1"/>
          </p:cNvSpPr>
          <p:nvPr userDrawn="1"/>
        </p:nvSpPr>
        <p:spPr bwMode="auto">
          <a:xfrm>
            <a:off x="5122334" y="3349050"/>
            <a:ext cx="7073900"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9" name="Picture 17" descr="FA_2.1 Ch Opener.tif"/>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flipH="1">
            <a:off x="0" y="1352551"/>
            <a:ext cx="512233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5486400" y="1874839"/>
            <a:ext cx="340670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nSpc>
                <a:spcPct val="90000"/>
              </a:lnSpc>
              <a:defRPr/>
            </a:pPr>
            <a:r>
              <a:rPr lang="en-US" sz="3400" b="1" dirty="0" smtClean="0">
                <a:solidFill>
                  <a:schemeClr val="bg1"/>
                </a:solidFill>
                <a:latin typeface="Arial-BoldMT" charset="0"/>
                <a:cs typeface="Arial-BoldMT" charset="0"/>
              </a:rPr>
              <a:t>Good Personal </a:t>
            </a:r>
            <a:br>
              <a:rPr lang="en-US" sz="3400" b="1" dirty="0" smtClean="0">
                <a:solidFill>
                  <a:schemeClr val="bg1"/>
                </a:solidFill>
                <a:latin typeface="Arial-BoldMT" charset="0"/>
                <a:cs typeface="Arial-BoldMT" charset="0"/>
              </a:rPr>
            </a:br>
            <a:r>
              <a:rPr lang="en-US" sz="3400" b="1" dirty="0" smtClean="0">
                <a:solidFill>
                  <a:schemeClr val="bg1"/>
                </a:solidFill>
                <a:latin typeface="Arial-BoldMT" charset="0"/>
                <a:cs typeface="Arial-BoldMT" charset="0"/>
              </a:rPr>
              <a:t>Hygiene</a:t>
            </a:r>
          </a:p>
        </p:txBody>
      </p:sp>
    </p:spTree>
    <p:extLst>
      <p:ext uri="{BB962C8B-B14F-4D97-AF65-F5344CB8AC3E}">
        <p14:creationId xmlns:p14="http://schemas.microsoft.com/office/powerpoint/2010/main" val="2529225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itle Slide_ch 3">
    <p:spTree>
      <p:nvGrpSpPr>
        <p:cNvPr id="1" name=""/>
        <p:cNvGrpSpPr/>
        <p:nvPr/>
      </p:nvGrpSpPr>
      <p:grpSpPr>
        <a:xfrm>
          <a:off x="0" y="0"/>
          <a:ext cx="0" cy="0"/>
          <a:chOff x="0" y="0"/>
          <a:chExt cx="0" cy="0"/>
        </a:xfrm>
      </p:grpSpPr>
      <p:sp>
        <p:nvSpPr>
          <p:cNvPr id="2" name="Rectangle 9"/>
          <p:cNvSpPr>
            <a:spLocks noChangeArrowheads="1"/>
          </p:cNvSpPr>
          <p:nvPr/>
        </p:nvSpPr>
        <p:spPr bwMode="auto">
          <a:xfrm>
            <a:off x="0" y="6274814"/>
            <a:ext cx="5149851" cy="584775"/>
          </a:xfrm>
          <a:prstGeom prst="rect">
            <a:avLst/>
          </a:prstGeom>
          <a:solidFill>
            <a:srgbClr val="426B0F">
              <a:alpha val="70000"/>
            </a:srgbClr>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3" name="Picture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34400" y="6235701"/>
            <a:ext cx="1447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FA_LOGO_rgb_hires.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0867" y="6172200"/>
            <a:ext cx="1413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p:cNvCxnSpPr>
            <a:cxnSpLocks noChangeShapeType="1"/>
          </p:cNvCxnSpPr>
          <p:nvPr userDrawn="1"/>
        </p:nvCxnSpPr>
        <p:spPr bwMode="auto">
          <a:xfrm>
            <a:off x="10210800" y="62865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11" descr="headbar_0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5109633" y="1357313"/>
            <a:ext cx="7086600" cy="2576512"/>
          </a:xfrm>
          <a:prstGeom prst="rect">
            <a:avLst/>
          </a:prstGeom>
          <a:solidFill>
            <a:srgbClr val="566B2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auto">
          <a:xfrm>
            <a:off x="5132918" y="955101"/>
            <a:ext cx="7063316"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sp>
        <p:nvSpPr>
          <p:cNvPr id="8" name="Rectangle 11"/>
          <p:cNvSpPr>
            <a:spLocks noChangeArrowheads="1"/>
          </p:cNvSpPr>
          <p:nvPr userDrawn="1"/>
        </p:nvSpPr>
        <p:spPr bwMode="auto">
          <a:xfrm>
            <a:off x="5122334" y="3349050"/>
            <a:ext cx="7073900"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9" name="Picture 17" descr="FA_3.1 Ch Opener.tif"/>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flipH="1">
            <a:off x="1" y="1352551"/>
            <a:ext cx="51435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5486401" y="1874839"/>
            <a:ext cx="430278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nSpc>
                <a:spcPct val="90000"/>
              </a:lnSpc>
              <a:defRPr/>
            </a:pPr>
            <a:r>
              <a:rPr lang="en-US" sz="3400" b="1" dirty="0" smtClean="0">
                <a:solidFill>
                  <a:schemeClr val="bg1"/>
                </a:solidFill>
                <a:latin typeface="Arial-BoldMT" charset="0"/>
                <a:cs typeface="Arial-BoldMT" charset="0"/>
              </a:rPr>
              <a:t>Receiving and</a:t>
            </a:r>
            <a:br>
              <a:rPr lang="en-US" sz="3400" b="1" dirty="0" smtClean="0">
                <a:solidFill>
                  <a:schemeClr val="bg1"/>
                </a:solidFill>
                <a:latin typeface="Arial-BoldMT" charset="0"/>
                <a:cs typeface="Arial-BoldMT" charset="0"/>
              </a:rPr>
            </a:br>
            <a:r>
              <a:rPr lang="en-US" sz="3400" b="1" dirty="0" smtClean="0">
                <a:solidFill>
                  <a:schemeClr val="bg1"/>
                </a:solidFill>
                <a:latin typeface="Arial-BoldMT" charset="0"/>
                <a:cs typeface="Arial-BoldMT" charset="0"/>
              </a:rPr>
              <a:t>Storing Food Safely</a:t>
            </a:r>
          </a:p>
        </p:txBody>
      </p:sp>
    </p:spTree>
    <p:extLst>
      <p:ext uri="{BB962C8B-B14F-4D97-AF65-F5344CB8AC3E}">
        <p14:creationId xmlns:p14="http://schemas.microsoft.com/office/powerpoint/2010/main" val="306101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6274814"/>
            <a:ext cx="5149851" cy="584775"/>
          </a:xfrm>
          <a:prstGeom prst="rect">
            <a:avLst/>
          </a:prstGeom>
          <a:solidFill>
            <a:srgbClr val="426B0F">
              <a:alpha val="70000"/>
            </a:srgbClr>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3" name="Picture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34400" y="6235701"/>
            <a:ext cx="1447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FA_LOGO_rgb_hires.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0867" y="6172200"/>
            <a:ext cx="1413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p:cNvCxnSpPr>
            <a:cxnSpLocks noChangeShapeType="1"/>
          </p:cNvCxnSpPr>
          <p:nvPr userDrawn="1"/>
        </p:nvCxnSpPr>
        <p:spPr bwMode="auto">
          <a:xfrm>
            <a:off x="10210800" y="62865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11" descr="headbar_0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5109633" y="1357313"/>
            <a:ext cx="7086600" cy="2576512"/>
          </a:xfrm>
          <a:prstGeom prst="rect">
            <a:avLst/>
          </a:prstGeom>
          <a:solidFill>
            <a:srgbClr val="566B2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auto">
          <a:xfrm>
            <a:off x="5132918" y="955101"/>
            <a:ext cx="7063316"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sp>
        <p:nvSpPr>
          <p:cNvPr id="8" name="Rectangle 11"/>
          <p:cNvSpPr>
            <a:spLocks noChangeArrowheads="1"/>
          </p:cNvSpPr>
          <p:nvPr userDrawn="1"/>
        </p:nvSpPr>
        <p:spPr bwMode="auto">
          <a:xfrm>
            <a:off x="5122334" y="3349050"/>
            <a:ext cx="7073900"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9" name="Picture 17" descr="FA_4.1 Ch opener repacking.tif"/>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 y="1352551"/>
            <a:ext cx="5151967"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5486401" y="1874839"/>
            <a:ext cx="4956806"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nSpc>
                <a:spcPct val="90000"/>
              </a:lnSpc>
              <a:defRPr/>
            </a:pPr>
            <a:r>
              <a:rPr lang="en-US" sz="3400" b="1" dirty="0" smtClean="0">
                <a:solidFill>
                  <a:schemeClr val="bg1"/>
                </a:solidFill>
                <a:latin typeface="Arial-BoldMT" charset="0"/>
                <a:cs typeface="Arial-BoldMT" charset="0"/>
              </a:rPr>
              <a:t>Evaluating, Repacking,</a:t>
            </a:r>
            <a:br>
              <a:rPr lang="en-US" sz="3400" b="1" dirty="0" smtClean="0">
                <a:solidFill>
                  <a:schemeClr val="bg1"/>
                </a:solidFill>
                <a:latin typeface="Arial-BoldMT" charset="0"/>
                <a:cs typeface="Arial-BoldMT" charset="0"/>
              </a:rPr>
            </a:br>
            <a:r>
              <a:rPr lang="en-US" sz="3400" b="1" dirty="0" smtClean="0">
                <a:solidFill>
                  <a:schemeClr val="bg1"/>
                </a:solidFill>
                <a:latin typeface="Arial-BoldMT" charset="0"/>
                <a:cs typeface="Arial-BoldMT" charset="0"/>
              </a:rPr>
              <a:t>and Transporting </a:t>
            </a:r>
            <a:br>
              <a:rPr lang="en-US" sz="3400" b="1" dirty="0" smtClean="0">
                <a:solidFill>
                  <a:schemeClr val="bg1"/>
                </a:solidFill>
                <a:latin typeface="Arial-BoldMT" charset="0"/>
                <a:cs typeface="Arial-BoldMT" charset="0"/>
              </a:rPr>
            </a:br>
            <a:r>
              <a:rPr lang="en-US" sz="3400" b="1" dirty="0" smtClean="0">
                <a:solidFill>
                  <a:schemeClr val="bg1"/>
                </a:solidFill>
                <a:latin typeface="Arial-BoldMT" charset="0"/>
                <a:cs typeface="Arial-BoldMT" charset="0"/>
              </a:rPr>
              <a:t>Food Safely</a:t>
            </a:r>
          </a:p>
        </p:txBody>
      </p:sp>
    </p:spTree>
    <p:extLst>
      <p:ext uri="{BB962C8B-B14F-4D97-AF65-F5344CB8AC3E}">
        <p14:creationId xmlns:p14="http://schemas.microsoft.com/office/powerpoint/2010/main" val="996613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_ch 5">
    <p:spTree>
      <p:nvGrpSpPr>
        <p:cNvPr id="1" name=""/>
        <p:cNvGrpSpPr/>
        <p:nvPr/>
      </p:nvGrpSpPr>
      <p:grpSpPr>
        <a:xfrm>
          <a:off x="0" y="0"/>
          <a:ext cx="0" cy="0"/>
          <a:chOff x="0" y="0"/>
          <a:chExt cx="0" cy="0"/>
        </a:xfrm>
      </p:grpSpPr>
      <p:sp>
        <p:nvSpPr>
          <p:cNvPr id="2" name="Rectangle 9"/>
          <p:cNvSpPr>
            <a:spLocks noChangeArrowheads="1"/>
          </p:cNvSpPr>
          <p:nvPr/>
        </p:nvSpPr>
        <p:spPr bwMode="auto">
          <a:xfrm>
            <a:off x="0" y="6274814"/>
            <a:ext cx="5149851" cy="584775"/>
          </a:xfrm>
          <a:prstGeom prst="rect">
            <a:avLst/>
          </a:prstGeom>
          <a:solidFill>
            <a:srgbClr val="426B0F">
              <a:alpha val="70000"/>
            </a:srgbClr>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3" name="Picture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34400" y="6235701"/>
            <a:ext cx="1447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FA_LOGO_rgb_hires.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0867" y="6172200"/>
            <a:ext cx="1413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p:cNvCxnSpPr>
            <a:cxnSpLocks noChangeShapeType="1"/>
          </p:cNvCxnSpPr>
          <p:nvPr userDrawn="1"/>
        </p:nvCxnSpPr>
        <p:spPr bwMode="auto">
          <a:xfrm>
            <a:off x="10210800" y="62865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11" descr="headbar_0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5109633" y="1357313"/>
            <a:ext cx="7086600" cy="2576512"/>
          </a:xfrm>
          <a:prstGeom prst="rect">
            <a:avLst/>
          </a:prstGeom>
          <a:solidFill>
            <a:srgbClr val="566B2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auto">
          <a:xfrm>
            <a:off x="5132918" y="955101"/>
            <a:ext cx="7063316"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sp>
        <p:nvSpPr>
          <p:cNvPr id="8" name="Rectangle 11"/>
          <p:cNvSpPr>
            <a:spLocks noChangeArrowheads="1"/>
          </p:cNvSpPr>
          <p:nvPr userDrawn="1"/>
        </p:nvSpPr>
        <p:spPr bwMode="auto">
          <a:xfrm>
            <a:off x="5122334" y="3349050"/>
            <a:ext cx="7073900" cy="584775"/>
          </a:xfrm>
          <a:prstGeom prst="rect">
            <a:avLst/>
          </a:prstGeom>
          <a:solidFill>
            <a:srgbClr val="FCCE87"/>
          </a:solidFill>
          <a:ln>
            <a:noFill/>
          </a:ln>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defRPr/>
            </a:pPr>
            <a:endParaRPr lang="en-US" altLang="en-US" sz="3200" dirty="0" smtClean="0">
              <a:ea typeface="+mn-ea"/>
            </a:endParaRPr>
          </a:p>
        </p:txBody>
      </p:sp>
      <p:pic>
        <p:nvPicPr>
          <p:cNvPr id="9" name="Picture 17" descr="FA_5.0 Ch Opener mopping.tif"/>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flipH="1">
            <a:off x="1" y="1352551"/>
            <a:ext cx="5151967"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5486401" y="1874839"/>
            <a:ext cx="304282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nSpc>
                <a:spcPct val="90000"/>
              </a:lnSpc>
              <a:defRPr/>
            </a:pPr>
            <a:r>
              <a:rPr lang="en-US" sz="3400" b="1" dirty="0" smtClean="0">
                <a:solidFill>
                  <a:schemeClr val="bg1"/>
                </a:solidFill>
                <a:latin typeface="Arial-BoldMT" charset="0"/>
                <a:cs typeface="Arial-BoldMT" charset="0"/>
              </a:rPr>
              <a:t>Cleaning and </a:t>
            </a:r>
            <a:br>
              <a:rPr lang="en-US" sz="3400" b="1" dirty="0" smtClean="0">
                <a:solidFill>
                  <a:schemeClr val="bg1"/>
                </a:solidFill>
                <a:latin typeface="Arial-BoldMT" charset="0"/>
                <a:cs typeface="Arial-BoldMT" charset="0"/>
              </a:rPr>
            </a:br>
            <a:r>
              <a:rPr lang="en-US" sz="3400" b="1" dirty="0" smtClean="0">
                <a:solidFill>
                  <a:schemeClr val="bg1"/>
                </a:solidFill>
                <a:latin typeface="Arial-BoldMT" charset="0"/>
                <a:cs typeface="Arial-BoldMT" charset="0"/>
              </a:rPr>
              <a:t>Sanitizing</a:t>
            </a:r>
          </a:p>
        </p:txBody>
      </p:sp>
    </p:spTree>
    <p:extLst>
      <p:ext uri="{BB962C8B-B14F-4D97-AF65-F5344CB8AC3E}">
        <p14:creationId xmlns:p14="http://schemas.microsoft.com/office/powerpoint/2010/main" val="288619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157703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170829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401166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27197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32172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349177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142934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E5EF-3D2E-4852-A6B9-D6C99CBE733D}" type="datetimeFigureOut">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2B7F3-6C7B-47FF-B064-F135B237DE4B}" type="slidenum">
              <a:rPr lang="en-US" smtClean="0"/>
              <a:t>‹#›</a:t>
            </a:fld>
            <a:endParaRPr lang="en-US" dirty="0"/>
          </a:p>
        </p:txBody>
      </p:sp>
    </p:spTree>
    <p:extLst>
      <p:ext uri="{BB962C8B-B14F-4D97-AF65-F5344CB8AC3E}">
        <p14:creationId xmlns:p14="http://schemas.microsoft.com/office/powerpoint/2010/main" val="174964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2E5EF-3D2E-4852-A6B9-D6C99CBE733D}" type="datetimeFigureOut">
              <a:rPr lang="en-US" smtClean="0"/>
              <a:t>5/16/2017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2B7F3-6C7B-47FF-B064-F135B237DE4B}" type="slidenum">
              <a:rPr lang="en-US" smtClean="0"/>
              <a:t>‹#›</a:t>
            </a:fld>
            <a:endParaRPr lang="en-US" dirty="0"/>
          </a:p>
        </p:txBody>
      </p:sp>
    </p:spTree>
    <p:extLst>
      <p:ext uri="{BB962C8B-B14F-4D97-AF65-F5344CB8AC3E}">
        <p14:creationId xmlns:p14="http://schemas.microsoft.com/office/powerpoint/2010/main" val="877189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mailto:dchow@lafoodbank.org" TargetMode="External"/><Relationship Id="rId2" Type="http://schemas.openxmlformats.org/officeDocument/2006/relationships/hyperlink" Target="mailto:yvasquez@lafoodbank.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9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Your Role in Keeping Food Safe</a:t>
            </a:r>
          </a:p>
        </p:txBody>
      </p:sp>
      <p:sp>
        <p:nvSpPr>
          <p:cNvPr id="828418" name="Rectangle 2"/>
          <p:cNvSpPr>
            <a:spLocks noGrp="1" noChangeArrowheads="1"/>
          </p:cNvSpPr>
          <p:nvPr>
            <p:ph idx="1"/>
          </p:nvPr>
        </p:nvSpPr>
        <p:spPr/>
        <p:txBody>
          <a:bodyPr/>
          <a:lstStyle/>
          <a:p>
            <a:pPr marL="0" indent="0">
              <a:buNone/>
              <a:defRPr/>
            </a:pPr>
            <a:endParaRPr lang="en-US" dirty="0" smtClean="0">
              <a:latin typeface="+mj-lt"/>
              <a:ea typeface="Osaka" charset="0"/>
              <a:cs typeface="Osaka" charset="0"/>
            </a:endParaRPr>
          </a:p>
          <a:p>
            <a:pPr marL="0" indent="0">
              <a:buNone/>
              <a:defRPr/>
            </a:pPr>
            <a:r>
              <a:rPr lang="en-US" dirty="0" smtClean="0">
                <a:latin typeface="+mj-lt"/>
                <a:ea typeface="Osaka" charset="0"/>
                <a:cs typeface="Osaka" charset="0"/>
              </a:rPr>
              <a:t>Clean </a:t>
            </a:r>
            <a:r>
              <a:rPr lang="en-US" dirty="0">
                <a:latin typeface="+mj-lt"/>
                <a:ea typeface="Osaka" charset="0"/>
                <a:cs typeface="Osaka" charset="0"/>
              </a:rPr>
              <a:t>and Sanitize Surfaces </a:t>
            </a:r>
            <a:r>
              <a:rPr lang="en-US" dirty="0" smtClean="0">
                <a:latin typeface="+mj-lt"/>
                <a:ea typeface="Osaka" charset="0"/>
                <a:cs typeface="Osaka" charset="0"/>
              </a:rPr>
              <a:t>Correctly:</a:t>
            </a:r>
            <a:endParaRPr lang="en-US" dirty="0">
              <a:latin typeface="+mj-lt"/>
              <a:ea typeface="Osaka" charset="0"/>
              <a:cs typeface="Osaka" charset="0"/>
            </a:endParaRPr>
          </a:p>
          <a:p>
            <a:pPr marL="342900" indent="-342900">
              <a:buClr>
                <a:srgbClr val="566B21"/>
              </a:buClr>
              <a:buSzPct val="140000"/>
              <a:buFont typeface="Arial"/>
              <a:buChar char="•"/>
              <a:defRPr/>
            </a:pPr>
            <a:r>
              <a:rPr lang="en-US" b="0" dirty="0">
                <a:latin typeface="+mj-lt"/>
                <a:ea typeface="Osaka" charset="0"/>
                <a:cs typeface="Osaka" charset="0"/>
              </a:rPr>
              <a:t>Keep everything clean.</a:t>
            </a:r>
          </a:p>
          <a:p>
            <a:pPr marL="342900" indent="-342900">
              <a:buClr>
                <a:srgbClr val="566B21"/>
              </a:buClr>
              <a:buSzPct val="140000"/>
              <a:buFont typeface="Arial"/>
              <a:buChar char="•"/>
              <a:defRPr/>
            </a:pPr>
            <a:r>
              <a:rPr lang="en-US" b="0" dirty="0">
                <a:latin typeface="+mj-lt"/>
                <a:ea typeface="Osaka" charset="0"/>
                <a:cs typeface="Osaka" charset="0"/>
              </a:rPr>
              <a:t>Clean and sanitize anything that touches food</a:t>
            </a:r>
            <a:r>
              <a:rPr lang="en-US" sz="2200" b="0" dirty="0">
                <a:latin typeface="+mj-lt"/>
                <a:ea typeface="Osaka" charset="0"/>
                <a:cs typeface="Osaka" charset="0"/>
              </a:rPr>
              <a:t>.</a:t>
            </a:r>
          </a:p>
          <a:p>
            <a:pPr marL="0" lvl="1" indent="-111125">
              <a:buNone/>
              <a:defRPr/>
            </a:pPr>
            <a:r>
              <a:rPr lang="en-US" dirty="0">
                <a:latin typeface="Arial" charset="0"/>
                <a:ea typeface="Osaka" charset="0"/>
                <a:cs typeface="Osaka" charset="0"/>
              </a:rPr>
              <a:t> </a:t>
            </a:r>
          </a:p>
        </p:txBody>
      </p:sp>
      <p:pic>
        <p:nvPicPr>
          <p:cNvPr id="3" name="Content Placeholder 2" descr="FA_1.13 Cleaning bin.tif"/>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070295" y="1646237"/>
            <a:ext cx="4014017" cy="4281153"/>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1-3</a:t>
            </a:r>
          </a:p>
        </p:txBody>
      </p:sp>
    </p:spTree>
    <p:extLst>
      <p:ext uri="{BB962C8B-B14F-4D97-AF65-F5344CB8AC3E}">
        <p14:creationId xmlns:p14="http://schemas.microsoft.com/office/powerpoint/2010/main" val="168368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8418">
                                            <p:txEl>
                                              <p:pRg st="2" end="2"/>
                                            </p:txEl>
                                          </p:spTgt>
                                        </p:tgtEl>
                                        <p:attrNameLst>
                                          <p:attrName>style.visibility</p:attrName>
                                        </p:attrNameLst>
                                      </p:cBhvr>
                                      <p:to>
                                        <p:strVal val="visible"/>
                                      </p:to>
                                    </p:set>
                                    <p:animEffect transition="in" filter="fade">
                                      <p:cBhvr>
                                        <p:cTn id="7" dur="500"/>
                                        <p:tgtEl>
                                          <p:spTgt spid="82841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28418">
                                            <p:txEl>
                                              <p:pRg st="3" end="3"/>
                                            </p:txEl>
                                          </p:spTgt>
                                        </p:tgtEl>
                                        <p:attrNameLst>
                                          <p:attrName>style.visibility</p:attrName>
                                        </p:attrNameLst>
                                      </p:cBhvr>
                                      <p:to>
                                        <p:strVal val="visible"/>
                                      </p:to>
                                    </p:set>
                                    <p:animEffect transition="in" filter="fade">
                                      <p:cBhvr>
                                        <p:cTn id="12" dur="500"/>
                                        <p:tgtEl>
                                          <p:spTgt spid="8284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1"/>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Understanding Food Allergies</a:t>
            </a:r>
          </a:p>
        </p:txBody>
      </p:sp>
      <p:sp>
        <p:nvSpPr>
          <p:cNvPr id="24578" name="Rectangle 3"/>
          <p:cNvSpPr>
            <a:spLocks noGrp="1" noChangeArrowheads="1"/>
          </p:cNvSpPr>
          <p:nvPr>
            <p:ph idx="1"/>
          </p:nvPr>
        </p:nvSpPr>
        <p:spPr/>
        <p:txBody>
          <a:bodyPr/>
          <a:lstStyle/>
          <a:p>
            <a:pPr eaLnBrk="1" hangingPunct="1">
              <a:buFont typeface="Times" charset="0"/>
              <a:buNone/>
              <a:defRPr/>
            </a:pPr>
            <a:r>
              <a:rPr lang="en-US" dirty="0">
                <a:latin typeface="+mj-lt"/>
                <a:ea typeface="Osaka" charset="0"/>
                <a:cs typeface="Osaka" charset="0"/>
              </a:rPr>
              <a:t>What </a:t>
            </a:r>
            <a:r>
              <a:rPr lang="en-US" dirty="0" smtClean="0">
                <a:latin typeface="+mj-lt"/>
                <a:ea typeface="Osaka" charset="0"/>
                <a:cs typeface="Osaka" charset="0"/>
              </a:rPr>
              <a:t>Are </a:t>
            </a:r>
            <a:r>
              <a:rPr lang="en-US" dirty="0">
                <a:latin typeface="+mj-lt"/>
                <a:ea typeface="Osaka" charset="0"/>
                <a:cs typeface="Osaka" charset="0"/>
              </a:rPr>
              <a:t>the </a:t>
            </a:r>
            <a:r>
              <a:rPr lang="en-US" dirty="0" smtClean="0">
                <a:latin typeface="+mj-lt"/>
                <a:ea typeface="Osaka" charset="0"/>
                <a:cs typeface="Osaka" charset="0"/>
              </a:rPr>
              <a:t>Most Common Food Allergens (8)?</a:t>
            </a:r>
          </a:p>
          <a:p>
            <a:pPr eaLnBrk="1" hangingPunct="1">
              <a:buFont typeface="Times" charset="0"/>
              <a:buNone/>
              <a:defRPr/>
            </a:pPr>
            <a:r>
              <a:rPr lang="en-US" dirty="0" smtClean="0">
                <a:latin typeface="+mj-lt"/>
                <a:ea typeface="Osaka" charset="0"/>
                <a:cs typeface="Osaka" charset="0"/>
              </a:rPr>
              <a:t>Dairy, eggs, soy, fish . . .</a:t>
            </a:r>
            <a:endParaRPr lang="en-US" dirty="0">
              <a:latin typeface="+mj-lt"/>
              <a:ea typeface="Osaka" charset="0"/>
              <a:cs typeface="Osaka" charset="0"/>
            </a:endParaRPr>
          </a:p>
        </p:txBody>
      </p:sp>
      <p:grpSp>
        <p:nvGrpSpPr>
          <p:cNvPr id="9" name="Group 8"/>
          <p:cNvGrpSpPr>
            <a:grpSpLocks/>
          </p:cNvGrpSpPr>
          <p:nvPr/>
        </p:nvGrpSpPr>
        <p:grpSpPr bwMode="auto">
          <a:xfrm>
            <a:off x="3978159" y="3811589"/>
            <a:ext cx="2011362" cy="1997075"/>
            <a:chOff x="2487168" y="2528870"/>
            <a:chExt cx="2011680" cy="1997410"/>
          </a:xfrm>
        </p:grpSpPr>
        <p:pic>
          <p:nvPicPr>
            <p:cNvPr id="64528" name="Content Placeholder 2"/>
            <p:cNvPicPr preferRelativeResize="0">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4720" y="2528870"/>
              <a:ext cx="1995776" cy="199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12"/>
            <p:cNvCxnSpPr>
              <a:cxnSpLocks noChangeShapeType="1"/>
            </p:cNvCxnSpPr>
            <p:nvPr/>
          </p:nvCxnSpPr>
          <p:spPr bwMode="auto">
            <a:xfrm>
              <a:off x="2487168" y="2590792"/>
              <a:ext cx="201168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grpSp>
        <p:nvGrpSpPr>
          <p:cNvPr id="11" name="Group 10"/>
          <p:cNvGrpSpPr>
            <a:grpSpLocks/>
          </p:cNvGrpSpPr>
          <p:nvPr/>
        </p:nvGrpSpPr>
        <p:grpSpPr bwMode="auto">
          <a:xfrm>
            <a:off x="8697589" y="3831433"/>
            <a:ext cx="2011363" cy="2011362"/>
            <a:chOff x="6858000" y="2516266"/>
            <a:chExt cx="2011680" cy="2010661"/>
          </a:xfrm>
        </p:grpSpPr>
        <p:pic>
          <p:nvPicPr>
            <p:cNvPr id="64526" name="Content Placeholder 2"/>
            <p:cNvPicPr preferRelativeResize="0">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7187" y="2516266"/>
              <a:ext cx="1999009" cy="20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12"/>
            <p:cNvCxnSpPr>
              <a:cxnSpLocks noChangeShapeType="1"/>
            </p:cNvCxnSpPr>
            <p:nvPr/>
          </p:nvCxnSpPr>
          <p:spPr bwMode="auto">
            <a:xfrm>
              <a:off x="6858000" y="2590852"/>
              <a:ext cx="201168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grpSp>
        <p:nvGrpSpPr>
          <p:cNvPr id="8" name="Group 7"/>
          <p:cNvGrpSpPr>
            <a:grpSpLocks/>
          </p:cNvGrpSpPr>
          <p:nvPr/>
        </p:nvGrpSpPr>
        <p:grpSpPr bwMode="auto">
          <a:xfrm>
            <a:off x="1737519" y="3245644"/>
            <a:ext cx="2011362" cy="2003425"/>
            <a:chOff x="274320" y="2514596"/>
            <a:chExt cx="2011680" cy="2003139"/>
          </a:xfrm>
        </p:grpSpPr>
        <p:grpSp>
          <p:nvGrpSpPr>
            <p:cNvPr id="64522" name="Group 6"/>
            <p:cNvGrpSpPr>
              <a:grpSpLocks/>
            </p:cNvGrpSpPr>
            <p:nvPr/>
          </p:nvGrpSpPr>
          <p:grpSpPr bwMode="auto">
            <a:xfrm>
              <a:off x="274320" y="2514596"/>
              <a:ext cx="2011680" cy="2003139"/>
              <a:chOff x="274320" y="2514596"/>
              <a:chExt cx="2011680" cy="2003139"/>
            </a:xfrm>
          </p:grpSpPr>
          <p:pic>
            <p:nvPicPr>
              <p:cNvPr id="64524" name="Content Placeholder 2"/>
              <p:cNvPicPr preferRelativeResize="0">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4320" y="2514600"/>
                <a:ext cx="1151281" cy="200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Content Placeholder 2"/>
              <p:cNvPicPr preferRelativeResize="0">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25036" y="2514596"/>
                <a:ext cx="960964" cy="19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12"/>
            <p:cNvCxnSpPr>
              <a:cxnSpLocks noChangeShapeType="1"/>
            </p:cNvCxnSpPr>
            <p:nvPr/>
          </p:nvCxnSpPr>
          <p:spPr bwMode="auto">
            <a:xfrm>
              <a:off x="274320" y="2590785"/>
              <a:ext cx="201168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grpSp>
        <p:nvGrpSpPr>
          <p:cNvPr id="10" name="Group 9"/>
          <p:cNvGrpSpPr>
            <a:grpSpLocks/>
          </p:cNvGrpSpPr>
          <p:nvPr/>
        </p:nvGrpSpPr>
        <p:grpSpPr bwMode="auto">
          <a:xfrm>
            <a:off x="6218000" y="2995612"/>
            <a:ext cx="2011362" cy="2011363"/>
            <a:chOff x="4690872" y="2514600"/>
            <a:chExt cx="2011680" cy="2010960"/>
          </a:xfrm>
        </p:grpSpPr>
        <p:pic>
          <p:nvPicPr>
            <p:cNvPr id="64519" name="Content Placeholder 2"/>
            <p:cNvPicPr preferRelativeResize="0">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94610" y="2540210"/>
              <a:ext cx="1122624" cy="198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Content Placeholder 2"/>
            <p:cNvPicPr preferRelativeResize="0">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41732" y="2514600"/>
              <a:ext cx="955848" cy="201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12"/>
            <p:cNvCxnSpPr>
              <a:cxnSpLocks noChangeShapeType="1"/>
            </p:cNvCxnSpPr>
            <p:nvPr/>
          </p:nvCxnSpPr>
          <p:spPr bwMode="auto">
            <a:xfrm>
              <a:off x="4690872" y="2590785"/>
              <a:ext cx="201168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sp>
        <p:nvSpPr>
          <p:cNvPr id="19" name="TextBox 18"/>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1-4</a:t>
            </a:r>
          </a:p>
        </p:txBody>
      </p:sp>
    </p:spTree>
    <p:extLst>
      <p:ext uri="{BB962C8B-B14F-4D97-AF65-F5344CB8AC3E}">
        <p14:creationId xmlns:p14="http://schemas.microsoft.com/office/powerpoint/2010/main" val="1033355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Rectangle 11"/>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Understanding Food Allergies</a:t>
            </a:r>
          </a:p>
        </p:txBody>
      </p:sp>
      <p:sp>
        <p:nvSpPr>
          <p:cNvPr id="25602" name="Rectangle 2"/>
          <p:cNvSpPr>
            <a:spLocks noGrp="1" noChangeArrowheads="1"/>
          </p:cNvSpPr>
          <p:nvPr>
            <p:ph idx="1"/>
          </p:nvPr>
        </p:nvSpPr>
        <p:spPr/>
        <p:txBody>
          <a:bodyPr/>
          <a:lstStyle/>
          <a:p>
            <a:pPr eaLnBrk="1" hangingPunct="1">
              <a:buFont typeface="Times" charset="0"/>
              <a:buNone/>
              <a:defRPr/>
            </a:pPr>
            <a:r>
              <a:rPr lang="en-US" dirty="0">
                <a:latin typeface="+mj-lt"/>
                <a:ea typeface="Osaka" charset="0"/>
                <a:cs typeface="Osaka" charset="0"/>
              </a:rPr>
              <a:t>The </a:t>
            </a:r>
            <a:r>
              <a:rPr lang="en-US" dirty="0" smtClean="0">
                <a:latin typeface="+mj-lt"/>
                <a:ea typeface="Osaka" charset="0"/>
                <a:cs typeface="Osaka" charset="0"/>
              </a:rPr>
              <a:t>Most Common Food Allergens</a:t>
            </a:r>
          </a:p>
          <a:p>
            <a:pPr eaLnBrk="1" hangingPunct="1">
              <a:buFont typeface="Times" charset="0"/>
              <a:buNone/>
              <a:defRPr/>
            </a:pPr>
            <a:r>
              <a:rPr lang="en-US" dirty="0" smtClean="0">
                <a:latin typeface="+mj-lt"/>
                <a:ea typeface="Osaka" charset="0"/>
                <a:cs typeface="Osaka" charset="0"/>
              </a:rPr>
              <a:t>. . .tree nuts, peanuts, shrimp and wheat</a:t>
            </a:r>
            <a:endParaRPr lang="en-US" dirty="0">
              <a:latin typeface="+mj-lt"/>
              <a:ea typeface="Osaka" charset="0"/>
              <a:cs typeface="Osaka" charset="0"/>
            </a:endParaRPr>
          </a:p>
        </p:txBody>
      </p:sp>
      <p:pic>
        <p:nvPicPr>
          <p:cNvPr id="66563" name="Content Placeholder 2"/>
          <p:cNvPicPr preferRelativeResize="0">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47345" y="3836989"/>
            <a:ext cx="20002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Content Placeholder 2"/>
          <p:cNvPicPr preferRelativeResize="0">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01299" y="3301208"/>
            <a:ext cx="20161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12"/>
          <p:cNvCxnSpPr>
            <a:cxnSpLocks noChangeShapeType="1"/>
          </p:cNvCxnSpPr>
          <p:nvPr/>
        </p:nvCxnSpPr>
        <p:spPr bwMode="auto">
          <a:xfrm>
            <a:off x="4136233" y="3746500"/>
            <a:ext cx="2011362"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2" name="Straight Connector 12"/>
          <p:cNvCxnSpPr>
            <a:cxnSpLocks noChangeShapeType="1"/>
          </p:cNvCxnSpPr>
          <p:nvPr/>
        </p:nvCxnSpPr>
        <p:spPr bwMode="auto">
          <a:xfrm>
            <a:off x="8806061" y="3204369"/>
            <a:ext cx="2011363"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66567" name="Content Placeholder 2"/>
          <p:cNvPicPr preferRelativeResize="0">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47044" y="3505201"/>
            <a:ext cx="199231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12"/>
          <p:cNvCxnSpPr>
            <a:cxnSpLocks noChangeShapeType="1"/>
          </p:cNvCxnSpPr>
          <p:nvPr/>
        </p:nvCxnSpPr>
        <p:spPr bwMode="auto">
          <a:xfrm>
            <a:off x="1727994" y="3505201"/>
            <a:ext cx="2011362"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66569" name="Content Placeholder 2"/>
          <p:cNvPicPr preferRelativeResize="0">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61498" y="3340100"/>
            <a:ext cx="20034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12"/>
          <p:cNvCxnSpPr>
            <a:cxnSpLocks noChangeShapeType="1"/>
          </p:cNvCxnSpPr>
          <p:nvPr/>
        </p:nvCxnSpPr>
        <p:spPr bwMode="auto">
          <a:xfrm>
            <a:off x="6253561" y="3314700"/>
            <a:ext cx="2011362"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2" name="TextBox 11"/>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1-4</a:t>
            </a:r>
          </a:p>
        </p:txBody>
      </p:sp>
    </p:spTree>
    <p:extLst>
      <p:ext uri="{BB962C8B-B14F-4D97-AF65-F5344CB8AC3E}">
        <p14:creationId xmlns:p14="http://schemas.microsoft.com/office/powerpoint/2010/main" val="2496621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Preventing Food Allergen Contamination</a:t>
            </a:r>
          </a:p>
        </p:txBody>
      </p:sp>
      <p:sp>
        <p:nvSpPr>
          <p:cNvPr id="168962" name="Rectangle 2"/>
          <p:cNvSpPr>
            <a:spLocks noGrp="1" noChangeArrowheads="1"/>
          </p:cNvSpPr>
          <p:nvPr>
            <p:ph idx="1"/>
          </p:nvPr>
        </p:nvSpPr>
        <p:spPr/>
        <p:txBody>
          <a:bodyPr/>
          <a:lstStyle/>
          <a:p>
            <a:pPr marL="0" indent="0">
              <a:buNone/>
              <a:defRPr/>
            </a:pPr>
            <a:endParaRPr lang="en-US" altLang="en-US" dirty="0" smtClean="0">
              <a:latin typeface="+mj-lt"/>
            </a:endParaRPr>
          </a:p>
          <a:p>
            <a:pPr marL="0" indent="0">
              <a:buNone/>
              <a:defRPr/>
            </a:pPr>
            <a:r>
              <a:rPr lang="en-US" altLang="en-US" dirty="0" smtClean="0">
                <a:latin typeface="+mj-lt"/>
              </a:rPr>
              <a:t>Prevent Cross-Contact:</a:t>
            </a:r>
            <a:endParaRPr lang="en-US" altLang="en-US" sz="1200" dirty="0">
              <a:solidFill>
                <a:schemeClr val="accent6">
                  <a:lumMod val="60000"/>
                  <a:lumOff val="40000"/>
                </a:schemeClr>
              </a:solidFill>
            </a:endParaRPr>
          </a:p>
          <a:p>
            <a:pPr marL="342900" indent="-342900">
              <a:buClr>
                <a:srgbClr val="566B21"/>
              </a:buClr>
              <a:buSzPct val="140000"/>
              <a:buFont typeface="Arial"/>
              <a:buChar char="•"/>
              <a:defRPr/>
            </a:pPr>
            <a:r>
              <a:rPr lang="en-US" altLang="en-US" sz="2200" b="0" dirty="0">
                <a:solidFill>
                  <a:srgbClr val="000000"/>
                </a:solidFill>
                <a:latin typeface="+mj-lt"/>
              </a:rPr>
              <a:t>Clean and sanitize surfaces that have come in contact with an allergen.</a:t>
            </a:r>
          </a:p>
          <a:p>
            <a:pPr marL="342900" indent="-342900">
              <a:buClr>
                <a:srgbClr val="566B21"/>
              </a:buClr>
              <a:buSzPct val="140000"/>
              <a:buFont typeface="Arial"/>
              <a:buChar char="•"/>
              <a:defRPr/>
            </a:pPr>
            <a:r>
              <a:rPr lang="en-US" altLang="en-US" sz="2200" b="0" dirty="0">
                <a:solidFill>
                  <a:srgbClr val="000000"/>
                </a:solidFill>
                <a:latin typeface="+mj-lt"/>
              </a:rPr>
              <a:t>Inspect food packaging for leaks or spills that can cause cross-contact.</a:t>
            </a:r>
          </a:p>
          <a:p>
            <a:pPr marL="342900" indent="-342900">
              <a:buClr>
                <a:srgbClr val="566B21"/>
              </a:buClr>
              <a:buSzPct val="140000"/>
              <a:buFont typeface="Arial"/>
              <a:buChar char="•"/>
              <a:defRPr/>
            </a:pPr>
            <a:r>
              <a:rPr lang="en-US" altLang="en-US" sz="2200" b="0" dirty="0">
                <a:solidFill>
                  <a:srgbClr val="000000"/>
                </a:solidFill>
                <a:latin typeface="+mj-lt"/>
              </a:rPr>
              <a:t>Wash hands and change gloves after handling allergens and before handling allergen-free food.</a:t>
            </a:r>
          </a:p>
        </p:txBody>
      </p:sp>
      <p:pic>
        <p:nvPicPr>
          <p:cNvPr id="3" name="Content Placeholder 2" descr="FA_1.22_Clean_Sanitize.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646238"/>
            <a:ext cx="2743200" cy="2925762"/>
          </a:xfrm>
        </p:spPr>
      </p:pic>
      <p:cxnSp>
        <p:nvCxnSpPr>
          <p:cNvPr id="8"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1-5</a:t>
            </a:r>
          </a:p>
        </p:txBody>
      </p:sp>
    </p:spTree>
    <p:extLst>
      <p:ext uri="{BB962C8B-B14F-4D97-AF65-F5344CB8AC3E}">
        <p14:creationId xmlns:p14="http://schemas.microsoft.com/office/powerpoint/2010/main" val="1015363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Preventing Food Allergen Contamination</a:t>
            </a:r>
          </a:p>
        </p:txBody>
      </p:sp>
      <p:sp>
        <p:nvSpPr>
          <p:cNvPr id="168962" name="Rectangle 2"/>
          <p:cNvSpPr>
            <a:spLocks noGrp="1" noChangeArrowheads="1"/>
          </p:cNvSpPr>
          <p:nvPr>
            <p:ph idx="1"/>
          </p:nvPr>
        </p:nvSpPr>
        <p:spPr/>
        <p:txBody>
          <a:bodyPr/>
          <a:lstStyle/>
          <a:p>
            <a:pPr marL="0" indent="0">
              <a:buNone/>
              <a:defRPr/>
            </a:pPr>
            <a:endParaRPr lang="en-US" altLang="en-US" dirty="0" smtClean="0">
              <a:latin typeface="+mj-lt"/>
            </a:endParaRPr>
          </a:p>
          <a:p>
            <a:pPr marL="0" indent="0">
              <a:buNone/>
              <a:defRPr/>
            </a:pPr>
            <a:r>
              <a:rPr lang="en-US" altLang="en-US" dirty="0" smtClean="0">
                <a:latin typeface="+mj-lt"/>
              </a:rPr>
              <a:t>Prevent </a:t>
            </a:r>
            <a:r>
              <a:rPr lang="en-US" altLang="en-US" dirty="0">
                <a:latin typeface="+mj-lt"/>
              </a:rPr>
              <a:t>Cross-Contact</a:t>
            </a:r>
            <a:r>
              <a:rPr lang="en-US" altLang="en-US" dirty="0" smtClean="0">
                <a:latin typeface="+mj-lt"/>
              </a:rPr>
              <a:t>:</a:t>
            </a:r>
            <a:endParaRPr lang="en-US" altLang="en-US" sz="1200" dirty="0">
              <a:solidFill>
                <a:schemeClr val="accent6">
                  <a:lumMod val="60000"/>
                  <a:lumOff val="40000"/>
                </a:schemeClr>
              </a:solidFill>
            </a:endParaRPr>
          </a:p>
          <a:p>
            <a:pPr marL="342900" indent="-342900">
              <a:buClr>
                <a:srgbClr val="566B21"/>
              </a:buClr>
              <a:buSzPct val="140000"/>
              <a:buFont typeface="Arial"/>
              <a:buChar char="•"/>
              <a:defRPr/>
            </a:pPr>
            <a:r>
              <a:rPr lang="en-US" altLang="en-US" sz="2200" b="0" dirty="0">
                <a:solidFill>
                  <a:srgbClr val="000000"/>
                </a:solidFill>
                <a:latin typeface="+mj-lt"/>
              </a:rPr>
              <a:t>Store food with allergens separately from allergen-free products.</a:t>
            </a:r>
          </a:p>
          <a:p>
            <a:pPr marL="342900" indent="-342900">
              <a:buClr>
                <a:srgbClr val="566B21"/>
              </a:buClr>
              <a:buSzPct val="140000"/>
              <a:buFont typeface="Arial"/>
              <a:buChar char="•"/>
              <a:defRPr/>
            </a:pPr>
            <a:r>
              <a:rPr lang="en-US" altLang="en-US" sz="2200" b="0" dirty="0">
                <a:solidFill>
                  <a:srgbClr val="8D281D"/>
                </a:solidFill>
                <a:latin typeface="+mj-lt"/>
              </a:rPr>
              <a:t>DO NOT </a:t>
            </a:r>
            <a:r>
              <a:rPr lang="en-US" altLang="en-US" sz="2200" b="0" dirty="0">
                <a:solidFill>
                  <a:srgbClr val="000000"/>
                </a:solidFill>
                <a:latin typeface="+mj-lt"/>
              </a:rPr>
              <a:t>store food containing allergens above allergen-free food.</a:t>
            </a:r>
          </a:p>
          <a:p>
            <a:pPr marL="342900" indent="-342900">
              <a:buClr>
                <a:srgbClr val="566B21"/>
              </a:buClr>
              <a:buSzPct val="140000"/>
              <a:buFont typeface="Arial"/>
              <a:buChar char="•"/>
              <a:defRPr/>
            </a:pPr>
            <a:r>
              <a:rPr lang="en-US" altLang="en-US" sz="2200" b="0" dirty="0">
                <a:solidFill>
                  <a:srgbClr val="000000"/>
                </a:solidFill>
                <a:latin typeface="+mj-lt"/>
              </a:rPr>
              <a:t>Use dedicated pallets and bins for products containing allergens.</a:t>
            </a:r>
          </a:p>
        </p:txBody>
      </p:sp>
      <p:pic>
        <p:nvPicPr>
          <p:cNvPr id="8" name="Content Placeholder 2" descr="FA_1.22_Clean_Sanitize.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646238"/>
            <a:ext cx="2743200" cy="2925762"/>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1-5</a:t>
            </a:r>
          </a:p>
        </p:txBody>
      </p:sp>
    </p:spTree>
    <p:extLst>
      <p:ext uri="{BB962C8B-B14F-4D97-AF65-F5344CB8AC3E}">
        <p14:creationId xmlns:p14="http://schemas.microsoft.com/office/powerpoint/2010/main" val="2873136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pPr eaLnBrk="1" hangingPunct="1">
              <a:defRPr/>
            </a:pPr>
            <a:r>
              <a:rPr lang="en-US" dirty="0" smtClean="0">
                <a:latin typeface="Arial Narrow" charset="0"/>
                <a:ea typeface="Osaka" charset="0"/>
                <a:cs typeface="Osaka" charset="0"/>
              </a:rPr>
              <a:t>Preventing Food Allergen Contamination</a:t>
            </a:r>
            <a:endParaRPr lang="en-US" dirty="0">
              <a:latin typeface="Arial Narrow" charset="0"/>
              <a:ea typeface="Osaka" charset="0"/>
              <a:cs typeface="Osaka" charset="0"/>
            </a:endParaRPr>
          </a:p>
        </p:txBody>
      </p:sp>
      <p:sp>
        <p:nvSpPr>
          <p:cNvPr id="168962" name="Rectangle 2"/>
          <p:cNvSpPr>
            <a:spLocks noGrp="1" noChangeArrowheads="1"/>
          </p:cNvSpPr>
          <p:nvPr>
            <p:ph idx="1"/>
          </p:nvPr>
        </p:nvSpPr>
        <p:spPr/>
        <p:txBody>
          <a:bodyPr/>
          <a:lstStyle/>
          <a:p>
            <a:pPr marL="0" indent="0">
              <a:buNone/>
              <a:defRPr/>
            </a:pPr>
            <a:endParaRPr lang="en-US" altLang="en-US" dirty="0" smtClean="0">
              <a:latin typeface="+mj-lt"/>
            </a:endParaRPr>
          </a:p>
          <a:p>
            <a:pPr marL="0" indent="0">
              <a:buNone/>
              <a:defRPr/>
            </a:pPr>
            <a:r>
              <a:rPr lang="en-US" altLang="en-US" dirty="0" smtClean="0">
                <a:latin typeface="+mj-lt"/>
              </a:rPr>
              <a:t>Prevent Cross-Contact From  Spilled Food:</a:t>
            </a:r>
            <a:endParaRPr lang="en-US" altLang="en-US" sz="1200" dirty="0">
              <a:solidFill>
                <a:schemeClr val="accent6">
                  <a:lumMod val="60000"/>
                  <a:lumOff val="40000"/>
                </a:schemeClr>
              </a:solidFill>
            </a:endParaRPr>
          </a:p>
          <a:p>
            <a:pPr marL="342900" indent="-342900">
              <a:buClr>
                <a:srgbClr val="566B21"/>
              </a:buClr>
              <a:buSzPct val="140000"/>
              <a:buFont typeface="Arial"/>
              <a:buChar char="•"/>
              <a:defRPr/>
            </a:pPr>
            <a:r>
              <a:rPr lang="en-US" altLang="en-US" sz="2200" b="0" dirty="0">
                <a:latin typeface="+mj-lt"/>
              </a:rPr>
              <a:t>Immediately isolate spilled food containing an allergen from other food products.</a:t>
            </a:r>
          </a:p>
          <a:p>
            <a:pPr marL="342900" indent="-342900">
              <a:buClr>
                <a:srgbClr val="566B21"/>
              </a:buClr>
              <a:buSzPct val="140000"/>
              <a:buFont typeface="Arial"/>
              <a:buChar char="•"/>
              <a:defRPr/>
            </a:pPr>
            <a:r>
              <a:rPr lang="en-US" altLang="en-US" sz="2200" b="0" dirty="0">
                <a:latin typeface="+mj-lt"/>
              </a:rPr>
              <a:t>Inspect surrounding products for contact with the spilled food.</a:t>
            </a:r>
          </a:p>
        </p:txBody>
      </p:sp>
      <p:pic>
        <p:nvPicPr>
          <p:cNvPr id="3" name="Content Placeholder 2" descr="FA_1.23_Cracked_Egg.jpg"/>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467600" y="1646238"/>
            <a:ext cx="2743200" cy="2925762"/>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1-5</a:t>
            </a:r>
          </a:p>
        </p:txBody>
      </p:sp>
    </p:spTree>
    <p:extLst>
      <p:ext uri="{BB962C8B-B14F-4D97-AF65-F5344CB8AC3E}">
        <p14:creationId xmlns:p14="http://schemas.microsoft.com/office/powerpoint/2010/main" val="2432547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6100" y="1143001"/>
            <a:ext cx="5877001" cy="5181599"/>
          </a:xfrm>
        </p:spPr>
        <p:txBody>
          <a:bodyPr/>
          <a:lstStyle/>
          <a:p>
            <a:pPr marL="0" indent="0">
              <a:buNone/>
            </a:pPr>
            <a:r>
              <a:rPr lang="en-US" dirty="0">
                <a:latin typeface="Arial Narrow Bold" charset="0"/>
              </a:rPr>
              <a:t>Prevent </a:t>
            </a:r>
            <a:r>
              <a:rPr lang="en-US" dirty="0" smtClean="0">
                <a:latin typeface="Arial Narrow Bold" charset="0"/>
              </a:rPr>
              <a:t>Cross-</a:t>
            </a:r>
            <a:r>
              <a:rPr lang="en-US" dirty="0">
                <a:latin typeface="Arial Narrow Bold" charset="0"/>
              </a:rPr>
              <a:t>C</a:t>
            </a:r>
            <a:r>
              <a:rPr lang="en-US" dirty="0" smtClean="0">
                <a:latin typeface="Arial Narrow Bold" charset="0"/>
              </a:rPr>
              <a:t>ontact From  Spilled Food:</a:t>
            </a:r>
            <a:endParaRPr lang="en-US" dirty="0">
              <a:latin typeface="Arial Narrow Bold" charset="0"/>
            </a:endParaRPr>
          </a:p>
          <a:p>
            <a:pPr marL="0" indent="0">
              <a:buClr>
                <a:srgbClr val="566B21"/>
              </a:buClr>
              <a:buSzPct val="140000"/>
              <a:buFont typeface="Arial" charset="0"/>
              <a:buChar char="•"/>
            </a:pPr>
            <a:r>
              <a:rPr lang="en-US" sz="2200" b="0" dirty="0">
                <a:latin typeface="Arial Narrow" charset="0"/>
              </a:rPr>
              <a:t>  </a:t>
            </a:r>
            <a:r>
              <a:rPr lang="en-US" b="0" dirty="0">
                <a:latin typeface="+mj-lt"/>
              </a:rPr>
              <a:t>Dispose of any open products in</a:t>
            </a:r>
            <a:br>
              <a:rPr lang="en-US" b="0" dirty="0">
                <a:latin typeface="+mj-lt"/>
              </a:rPr>
            </a:br>
            <a:r>
              <a:rPr lang="en-US" b="0" dirty="0">
                <a:latin typeface="+mj-lt"/>
              </a:rPr>
              <a:t>    contact with the spilled food.</a:t>
            </a:r>
          </a:p>
          <a:p>
            <a:pPr marL="0" indent="0">
              <a:buClr>
                <a:srgbClr val="566B21"/>
              </a:buClr>
              <a:buSzPct val="140000"/>
              <a:buFont typeface="Arial" charset="0"/>
              <a:buChar char="•"/>
            </a:pPr>
            <a:r>
              <a:rPr lang="en-US" b="0" dirty="0">
                <a:latin typeface="+mj-lt"/>
              </a:rPr>
              <a:t>  The food may not need to be</a:t>
            </a:r>
            <a:br>
              <a:rPr lang="en-US" b="0" dirty="0">
                <a:latin typeface="+mj-lt"/>
              </a:rPr>
            </a:br>
            <a:r>
              <a:rPr lang="en-US" b="0" dirty="0">
                <a:latin typeface="+mj-lt"/>
              </a:rPr>
              <a:t>    discarded if in packaging that can be</a:t>
            </a:r>
            <a:br>
              <a:rPr lang="en-US" b="0" dirty="0">
                <a:latin typeface="+mj-lt"/>
              </a:rPr>
            </a:br>
            <a:r>
              <a:rPr lang="en-US" b="0" dirty="0">
                <a:latin typeface="+mj-lt"/>
              </a:rPr>
              <a:t>    safely cleaned and sanitized.</a:t>
            </a:r>
          </a:p>
          <a:p>
            <a:pPr marL="0" indent="0">
              <a:buClr>
                <a:srgbClr val="566B21"/>
              </a:buClr>
              <a:buSzPct val="140000"/>
              <a:buFont typeface="Arial" charset="0"/>
              <a:buChar char="•"/>
            </a:pPr>
            <a:r>
              <a:rPr lang="en-US" b="0" dirty="0">
                <a:latin typeface="+mj-lt"/>
              </a:rPr>
              <a:t>  Clean and sanitize the area.</a:t>
            </a:r>
          </a:p>
          <a:p>
            <a:pPr marL="0" indent="0"/>
            <a:endParaRPr lang="en-US" dirty="0">
              <a:latin typeface="Arial Narrow Bold" charset="0"/>
            </a:endParaRPr>
          </a:p>
        </p:txBody>
      </p:sp>
      <p:pic>
        <p:nvPicPr>
          <p:cNvPr id="12" name="Content Placeholder 2" descr="FA_1.23_Cracked_Egg.jpg"/>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467600" y="1646238"/>
            <a:ext cx="2743200" cy="2925762"/>
          </a:xfrm>
        </p:spPr>
      </p:pic>
      <p:cxnSp>
        <p:nvCxnSpPr>
          <p:cNvPr id="13"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1-5</a:t>
            </a:r>
          </a:p>
        </p:txBody>
      </p:sp>
      <p:sp>
        <p:nvSpPr>
          <p:cNvPr id="8" name="Rectangle 3"/>
          <p:cNvSpPr>
            <a:spLocks noGrp="1" noChangeArrowheads="1"/>
          </p:cNvSpPr>
          <p:nvPr>
            <p:ph type="title"/>
          </p:nvPr>
        </p:nvSpPr>
        <p:spPr>
          <a:xfrm>
            <a:off x="1924050" y="160338"/>
            <a:ext cx="8307388" cy="519112"/>
          </a:xfrm>
        </p:spPr>
        <p:txBody>
          <a:bodyPr>
            <a:normAutofit fontScale="90000"/>
          </a:bodyPr>
          <a:lstStyle/>
          <a:p>
            <a:pPr eaLnBrk="1" hangingPunct="1">
              <a:defRPr/>
            </a:pPr>
            <a:r>
              <a:rPr lang="en-US" dirty="0" smtClean="0">
                <a:latin typeface="Arial Narrow" charset="0"/>
                <a:ea typeface="Osaka" charset="0"/>
                <a:cs typeface="Osaka" charset="0"/>
              </a:rPr>
              <a:t>Preventing Food Allergen Contamination</a:t>
            </a:r>
            <a:endParaRPr lang="en-US" dirty="0">
              <a:latin typeface="Arial Narrow" charset="0"/>
              <a:ea typeface="Osaka" charset="0"/>
              <a:cs typeface="Osaka" charset="0"/>
            </a:endParaRPr>
          </a:p>
        </p:txBody>
      </p:sp>
    </p:spTree>
    <p:extLst>
      <p:ext uri="{BB962C8B-B14F-4D97-AF65-F5344CB8AC3E}">
        <p14:creationId xmlns:p14="http://schemas.microsoft.com/office/powerpoint/2010/main" val="2218667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418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and When To Wash Your Hands</a:t>
            </a:r>
          </a:p>
        </p:txBody>
      </p:sp>
      <p:pic>
        <p:nvPicPr>
          <p:cNvPr id="6" name="Content Placeholder 5" descr="_MG_6998.tif"/>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646238"/>
            <a:ext cx="2743200" cy="2925762"/>
          </a:xfrm>
        </p:spPr>
      </p:pic>
      <p:sp>
        <p:nvSpPr>
          <p:cNvPr id="101379" name="Rectangle 2"/>
          <p:cNvSpPr>
            <a:spLocks noChangeArrowheads="1"/>
          </p:cNvSpPr>
          <p:nvPr/>
        </p:nvSpPr>
        <p:spPr bwMode="auto">
          <a:xfrm>
            <a:off x="1981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n-US" sz="2800" b="1" dirty="0">
              <a:solidFill>
                <a:schemeClr val="bg1"/>
              </a:solidFill>
              <a:latin typeface="Arial Narrow" charset="0"/>
              <a:ea typeface="Osaka" charset="0"/>
              <a:cs typeface="Osaka" charset="0"/>
            </a:endParaRPr>
          </a:p>
        </p:txBody>
      </p:sp>
      <p:sp>
        <p:nvSpPr>
          <p:cNvPr id="5" name="Content Placeholder 4"/>
          <p:cNvSpPr>
            <a:spLocks noGrp="1"/>
          </p:cNvSpPr>
          <p:nvPr>
            <p:ph idx="1"/>
          </p:nvPr>
        </p:nvSpPr>
        <p:spPr>
          <a:xfrm>
            <a:off x="638176" y="1646239"/>
            <a:ext cx="6600824" cy="3725862"/>
          </a:xfrm>
        </p:spPr>
        <p:txBody>
          <a:bodyPr/>
          <a:lstStyle/>
          <a:p>
            <a:pPr marL="0" indent="0">
              <a:buNone/>
              <a:defRPr/>
            </a:pPr>
            <a:endParaRPr lang="en-US" dirty="0" smtClean="0">
              <a:latin typeface="+mj-lt"/>
              <a:ea typeface="Osaka" charset="0"/>
              <a:cs typeface="Osaka" charset="0"/>
            </a:endParaRPr>
          </a:p>
          <a:p>
            <a:pPr marL="0" indent="0">
              <a:buNone/>
              <a:defRPr/>
            </a:pPr>
            <a:r>
              <a:rPr lang="en-US" dirty="0" smtClean="0">
                <a:latin typeface="+mj-lt"/>
                <a:ea typeface="Osaka" charset="0"/>
                <a:cs typeface="Osaka" charset="0"/>
              </a:rPr>
              <a:t>How </a:t>
            </a:r>
            <a:r>
              <a:rPr lang="en-US" dirty="0">
                <a:latin typeface="+mj-lt"/>
                <a:ea typeface="Osaka" charset="0"/>
                <a:cs typeface="Osaka" charset="0"/>
              </a:rPr>
              <a:t>to </a:t>
            </a:r>
            <a:r>
              <a:rPr lang="en-US" dirty="0" smtClean="0">
                <a:latin typeface="+mj-lt"/>
                <a:ea typeface="Osaka" charset="0"/>
                <a:cs typeface="Osaka" charset="0"/>
              </a:rPr>
              <a:t>Wash Your Hands:</a:t>
            </a:r>
          </a:p>
          <a:p>
            <a:pPr lvl="1">
              <a:defRPr/>
            </a:pPr>
            <a:r>
              <a:rPr lang="en-US" sz="2800" dirty="0" smtClean="0">
                <a:latin typeface="+mj-lt"/>
                <a:ea typeface="Osaka" charset="0"/>
                <a:cs typeface="Osaka" charset="0"/>
              </a:rPr>
              <a:t>Hands </a:t>
            </a:r>
            <a:r>
              <a:rPr lang="en-US" sz="2800" dirty="0">
                <a:latin typeface="+mj-lt"/>
                <a:ea typeface="Osaka" charset="0"/>
                <a:cs typeface="Osaka" charset="0"/>
              </a:rPr>
              <a:t>can transfer pathogens to </a:t>
            </a:r>
            <a:r>
              <a:rPr lang="en-US" sz="2800" dirty="0" smtClean="0">
                <a:latin typeface="+mj-lt"/>
                <a:ea typeface="Osaka" charset="0"/>
                <a:cs typeface="Osaka" charset="0"/>
              </a:rPr>
              <a:t>food.</a:t>
            </a:r>
          </a:p>
          <a:p>
            <a:pPr lvl="1">
              <a:defRPr/>
            </a:pPr>
            <a:r>
              <a:rPr lang="en-US" sz="2800" dirty="0" smtClean="0">
                <a:latin typeface="+mj-lt"/>
                <a:ea typeface="Osaka" charset="0"/>
                <a:cs typeface="Osaka" charset="0"/>
              </a:rPr>
              <a:t>Handwashing </a:t>
            </a:r>
            <a:r>
              <a:rPr lang="en-US" sz="2800" dirty="0">
                <a:latin typeface="+mj-lt"/>
                <a:ea typeface="Osaka" charset="0"/>
                <a:cs typeface="Osaka" charset="0"/>
              </a:rPr>
              <a:t>is a critical step for avoiding food </a:t>
            </a:r>
            <a:r>
              <a:rPr lang="en-US" sz="2800" dirty="0" smtClean="0">
                <a:latin typeface="+mj-lt"/>
                <a:ea typeface="Osaka" charset="0"/>
                <a:cs typeface="Osaka" charset="0"/>
              </a:rPr>
              <a:t>contamination.</a:t>
            </a:r>
            <a:endParaRPr lang="en-US" sz="2800" dirty="0">
              <a:latin typeface="+mj-lt"/>
              <a:ea typeface="Osaka" charset="0"/>
              <a:cs typeface="Osaka" charset="0"/>
            </a:endParaRPr>
          </a:p>
          <a:p>
            <a:pPr lvl="1">
              <a:defRPr/>
            </a:pPr>
            <a:endParaRPr lang="en-US" dirty="0">
              <a:ea typeface="Osaka" charset="0"/>
              <a:cs typeface="Osaka" charset="0"/>
            </a:endParaRPr>
          </a:p>
          <a:p>
            <a:pPr lvl="1">
              <a:defRPr/>
            </a:pPr>
            <a:endParaRPr lang="en-US" dirty="0" smtClean="0">
              <a:ea typeface="Osaka" charset="0"/>
              <a:cs typeface="Osaka" charset="0"/>
            </a:endParaRPr>
          </a:p>
          <a:p>
            <a:pPr>
              <a:defRPr/>
            </a:pPr>
            <a:endParaRPr lang="en-US" dirty="0"/>
          </a:p>
        </p:txBody>
      </p:sp>
      <p:cxnSp>
        <p:nvCxnSpPr>
          <p:cNvPr id="11" name="Straight Connector 10"/>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7" name="TextBox 6"/>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2-1</a:t>
            </a:r>
          </a:p>
        </p:txBody>
      </p:sp>
    </p:spTree>
    <p:extLst>
      <p:ext uri="{BB962C8B-B14F-4D97-AF65-F5344CB8AC3E}">
        <p14:creationId xmlns:p14="http://schemas.microsoft.com/office/powerpoint/2010/main" val="902624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and When To Wash Your Hands</a:t>
            </a:r>
          </a:p>
        </p:txBody>
      </p:sp>
      <p:pic>
        <p:nvPicPr>
          <p:cNvPr id="4" name="Content Placeholder 3" descr="BES_064.jpg"/>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467600" y="1646238"/>
            <a:ext cx="2743200" cy="2925762"/>
          </a:xfrm>
        </p:spPr>
      </p:pic>
      <p:sp>
        <p:nvSpPr>
          <p:cNvPr id="8" name="Content Placeholder 4"/>
          <p:cNvSpPr>
            <a:spLocks noGrp="1"/>
          </p:cNvSpPr>
          <p:nvPr>
            <p:ph idx="1"/>
          </p:nvPr>
        </p:nvSpPr>
        <p:spPr/>
        <p:txBody>
          <a:bodyPr/>
          <a:lstStyle/>
          <a:p>
            <a:pPr marL="0" indent="0">
              <a:buNone/>
              <a:defRPr/>
            </a:pPr>
            <a:endParaRPr lang="en-US" dirty="0" smtClean="0">
              <a:latin typeface="+mj-lt"/>
              <a:ea typeface="Osaka" charset="0"/>
              <a:cs typeface="Osaka" charset="0"/>
            </a:endParaRPr>
          </a:p>
          <a:p>
            <a:pPr marL="0" indent="0">
              <a:buNone/>
              <a:defRPr/>
            </a:pPr>
            <a:r>
              <a:rPr lang="en-US" dirty="0" smtClean="0">
                <a:latin typeface="+mj-lt"/>
                <a:ea typeface="Osaka" charset="0"/>
                <a:cs typeface="Osaka" charset="0"/>
              </a:rPr>
              <a:t>How </a:t>
            </a:r>
            <a:r>
              <a:rPr lang="en-US" dirty="0">
                <a:latin typeface="+mj-lt"/>
                <a:ea typeface="Osaka" charset="0"/>
                <a:cs typeface="Osaka" charset="0"/>
              </a:rPr>
              <a:t>to </a:t>
            </a:r>
            <a:r>
              <a:rPr lang="en-US" dirty="0" smtClean="0">
                <a:latin typeface="+mj-lt"/>
                <a:ea typeface="Osaka" charset="0"/>
                <a:cs typeface="Osaka" charset="0"/>
              </a:rPr>
              <a:t>Wash Your Hands:</a:t>
            </a:r>
          </a:p>
          <a:p>
            <a:pPr lvl="1">
              <a:defRPr/>
            </a:pPr>
            <a:r>
              <a:rPr lang="en-US" dirty="0" smtClean="0">
                <a:ea typeface="Osaka" charset="0"/>
                <a:cs typeface="Osaka" charset="0"/>
              </a:rPr>
              <a:t>Handwashing </a:t>
            </a:r>
            <a:r>
              <a:rPr lang="en-US" dirty="0">
                <a:ea typeface="Osaka" charset="0"/>
                <a:cs typeface="Osaka" charset="0"/>
              </a:rPr>
              <a:t>should take about </a:t>
            </a:r>
            <a:r>
              <a:rPr lang="en-US" dirty="0" smtClean="0">
                <a:ea typeface="Osaka" charset="0"/>
                <a:cs typeface="Osaka" charset="0"/>
              </a:rPr>
              <a:t/>
            </a:r>
            <a:br>
              <a:rPr lang="en-US" dirty="0" smtClean="0">
                <a:ea typeface="Osaka" charset="0"/>
                <a:cs typeface="Osaka" charset="0"/>
              </a:rPr>
            </a:br>
            <a:r>
              <a:rPr lang="en-US" dirty="0" smtClean="0">
                <a:ea typeface="Osaka" charset="0"/>
                <a:cs typeface="Osaka" charset="0"/>
              </a:rPr>
              <a:t>20 seconds.</a:t>
            </a:r>
            <a:endParaRPr lang="en-US" i="1" dirty="0">
              <a:ea typeface="Osaka" charset="0"/>
              <a:cs typeface="Osaka" charset="0"/>
            </a:endParaRPr>
          </a:p>
          <a:p>
            <a:pPr lvl="1">
              <a:defRPr/>
            </a:pPr>
            <a:endParaRPr lang="en-US" dirty="0">
              <a:ea typeface="Osaka" charset="0"/>
              <a:cs typeface="Osaka" charset="0"/>
            </a:endParaRPr>
          </a:p>
          <a:p>
            <a:pPr lvl="1">
              <a:defRPr/>
            </a:pPr>
            <a:endParaRPr lang="en-US" dirty="0" smtClean="0">
              <a:ea typeface="Osaka" charset="0"/>
              <a:cs typeface="Osaka" charset="0"/>
            </a:endParaRPr>
          </a:p>
          <a:p>
            <a:pPr>
              <a:defRPr/>
            </a:pPr>
            <a:endParaRPr lang="en-US" dirty="0"/>
          </a:p>
        </p:txBody>
      </p:sp>
      <p:cxnSp>
        <p:nvCxnSpPr>
          <p:cNvPr id="9" name="Straight Connector 8"/>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2-1</a:t>
            </a:r>
          </a:p>
        </p:txBody>
      </p:sp>
    </p:spTree>
    <p:extLst>
      <p:ext uri="{BB962C8B-B14F-4D97-AF65-F5344CB8AC3E}">
        <p14:creationId xmlns:p14="http://schemas.microsoft.com/office/powerpoint/2010/main" val="263668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396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and When To Wash Your Hands</a:t>
            </a:r>
          </a:p>
        </p:txBody>
      </p:sp>
      <p:sp>
        <p:nvSpPr>
          <p:cNvPr id="45058" name="Rectangle 3"/>
          <p:cNvSpPr>
            <a:spLocks noGrp="1" noChangeArrowheads="1"/>
          </p:cNvSpPr>
          <p:nvPr>
            <p:ph idx="1"/>
          </p:nvPr>
        </p:nvSpPr>
        <p:spPr/>
        <p:txBody>
          <a:bodyPr/>
          <a:lstStyle/>
          <a:p>
            <a:pPr marL="0" indent="0">
              <a:buNone/>
              <a:defRPr/>
            </a:pPr>
            <a:endParaRPr lang="en-US" dirty="0" smtClean="0">
              <a:ea typeface="Osaka" charset="0"/>
              <a:cs typeface="Osaka" charset="0"/>
            </a:endParaRPr>
          </a:p>
          <a:p>
            <a:pPr marL="0" indent="0">
              <a:buNone/>
              <a:defRPr/>
            </a:pPr>
            <a:r>
              <a:rPr lang="en-US" dirty="0" smtClean="0">
                <a:ea typeface="Osaka" charset="0"/>
                <a:cs typeface="Osaka" charset="0"/>
              </a:rPr>
              <a:t>How </a:t>
            </a:r>
            <a:r>
              <a:rPr lang="en-US" dirty="0">
                <a:ea typeface="Osaka" charset="0"/>
                <a:cs typeface="Osaka" charset="0"/>
              </a:rPr>
              <a:t>to Wash Your </a:t>
            </a:r>
            <a:r>
              <a:rPr lang="en-US" dirty="0" smtClean="0">
                <a:ea typeface="Osaka" charset="0"/>
                <a:cs typeface="Osaka" charset="0"/>
              </a:rPr>
              <a:t>Hands</a:t>
            </a:r>
          </a:p>
          <a:p>
            <a:pPr marL="457200" indent="-457200" eaLnBrk="1" hangingPunct="1">
              <a:buFont typeface="+mj-lt"/>
              <a:buAutoNum type="arabicPeriod"/>
              <a:defRPr/>
            </a:pPr>
            <a:r>
              <a:rPr lang="en-US" sz="2200" dirty="0" smtClean="0">
                <a:latin typeface="+mj-lt"/>
                <a:ea typeface="Osaka" charset="0"/>
                <a:cs typeface="Osaka" charset="0"/>
              </a:rPr>
              <a:t>Wet </a:t>
            </a:r>
            <a:r>
              <a:rPr lang="en-US" sz="2200" dirty="0">
                <a:latin typeface="+mj-lt"/>
                <a:ea typeface="Osaka" charset="0"/>
                <a:cs typeface="Osaka" charset="0"/>
              </a:rPr>
              <a:t>hands and </a:t>
            </a:r>
            <a:r>
              <a:rPr lang="en-US" sz="2200" dirty="0" smtClean="0">
                <a:latin typeface="+mj-lt"/>
                <a:ea typeface="Osaka" charset="0"/>
                <a:cs typeface="Osaka" charset="0"/>
              </a:rPr>
              <a:t>arms</a:t>
            </a:r>
          </a:p>
          <a:p>
            <a:pPr marL="457200" indent="-457200" eaLnBrk="1" hangingPunct="1">
              <a:buFont typeface="+mj-lt"/>
              <a:buAutoNum type="arabicPeriod"/>
              <a:defRPr/>
            </a:pPr>
            <a:r>
              <a:rPr lang="en-US" sz="2200" dirty="0" smtClean="0">
                <a:latin typeface="+mj-lt"/>
                <a:ea typeface="Osaka" charset="0"/>
                <a:cs typeface="Osaka" charset="0"/>
              </a:rPr>
              <a:t>Apply soap</a:t>
            </a:r>
          </a:p>
          <a:p>
            <a:pPr marL="457200" indent="-457200" eaLnBrk="1" hangingPunct="1">
              <a:buFont typeface="+mj-lt"/>
              <a:buAutoNum type="arabicPeriod"/>
              <a:defRPr/>
            </a:pPr>
            <a:r>
              <a:rPr lang="en-US" sz="2200" dirty="0" smtClean="0">
                <a:latin typeface="+mj-lt"/>
                <a:ea typeface="Osaka" charset="0"/>
                <a:cs typeface="Osaka" charset="0"/>
              </a:rPr>
              <a:t>Scrub hands and arms vigorously</a:t>
            </a:r>
          </a:p>
          <a:p>
            <a:pPr marL="457200" indent="-457200" eaLnBrk="1" hangingPunct="1">
              <a:buFont typeface="+mj-lt"/>
              <a:buAutoNum type="arabicPeriod"/>
              <a:defRPr/>
            </a:pPr>
            <a:r>
              <a:rPr lang="en-US" sz="2200" dirty="0" smtClean="0">
                <a:latin typeface="+mj-lt"/>
                <a:ea typeface="Osaka" charset="0"/>
                <a:cs typeface="Osaka" charset="0"/>
              </a:rPr>
              <a:t>Rinse hands and arms thoroughly</a:t>
            </a:r>
          </a:p>
          <a:p>
            <a:pPr marL="457200" indent="-457200" eaLnBrk="1" hangingPunct="1">
              <a:buFont typeface="+mj-lt"/>
              <a:buAutoNum type="arabicPeriod"/>
              <a:defRPr/>
            </a:pPr>
            <a:r>
              <a:rPr lang="en-US" sz="2200" dirty="0" smtClean="0">
                <a:latin typeface="+mj-lt"/>
                <a:ea typeface="Osaka" charset="0"/>
                <a:cs typeface="Osaka" charset="0"/>
              </a:rPr>
              <a:t>Dry hands and arms</a:t>
            </a:r>
          </a:p>
          <a:p>
            <a:pPr marL="457200" indent="-457200" eaLnBrk="1" hangingPunct="1">
              <a:buFont typeface="+mj-lt"/>
              <a:buAutoNum type="arabicPeriod"/>
              <a:defRPr/>
            </a:pPr>
            <a:endParaRPr lang="en-US" sz="2200" dirty="0">
              <a:latin typeface="+mj-lt"/>
              <a:ea typeface="Osaka" charset="0"/>
              <a:cs typeface="Osaka" charset="0"/>
            </a:endParaRPr>
          </a:p>
        </p:txBody>
      </p:sp>
      <p:pic>
        <p:nvPicPr>
          <p:cNvPr id="4" name="Content Placeholder 3" descr="FA_2.2 Handwet.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646238"/>
            <a:ext cx="2743200" cy="2925762"/>
          </a:xfrm>
        </p:spPr>
      </p:pic>
      <p:cxnSp>
        <p:nvCxnSpPr>
          <p:cNvPr id="9" name="Straight Connector 8"/>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2-1</a:t>
            </a:r>
          </a:p>
        </p:txBody>
      </p:sp>
    </p:spTree>
    <p:extLst>
      <p:ext uri="{BB962C8B-B14F-4D97-AF65-F5344CB8AC3E}">
        <p14:creationId xmlns:p14="http://schemas.microsoft.com/office/powerpoint/2010/main" val="3635434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Rectangle 2"/>
          <p:cNvSpPr>
            <a:spLocks noGrp="1" noChangeArrowheads="1"/>
          </p:cNvSpPr>
          <p:nvPr>
            <p:ph type="title"/>
          </p:nvPr>
        </p:nvSpPr>
        <p:spPr/>
        <p:txBody>
          <a:bodyPr/>
          <a:lstStyle/>
          <a:p>
            <a:pPr eaLnBrk="1" hangingPunct="1">
              <a:defRPr/>
            </a:pPr>
            <a:r>
              <a:rPr lang="en-US" dirty="0" smtClean="0">
                <a:latin typeface="Arial Narrow" charset="0"/>
                <a:ea typeface="Osaka" charset="0"/>
                <a:cs typeface="Osaka" charset="0"/>
              </a:rPr>
              <a:t>When </a:t>
            </a:r>
            <a:r>
              <a:rPr lang="en-US" dirty="0">
                <a:latin typeface="Arial Narrow" charset="0"/>
                <a:ea typeface="Osaka" charset="0"/>
                <a:cs typeface="Osaka" charset="0"/>
              </a:rPr>
              <a:t>To Wash Your Hands</a:t>
            </a:r>
          </a:p>
        </p:txBody>
      </p:sp>
      <p:sp>
        <p:nvSpPr>
          <p:cNvPr id="10" name="TextBox 9"/>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2-2</a:t>
            </a:r>
          </a:p>
        </p:txBody>
      </p:sp>
      <p:sp>
        <p:nvSpPr>
          <p:cNvPr id="12" name="Rectangle 3"/>
          <p:cNvSpPr>
            <a:spLocks noGrp="1" noChangeArrowheads="1"/>
          </p:cNvSpPr>
          <p:nvPr>
            <p:ph idx="1"/>
          </p:nvPr>
        </p:nvSpPr>
        <p:spPr>
          <a:xfrm>
            <a:off x="947738" y="1423988"/>
            <a:ext cx="10215562" cy="4900612"/>
          </a:xfrm>
        </p:spPr>
        <p:txBody>
          <a:bodyPr>
            <a:normAutofit/>
          </a:bodyPr>
          <a:lstStyle/>
          <a:p>
            <a:pPr marL="0" indent="0">
              <a:buNone/>
              <a:defRPr/>
            </a:pPr>
            <a:r>
              <a:rPr lang="en-US" dirty="0" smtClean="0">
                <a:ea typeface="Osaka" charset="0"/>
                <a:cs typeface="Osaka" charset="0"/>
              </a:rPr>
              <a:t>Wash hands. . .</a:t>
            </a:r>
          </a:p>
          <a:p>
            <a:pPr>
              <a:defRPr/>
            </a:pPr>
            <a:r>
              <a:rPr lang="en-US" b="0" dirty="0" smtClean="0">
                <a:ea typeface="Osaka" charset="0"/>
                <a:cs typeface="Osaka" charset="0"/>
              </a:rPr>
              <a:t>After using the restroom</a:t>
            </a:r>
          </a:p>
          <a:p>
            <a:pPr>
              <a:defRPr/>
            </a:pPr>
            <a:r>
              <a:rPr lang="en-US" b="0" dirty="0" smtClean="0">
                <a:ea typeface="Osaka" charset="0"/>
                <a:cs typeface="Osaka" charset="0"/>
              </a:rPr>
              <a:t>After touching your face, hair, body or clothing</a:t>
            </a:r>
          </a:p>
          <a:p>
            <a:pPr>
              <a:defRPr/>
            </a:pPr>
            <a:r>
              <a:rPr lang="en-US" b="0" dirty="0" smtClean="0">
                <a:ea typeface="Osaka" charset="0"/>
                <a:cs typeface="Osaka" charset="0"/>
              </a:rPr>
              <a:t>Before and after handling raw foods like meat or poultry</a:t>
            </a:r>
          </a:p>
          <a:p>
            <a:pPr>
              <a:defRPr/>
            </a:pPr>
            <a:r>
              <a:rPr lang="en-US" b="0" dirty="0" smtClean="0">
                <a:ea typeface="Osaka" charset="0"/>
                <a:cs typeface="Osaka" charset="0"/>
              </a:rPr>
              <a:t>After taking out garbage</a:t>
            </a:r>
          </a:p>
          <a:p>
            <a:pPr>
              <a:defRPr/>
            </a:pPr>
            <a:r>
              <a:rPr lang="en-US" b="0" dirty="0" smtClean="0">
                <a:ea typeface="Osaka" charset="0"/>
                <a:cs typeface="Osaka" charset="0"/>
              </a:rPr>
              <a:t>After sneezing, blowing your nose or using a tissue</a:t>
            </a:r>
          </a:p>
          <a:p>
            <a:pPr>
              <a:defRPr/>
            </a:pPr>
            <a:r>
              <a:rPr lang="en-US" b="0" dirty="0" smtClean="0">
                <a:ea typeface="Osaka" charset="0"/>
                <a:cs typeface="Osaka" charset="0"/>
              </a:rPr>
              <a:t>After handling chemicals</a:t>
            </a:r>
          </a:p>
          <a:p>
            <a:pPr>
              <a:defRPr/>
            </a:pPr>
            <a:r>
              <a:rPr lang="en-US" b="0" dirty="0" smtClean="0">
                <a:ea typeface="Osaka" charset="0"/>
                <a:cs typeface="Osaka" charset="0"/>
              </a:rPr>
              <a:t>After smoking, using e-cigs, chewing gum or using tobacco products</a:t>
            </a:r>
          </a:p>
          <a:p>
            <a:pPr>
              <a:defRPr/>
            </a:pPr>
            <a:r>
              <a:rPr lang="en-US" b="0" dirty="0" smtClean="0">
                <a:ea typeface="Osaka" charset="0"/>
                <a:cs typeface="Osaka" charset="0"/>
              </a:rPr>
              <a:t>After eating or drinking</a:t>
            </a:r>
          </a:p>
          <a:p>
            <a:pPr>
              <a:defRPr/>
            </a:pPr>
            <a:endParaRPr lang="en-US" b="0" dirty="0" smtClean="0">
              <a:ea typeface="Osaka" charset="0"/>
              <a:cs typeface="Osaka" charset="0"/>
            </a:endParaRPr>
          </a:p>
          <a:p>
            <a:pPr>
              <a:defRPr/>
            </a:pPr>
            <a:endParaRPr lang="en-US" b="0" dirty="0" smtClean="0">
              <a:ea typeface="Osaka" charset="0"/>
              <a:cs typeface="Osaka" charset="0"/>
            </a:endParaRPr>
          </a:p>
          <a:p>
            <a:pPr>
              <a:defRPr/>
            </a:pPr>
            <a:endParaRPr lang="en-US" b="0" dirty="0">
              <a:ea typeface="Osaka" charset="0"/>
              <a:cs typeface="Osaka" charset="0"/>
            </a:endParaRPr>
          </a:p>
          <a:p>
            <a:pPr marL="0" indent="0">
              <a:defRPr/>
            </a:pPr>
            <a:endParaRPr lang="en-US" dirty="0">
              <a:latin typeface="+mj-lt"/>
              <a:ea typeface="Osaka" charset="0"/>
              <a:cs typeface="Osaka" charset="0"/>
            </a:endParaRPr>
          </a:p>
          <a:p>
            <a:pPr eaLnBrk="1" hangingPunct="1">
              <a:buFont typeface="Times" charset="0"/>
              <a:buNone/>
              <a:defRPr/>
            </a:pPr>
            <a:endParaRPr lang="en-US" dirty="0">
              <a:latin typeface="Arial" charset="0"/>
              <a:ea typeface="Osaka" charset="0"/>
              <a:cs typeface="Osaka" charset="0"/>
            </a:endParaRPr>
          </a:p>
          <a:p>
            <a:pPr eaLnBrk="1" hangingPunct="1">
              <a:buFont typeface="Times" charset="0"/>
              <a:buNone/>
              <a:defRPr/>
            </a:pPr>
            <a:endParaRPr lang="en-US" dirty="0">
              <a:latin typeface="Arial" charset="0"/>
              <a:ea typeface="Osaka" charset="0"/>
              <a:cs typeface="Osaka" charset="0"/>
            </a:endParaRPr>
          </a:p>
          <a:p>
            <a:pPr eaLnBrk="1" hangingPunct="1">
              <a:defRPr/>
            </a:pPr>
            <a:endParaRPr lang="en-US" dirty="0">
              <a:latin typeface="Arial" charset="0"/>
              <a:ea typeface="Osaka" charset="0"/>
              <a:cs typeface="Osaka" charset="0"/>
            </a:endParaRPr>
          </a:p>
          <a:p>
            <a:pPr eaLnBrk="1" hangingPunct="1">
              <a:buFont typeface="Times" charset="0"/>
              <a:buNone/>
              <a:defRPr/>
            </a:pPr>
            <a:endParaRPr lang="en-US" sz="2500" dirty="0">
              <a:latin typeface="Arial" charset="0"/>
              <a:ea typeface="Osaka" charset="0"/>
              <a:cs typeface="Osaka" charset="0"/>
            </a:endParaRPr>
          </a:p>
        </p:txBody>
      </p:sp>
    </p:spTree>
    <p:extLst>
      <p:ext uri="{BB962C8B-B14F-4D97-AF65-F5344CB8AC3E}">
        <p14:creationId xmlns:p14="http://schemas.microsoft.com/office/powerpoint/2010/main" val="1332092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and When To Wash Your Hands</a:t>
            </a:r>
          </a:p>
        </p:txBody>
      </p:sp>
      <p:sp>
        <p:nvSpPr>
          <p:cNvPr id="28675" name="Rectangle 3"/>
          <p:cNvSpPr>
            <a:spLocks noGrp="1" noChangeArrowheads="1"/>
          </p:cNvSpPr>
          <p:nvPr>
            <p:ph idx="1"/>
          </p:nvPr>
        </p:nvSpPr>
        <p:spPr/>
        <p:txBody>
          <a:bodyPr/>
          <a:lstStyle/>
          <a:p>
            <a:pPr marL="0" indent="0">
              <a:buNone/>
              <a:defRPr/>
            </a:pPr>
            <a:endParaRPr lang="en-US" dirty="0" smtClean="0">
              <a:latin typeface="+mj-lt"/>
              <a:ea typeface="Osaka" charset="0"/>
              <a:cs typeface="Osaka" charset="0"/>
            </a:endParaRPr>
          </a:p>
          <a:p>
            <a:pPr marL="0" indent="0">
              <a:buNone/>
              <a:defRPr/>
            </a:pPr>
            <a:r>
              <a:rPr lang="en-US" dirty="0" smtClean="0">
                <a:latin typeface="+mj-lt"/>
                <a:ea typeface="Osaka" charset="0"/>
                <a:cs typeface="Osaka" charset="0"/>
              </a:rPr>
              <a:t>Using </a:t>
            </a:r>
            <a:r>
              <a:rPr lang="en-US" dirty="0">
                <a:latin typeface="+mj-lt"/>
                <a:ea typeface="Osaka" charset="0"/>
                <a:cs typeface="Osaka" charset="0"/>
              </a:rPr>
              <a:t>Hand </a:t>
            </a:r>
            <a:r>
              <a:rPr lang="en-US" dirty="0" smtClean="0">
                <a:latin typeface="+mj-lt"/>
                <a:ea typeface="Osaka" charset="0"/>
                <a:cs typeface="Osaka" charset="0"/>
              </a:rPr>
              <a:t>Antiseptics</a:t>
            </a:r>
            <a:endParaRPr lang="en-US" dirty="0">
              <a:latin typeface="+mj-lt"/>
              <a:ea typeface="Osaka" charset="0"/>
              <a:cs typeface="Osaka" charset="0"/>
            </a:endParaRPr>
          </a:p>
          <a:p>
            <a:pPr marL="0" indent="0">
              <a:defRPr/>
            </a:pPr>
            <a:r>
              <a:rPr lang="en-US" sz="2200" dirty="0">
                <a:latin typeface="+mj-lt"/>
                <a:ea typeface="Osaka" charset="0"/>
                <a:cs typeface="Osaka" charset="0"/>
              </a:rPr>
              <a:t>If you use hand antiseptics:</a:t>
            </a:r>
          </a:p>
          <a:p>
            <a:pPr lvl="1">
              <a:buSzPct val="150000"/>
              <a:buFont typeface="Arial"/>
              <a:buChar char="•"/>
              <a:tabLst>
                <a:tab pos="571500" algn="l"/>
              </a:tabLst>
              <a:defRPr/>
            </a:pPr>
            <a:r>
              <a:rPr lang="en-US" dirty="0">
                <a:solidFill>
                  <a:srgbClr val="8D281D"/>
                </a:solidFill>
                <a:ea typeface="Osaka" charset="0"/>
                <a:cs typeface="Osaka" charset="0"/>
              </a:rPr>
              <a:t>NEVER </a:t>
            </a:r>
            <a:r>
              <a:rPr lang="en-US" dirty="0">
                <a:ea typeface="Osaka" charset="0"/>
                <a:cs typeface="Osaka" charset="0"/>
              </a:rPr>
              <a:t>use them instead of </a:t>
            </a:r>
            <a:r>
              <a:rPr lang="en-US" dirty="0" smtClean="0">
                <a:ea typeface="Osaka" charset="0"/>
                <a:cs typeface="Osaka" charset="0"/>
              </a:rPr>
              <a:t>handwashing.</a:t>
            </a:r>
            <a:endParaRPr lang="en-US" dirty="0">
              <a:ea typeface="Osaka" charset="0"/>
              <a:cs typeface="Osaka" charset="0"/>
            </a:endParaRPr>
          </a:p>
          <a:p>
            <a:pPr lvl="1">
              <a:buSzPct val="150000"/>
              <a:buFont typeface="Arial"/>
              <a:buChar char="•"/>
              <a:tabLst>
                <a:tab pos="571500" algn="l"/>
              </a:tabLst>
              <a:defRPr/>
            </a:pPr>
            <a:r>
              <a:rPr lang="en-US" dirty="0">
                <a:ea typeface="Osaka" charset="0"/>
                <a:cs typeface="Osaka" charset="0"/>
              </a:rPr>
              <a:t>Use an antiseptic after washing </a:t>
            </a:r>
            <a:r>
              <a:rPr lang="en-US" dirty="0" smtClean="0">
                <a:ea typeface="Osaka" charset="0"/>
                <a:cs typeface="Osaka" charset="0"/>
              </a:rPr>
              <a:t>hands.</a:t>
            </a:r>
            <a:endParaRPr lang="en-US" dirty="0">
              <a:ea typeface="Osaka" charset="0"/>
              <a:cs typeface="Osaka" charset="0"/>
            </a:endParaRPr>
          </a:p>
          <a:p>
            <a:pPr lvl="1">
              <a:buSzPct val="150000"/>
              <a:buFont typeface="Arial"/>
              <a:buChar char="•"/>
              <a:tabLst>
                <a:tab pos="571500" algn="l"/>
              </a:tabLst>
              <a:defRPr/>
            </a:pPr>
            <a:r>
              <a:rPr lang="en-US" dirty="0">
                <a:ea typeface="Osaka" charset="0"/>
                <a:cs typeface="Osaka" charset="0"/>
              </a:rPr>
              <a:t>Wait for the antiseptic to dry before touching food or equipment</a:t>
            </a:r>
            <a:r>
              <a:rPr lang="en-US" dirty="0">
                <a:solidFill>
                  <a:srgbClr val="6B6BCF"/>
                </a:solidFill>
                <a:ea typeface="Osaka" charset="0"/>
                <a:cs typeface="Osaka" charset="0"/>
              </a:rPr>
              <a:t> </a:t>
            </a:r>
            <a:r>
              <a:rPr lang="en-US" dirty="0">
                <a:ea typeface="Osaka" charset="0"/>
                <a:cs typeface="Osaka" charset="0"/>
              </a:rPr>
              <a:t>or putting on </a:t>
            </a:r>
            <a:r>
              <a:rPr lang="en-US" dirty="0" smtClean="0">
                <a:ea typeface="Osaka" charset="0"/>
                <a:cs typeface="Osaka" charset="0"/>
              </a:rPr>
              <a:t>gloves.</a:t>
            </a:r>
            <a:endParaRPr lang="en-US" dirty="0">
              <a:ea typeface="Osaka" charset="0"/>
              <a:cs typeface="Osaka" charset="0"/>
            </a:endParaRPr>
          </a:p>
          <a:p>
            <a:pPr lvl="1">
              <a:buSzPct val="150000"/>
              <a:buFont typeface="Arial"/>
              <a:buChar char="•"/>
              <a:tabLst>
                <a:tab pos="571500" algn="l"/>
              </a:tabLst>
              <a:defRPr/>
            </a:pPr>
            <a:r>
              <a:rPr lang="en-US" dirty="0">
                <a:ea typeface="Osaka" charset="0"/>
                <a:cs typeface="Osaka" charset="0"/>
              </a:rPr>
              <a:t>Follow manufacturer’s </a:t>
            </a:r>
            <a:r>
              <a:rPr lang="en-US" dirty="0" smtClean="0">
                <a:ea typeface="Osaka" charset="0"/>
                <a:cs typeface="Osaka" charset="0"/>
              </a:rPr>
              <a:t>directions.</a:t>
            </a:r>
            <a:endParaRPr lang="en-US" dirty="0">
              <a:ea typeface="Osaka" charset="0"/>
              <a:cs typeface="Osaka" charset="0"/>
            </a:endParaRPr>
          </a:p>
        </p:txBody>
      </p:sp>
      <p:pic>
        <p:nvPicPr>
          <p:cNvPr id="3" name="Content Placeholder 2" descr="FA_2.9_Hand_Sanitizer_Crop.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646238"/>
            <a:ext cx="2743200" cy="2925762"/>
          </a:xfrm>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2-4</a:t>
            </a:r>
          </a:p>
        </p:txBody>
      </p:sp>
    </p:spTree>
    <p:extLst>
      <p:ext uri="{BB962C8B-B14F-4D97-AF65-F5344CB8AC3E}">
        <p14:creationId xmlns:p14="http://schemas.microsoft.com/office/powerpoint/2010/main" val="2462231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Where To Wash Your Hands</a:t>
            </a:r>
          </a:p>
        </p:txBody>
      </p:sp>
      <p:sp>
        <p:nvSpPr>
          <p:cNvPr id="66563" name="Rectangle 3"/>
          <p:cNvSpPr>
            <a:spLocks noGrp="1" noChangeArrowheads="1"/>
          </p:cNvSpPr>
          <p:nvPr>
            <p:ph idx="1"/>
          </p:nvPr>
        </p:nvSpPr>
        <p:spPr/>
        <p:txBody>
          <a:bodyPr/>
          <a:lstStyle/>
          <a:p>
            <a:pPr marL="0" indent="0">
              <a:buNone/>
              <a:defRPr/>
            </a:pPr>
            <a:endParaRPr lang="en-US" dirty="0" smtClean="0">
              <a:latin typeface="+mj-lt"/>
              <a:ea typeface="Osaka" charset="0"/>
              <a:cs typeface="Osaka" charset="0"/>
            </a:endParaRPr>
          </a:p>
          <a:p>
            <a:pPr marL="0" indent="0">
              <a:buNone/>
              <a:defRPr/>
            </a:pPr>
            <a:r>
              <a:rPr lang="en-US" dirty="0" smtClean="0">
                <a:latin typeface="+mj-lt"/>
                <a:ea typeface="Osaka" charset="0"/>
                <a:cs typeface="Osaka" charset="0"/>
              </a:rPr>
              <a:t>Use </a:t>
            </a:r>
            <a:r>
              <a:rPr lang="en-US" dirty="0">
                <a:latin typeface="+mj-lt"/>
                <a:ea typeface="Osaka" charset="0"/>
                <a:cs typeface="Osaka" charset="0"/>
              </a:rPr>
              <a:t>a Handwashing </a:t>
            </a:r>
            <a:r>
              <a:rPr lang="en-US" dirty="0" smtClean="0">
                <a:latin typeface="+mj-lt"/>
                <a:ea typeface="Osaka" charset="0"/>
                <a:cs typeface="Osaka" charset="0"/>
              </a:rPr>
              <a:t>Sink:</a:t>
            </a:r>
            <a:endParaRPr lang="en-US" dirty="0">
              <a:latin typeface="+mj-lt"/>
              <a:ea typeface="Osaka" charset="0"/>
              <a:cs typeface="Osaka" charset="0"/>
            </a:endParaRPr>
          </a:p>
          <a:p>
            <a:pPr lvl="1" eaLnBrk="1" hangingPunct="1">
              <a:defRPr/>
            </a:pPr>
            <a:r>
              <a:rPr lang="en-US" sz="2800" dirty="0" smtClean="0">
                <a:ea typeface="Osaka" charset="0"/>
                <a:cs typeface="Osaka" charset="0"/>
              </a:rPr>
              <a:t>Wash </a:t>
            </a:r>
            <a:r>
              <a:rPr lang="en-US" sz="2800" dirty="0">
                <a:ea typeface="Osaka" charset="0"/>
                <a:cs typeface="Osaka" charset="0"/>
              </a:rPr>
              <a:t>your hands only in </a:t>
            </a:r>
            <a:r>
              <a:rPr lang="en-US" sz="2800" dirty="0" smtClean="0">
                <a:ea typeface="Osaka" charset="0"/>
                <a:cs typeface="Osaka" charset="0"/>
              </a:rPr>
              <a:t>a designated handwashing sink.</a:t>
            </a:r>
            <a:endParaRPr lang="en-US" sz="2800" dirty="0">
              <a:ea typeface="Osaka" charset="0"/>
              <a:cs typeface="Osaka" charset="0"/>
            </a:endParaRPr>
          </a:p>
        </p:txBody>
      </p:sp>
      <p:pic>
        <p:nvPicPr>
          <p:cNvPr id="3" name="Content Placeholder 2" descr="FA_2.2 Handwet.jpg"/>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467600" y="1646238"/>
            <a:ext cx="2743200" cy="2925762"/>
          </a:xfrm>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2-5</a:t>
            </a:r>
          </a:p>
        </p:txBody>
      </p:sp>
    </p:spTree>
    <p:extLst>
      <p:ext uri="{BB962C8B-B14F-4D97-AF65-F5344CB8AC3E}">
        <p14:creationId xmlns:p14="http://schemas.microsoft.com/office/powerpoint/2010/main" val="2020432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Where To Wash Your Hands</a:t>
            </a:r>
          </a:p>
        </p:txBody>
      </p:sp>
      <p:sp>
        <p:nvSpPr>
          <p:cNvPr id="39939" name="Rectangle 3"/>
          <p:cNvSpPr>
            <a:spLocks noGrp="1" noChangeArrowheads="1"/>
          </p:cNvSpPr>
          <p:nvPr>
            <p:ph idx="1"/>
          </p:nvPr>
        </p:nvSpPr>
        <p:spPr>
          <a:xfrm>
            <a:off x="342900" y="1646238"/>
            <a:ext cx="6197601" cy="3954464"/>
          </a:xfrm>
        </p:spPr>
        <p:txBody>
          <a:bodyPr/>
          <a:lstStyle/>
          <a:p>
            <a:pPr marL="0" indent="0">
              <a:buNone/>
              <a:defRPr/>
            </a:pPr>
            <a:r>
              <a:rPr lang="en-US" altLang="en-US" dirty="0" smtClean="0">
                <a:latin typeface="+mj-lt"/>
              </a:rPr>
              <a:t>Use a Handwashing Sink:</a:t>
            </a:r>
          </a:p>
          <a:p>
            <a:pPr marL="342900" indent="-342900">
              <a:buClr>
                <a:srgbClr val="566B21"/>
              </a:buClr>
              <a:buSzPct val="150000"/>
              <a:buFont typeface="Arial"/>
              <a:buChar char="•"/>
              <a:defRPr/>
            </a:pPr>
            <a:r>
              <a:rPr lang="en-US" altLang="en-US" sz="3200" b="0" dirty="0">
                <a:solidFill>
                  <a:srgbClr val="8D281D"/>
                </a:solidFill>
                <a:latin typeface="+mj-lt"/>
              </a:rPr>
              <a:t>DO NOT </a:t>
            </a:r>
            <a:r>
              <a:rPr lang="en-US" altLang="en-US" sz="3200" b="0" dirty="0">
                <a:solidFill>
                  <a:srgbClr val="000000"/>
                </a:solidFill>
                <a:latin typeface="+mj-lt"/>
              </a:rPr>
              <a:t>use handwashing sinks for other things.</a:t>
            </a:r>
          </a:p>
          <a:p>
            <a:pPr marL="579438" lvl="2" indent="-342900">
              <a:buClr>
                <a:srgbClr val="566B21"/>
              </a:buClr>
              <a:buFont typeface="Courier New"/>
              <a:buChar char="o"/>
              <a:defRPr/>
            </a:pPr>
            <a:r>
              <a:rPr lang="en-US" altLang="en-US" sz="3200" b="0" dirty="0" smtClean="0">
                <a:solidFill>
                  <a:srgbClr val="8D281D"/>
                </a:solidFill>
                <a:latin typeface="+mj-lt"/>
              </a:rPr>
              <a:t>NEVER </a:t>
            </a:r>
            <a:r>
              <a:rPr lang="en-US" altLang="en-US" sz="3200" b="0" dirty="0" smtClean="0">
                <a:solidFill>
                  <a:schemeClr val="tx1"/>
                </a:solidFill>
                <a:latin typeface="+mj-lt"/>
              </a:rPr>
              <a:t>dump dirty water in them.</a:t>
            </a:r>
          </a:p>
          <a:p>
            <a:pPr marL="579438" lvl="2" indent="-342900">
              <a:buClr>
                <a:srgbClr val="566B21"/>
              </a:buClr>
              <a:buFont typeface="Courier New"/>
              <a:buChar char="o"/>
              <a:defRPr/>
            </a:pPr>
            <a:r>
              <a:rPr lang="en-US" altLang="en-US" sz="3200" dirty="0" smtClean="0">
                <a:solidFill>
                  <a:srgbClr val="8D281D"/>
                </a:solidFill>
              </a:rPr>
              <a:t>NEVER </a:t>
            </a:r>
            <a:r>
              <a:rPr lang="en-US" altLang="en-US" sz="3200" dirty="0" smtClean="0">
                <a:solidFill>
                  <a:srgbClr val="000000"/>
                </a:solidFill>
              </a:rPr>
              <a:t>prep food in them.</a:t>
            </a:r>
          </a:p>
          <a:p>
            <a:pPr marL="579438" lvl="2" indent="-342900">
              <a:buClr>
                <a:srgbClr val="566B21"/>
              </a:buClr>
              <a:buFont typeface="Courier New"/>
              <a:buChar char="o"/>
              <a:defRPr/>
            </a:pPr>
            <a:r>
              <a:rPr lang="en-US" altLang="en-US" sz="3200" dirty="0" smtClean="0">
                <a:solidFill>
                  <a:srgbClr val="8D281D"/>
                </a:solidFill>
              </a:rPr>
              <a:t>NEVER </a:t>
            </a:r>
            <a:r>
              <a:rPr lang="en-US" altLang="en-US" sz="3200" dirty="0">
                <a:solidFill>
                  <a:srgbClr val="000000"/>
                </a:solidFill>
              </a:rPr>
              <a:t>wash tools or equipment </a:t>
            </a:r>
            <a:r>
              <a:rPr lang="en-US" altLang="en-US" sz="3200" dirty="0" smtClean="0">
                <a:solidFill>
                  <a:srgbClr val="000000"/>
                </a:solidFill>
              </a:rPr>
              <a:t>in them.</a:t>
            </a:r>
            <a:endParaRPr lang="en-US" altLang="en-US" sz="3200" dirty="0">
              <a:solidFill>
                <a:srgbClr val="000000"/>
              </a:solidFill>
            </a:endParaRPr>
          </a:p>
          <a:p>
            <a:pPr marL="0" indent="0">
              <a:defRPr/>
            </a:pPr>
            <a:endParaRPr lang="en-US" altLang="en-US" dirty="0" smtClean="0">
              <a:latin typeface="+mj-lt"/>
            </a:endParaRPr>
          </a:p>
        </p:txBody>
      </p:sp>
      <p:pic>
        <p:nvPicPr>
          <p:cNvPr id="3" name="Content Placeholder 2" descr="FA_2.24 Dirty water in hand sink.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646238"/>
            <a:ext cx="2743200" cy="2925762"/>
          </a:xfrm>
        </p:spPr>
      </p:pic>
      <p:cxnSp>
        <p:nvCxnSpPr>
          <p:cNvPr id="9" name="Straight Connector 8"/>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8612" name="Text Box 8"/>
          <p:cNvSpPr txBox="1">
            <a:spLocks noChangeArrowheads="1"/>
          </p:cNvSpPr>
          <p:nvPr/>
        </p:nvSpPr>
        <p:spPr bwMode="auto">
          <a:xfrm>
            <a:off x="7162800" y="1524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rgbClr val="3B3D3C"/>
                </a:solidFill>
                <a:latin typeface="Arial" charset="0"/>
                <a:ea typeface="Osaka" charset="0"/>
                <a:cs typeface="Osaka" charset="0"/>
              </a:defRPr>
            </a:lvl1pPr>
            <a:lvl2pPr>
              <a:defRPr>
                <a:solidFill>
                  <a:schemeClr val="tx1"/>
                </a:solidFill>
                <a:latin typeface="Arial" charset="0"/>
                <a:ea typeface="Osaka" charset="0"/>
                <a:cs typeface="Osaka" charset="0"/>
              </a:defRPr>
            </a:lvl2pPr>
            <a:lvl3pPr>
              <a:defRPr sz="1600">
                <a:solidFill>
                  <a:schemeClr val="tx1"/>
                </a:solidFill>
                <a:latin typeface="Arial" charset="0"/>
                <a:ea typeface="Osaka" charset="0"/>
                <a:cs typeface="Osaka" charset="0"/>
              </a:defRPr>
            </a:lvl3pPr>
            <a:lvl4pPr>
              <a:defRPr sz="1400">
                <a:solidFill>
                  <a:schemeClr val="tx1"/>
                </a:solidFill>
                <a:latin typeface="Arial" charset="0"/>
                <a:ea typeface="Osaka" charset="0"/>
                <a:cs typeface="Osaka" charset="0"/>
              </a:defRPr>
            </a:lvl4pPr>
            <a:lvl5pPr>
              <a:defRPr sz="1400">
                <a:solidFill>
                  <a:schemeClr val="tx1"/>
                </a:solidFill>
                <a:latin typeface="Arial" charset="0"/>
                <a:ea typeface="Osaka" charset="0"/>
                <a:cs typeface="Osaka" charset="0"/>
              </a:defRPr>
            </a:lvl5pPr>
            <a:lvl6pPr eaLnBrk="0" hangingPunct="0">
              <a:defRPr sz="1400">
                <a:solidFill>
                  <a:schemeClr val="tx1"/>
                </a:solidFill>
                <a:latin typeface="Arial" charset="0"/>
                <a:ea typeface="Osaka" charset="0"/>
                <a:cs typeface="Osaka" charset="0"/>
              </a:defRPr>
            </a:lvl6pPr>
            <a:lvl7pPr eaLnBrk="0" hangingPunct="0">
              <a:defRPr sz="1400">
                <a:solidFill>
                  <a:schemeClr val="tx1"/>
                </a:solidFill>
                <a:latin typeface="Arial" charset="0"/>
                <a:ea typeface="Osaka" charset="0"/>
                <a:cs typeface="Osaka" charset="0"/>
              </a:defRPr>
            </a:lvl7pPr>
            <a:lvl8pPr eaLnBrk="0" hangingPunct="0">
              <a:defRPr sz="1400">
                <a:solidFill>
                  <a:schemeClr val="tx1"/>
                </a:solidFill>
                <a:latin typeface="Arial" charset="0"/>
                <a:ea typeface="Osaka" charset="0"/>
                <a:cs typeface="Osaka" charset="0"/>
              </a:defRPr>
            </a:lvl8pPr>
            <a:lvl9pPr eaLnBrk="0" hangingPunct="0">
              <a:defRPr sz="1400">
                <a:solidFill>
                  <a:schemeClr val="tx1"/>
                </a:solidFill>
                <a:latin typeface="Arial" charset="0"/>
                <a:ea typeface="Osaka" charset="0"/>
                <a:cs typeface="Osaka" charset="0"/>
              </a:defRPr>
            </a:lvl9pPr>
          </a:lstStyle>
          <a:p>
            <a:pPr>
              <a:spcBef>
                <a:spcPct val="50000"/>
              </a:spcBef>
              <a:defRPr/>
            </a:pPr>
            <a:r>
              <a:rPr lang="en-US" sz="2400" b="1" dirty="0">
                <a:solidFill>
                  <a:srgbClr val="8D281D"/>
                </a:solidFill>
                <a:latin typeface="+mj-lt"/>
                <a:ea typeface="ＭＳ Ｐゴシック" charset="0"/>
                <a:cs typeface="ＭＳ Ｐゴシック" charset="0"/>
              </a:rPr>
              <a:t>X</a:t>
            </a:r>
          </a:p>
        </p:txBody>
      </p:sp>
      <p:sp>
        <p:nvSpPr>
          <p:cNvPr id="7" name="TextBox 6"/>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2-5</a:t>
            </a:r>
          </a:p>
        </p:txBody>
      </p:sp>
    </p:spTree>
    <p:extLst>
      <p:ext uri="{BB962C8B-B14F-4D97-AF65-F5344CB8AC3E}">
        <p14:creationId xmlns:p14="http://schemas.microsoft.com/office/powerpoint/2010/main" val="69908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Where To Wash Your Hands</a:t>
            </a:r>
          </a:p>
        </p:txBody>
      </p:sp>
      <p:sp>
        <p:nvSpPr>
          <p:cNvPr id="70658" name="Rectangle 3"/>
          <p:cNvSpPr>
            <a:spLocks noGrp="1" noChangeArrowheads="1"/>
          </p:cNvSpPr>
          <p:nvPr>
            <p:ph idx="1"/>
          </p:nvPr>
        </p:nvSpPr>
        <p:spPr>
          <a:xfrm>
            <a:off x="260350" y="1714500"/>
            <a:ext cx="6642100" cy="3644900"/>
          </a:xfrm>
        </p:spPr>
        <p:txBody>
          <a:bodyPr/>
          <a:lstStyle/>
          <a:p>
            <a:pPr marL="0" indent="0">
              <a:buNone/>
              <a:defRPr/>
            </a:pPr>
            <a:r>
              <a:rPr lang="en-US" dirty="0" smtClean="0">
                <a:latin typeface="+mj-lt"/>
                <a:ea typeface="Osaka" charset="0"/>
                <a:cs typeface="Osaka" charset="0"/>
              </a:rPr>
              <a:t>Where </a:t>
            </a:r>
            <a:r>
              <a:rPr lang="en-US" dirty="0">
                <a:latin typeface="+mj-lt"/>
                <a:ea typeface="Osaka" charset="0"/>
                <a:cs typeface="Osaka" charset="0"/>
              </a:rPr>
              <a:t>to Wash Your </a:t>
            </a:r>
            <a:r>
              <a:rPr lang="en-US" dirty="0" smtClean="0">
                <a:latin typeface="+mj-lt"/>
                <a:ea typeface="Osaka" charset="0"/>
                <a:cs typeface="Osaka" charset="0"/>
              </a:rPr>
              <a:t>Hands:</a:t>
            </a:r>
            <a:endParaRPr lang="en-US" sz="2600" dirty="0">
              <a:latin typeface="Arial" charset="0"/>
              <a:ea typeface="Osaka" charset="0"/>
              <a:cs typeface="Osaka" charset="0"/>
            </a:endParaRPr>
          </a:p>
          <a:p>
            <a:pPr lvl="1" eaLnBrk="1" hangingPunct="1">
              <a:defRPr/>
            </a:pPr>
            <a:r>
              <a:rPr lang="en-US" sz="3200" dirty="0">
                <a:ea typeface="Osaka" charset="0"/>
                <a:cs typeface="Osaka" charset="0"/>
              </a:rPr>
              <a:t>Make sure handwashing sinks are easy to get to and are not </a:t>
            </a:r>
            <a:r>
              <a:rPr lang="en-US" sz="3200" dirty="0" smtClean="0">
                <a:ea typeface="Osaka" charset="0"/>
                <a:cs typeface="Osaka" charset="0"/>
              </a:rPr>
              <a:t>blocked.</a:t>
            </a:r>
          </a:p>
          <a:p>
            <a:pPr lvl="2" eaLnBrk="1" hangingPunct="1">
              <a:defRPr/>
            </a:pPr>
            <a:r>
              <a:rPr lang="en-US" sz="3200" dirty="0" smtClean="0">
                <a:solidFill>
                  <a:srgbClr val="8D281D"/>
                </a:solidFill>
                <a:latin typeface="+mj-lt"/>
                <a:ea typeface="Osaka" charset="0"/>
                <a:cs typeface="Osaka" charset="0"/>
              </a:rPr>
              <a:t>NEVER</a:t>
            </a:r>
            <a:r>
              <a:rPr lang="en-US" sz="3200" b="1" dirty="0" smtClean="0">
                <a:solidFill>
                  <a:srgbClr val="8D281D"/>
                </a:solidFill>
                <a:latin typeface="+mj-lt"/>
                <a:ea typeface="Osaka" charset="0"/>
                <a:cs typeface="Osaka" charset="0"/>
              </a:rPr>
              <a:t> </a:t>
            </a:r>
            <a:r>
              <a:rPr lang="en-US" sz="3200" dirty="0">
                <a:solidFill>
                  <a:srgbClr val="000000"/>
                </a:solidFill>
                <a:latin typeface="+mj-lt"/>
                <a:ea typeface="Osaka" charset="0"/>
                <a:cs typeface="Osaka" charset="0"/>
              </a:rPr>
              <a:t>stack food, equipment, or supplies in them or in front of </a:t>
            </a:r>
            <a:r>
              <a:rPr lang="en-US" sz="3200" dirty="0" smtClean="0">
                <a:solidFill>
                  <a:srgbClr val="000000"/>
                </a:solidFill>
                <a:latin typeface="+mj-lt"/>
                <a:ea typeface="Osaka" charset="0"/>
                <a:cs typeface="Osaka" charset="0"/>
              </a:rPr>
              <a:t>them.</a:t>
            </a:r>
            <a:endParaRPr lang="en-US" sz="3200" dirty="0">
              <a:solidFill>
                <a:srgbClr val="000000"/>
              </a:solidFill>
              <a:latin typeface="+mj-lt"/>
              <a:ea typeface="Osaka" charset="0"/>
              <a:cs typeface="Osaka" charset="0"/>
            </a:endParaRPr>
          </a:p>
        </p:txBody>
      </p:sp>
      <p:pic>
        <p:nvPicPr>
          <p:cNvPr id="3" name="Content Placeholder 2" descr="FA_2.25 Blocked handwashing sink.jpg"/>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505700" y="1524000"/>
            <a:ext cx="3928946" cy="4190420"/>
          </a:xfrm>
        </p:spPr>
      </p:pic>
      <p:cxnSp>
        <p:nvCxnSpPr>
          <p:cNvPr id="9" name="Straight Connector 8"/>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7" name="Text Box 8"/>
          <p:cNvSpPr txBox="1">
            <a:spLocks noChangeArrowheads="1"/>
          </p:cNvSpPr>
          <p:nvPr/>
        </p:nvSpPr>
        <p:spPr bwMode="auto">
          <a:xfrm>
            <a:off x="7162800" y="1524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rgbClr val="3B3D3C"/>
                </a:solidFill>
                <a:latin typeface="Arial" charset="0"/>
                <a:ea typeface="Osaka" charset="0"/>
                <a:cs typeface="Osaka" charset="0"/>
              </a:defRPr>
            </a:lvl1pPr>
            <a:lvl2pPr>
              <a:defRPr>
                <a:solidFill>
                  <a:schemeClr val="tx1"/>
                </a:solidFill>
                <a:latin typeface="Arial" charset="0"/>
                <a:ea typeface="Osaka" charset="0"/>
                <a:cs typeface="Osaka" charset="0"/>
              </a:defRPr>
            </a:lvl2pPr>
            <a:lvl3pPr>
              <a:defRPr sz="1600">
                <a:solidFill>
                  <a:schemeClr val="tx1"/>
                </a:solidFill>
                <a:latin typeface="Arial" charset="0"/>
                <a:ea typeface="Osaka" charset="0"/>
                <a:cs typeface="Osaka" charset="0"/>
              </a:defRPr>
            </a:lvl3pPr>
            <a:lvl4pPr>
              <a:defRPr sz="1400">
                <a:solidFill>
                  <a:schemeClr val="tx1"/>
                </a:solidFill>
                <a:latin typeface="Arial" charset="0"/>
                <a:ea typeface="Osaka" charset="0"/>
                <a:cs typeface="Osaka" charset="0"/>
              </a:defRPr>
            </a:lvl4pPr>
            <a:lvl5pPr>
              <a:defRPr sz="1400">
                <a:solidFill>
                  <a:schemeClr val="tx1"/>
                </a:solidFill>
                <a:latin typeface="Arial" charset="0"/>
                <a:ea typeface="Osaka" charset="0"/>
                <a:cs typeface="Osaka" charset="0"/>
              </a:defRPr>
            </a:lvl5pPr>
            <a:lvl6pPr eaLnBrk="0" hangingPunct="0">
              <a:defRPr sz="1400">
                <a:solidFill>
                  <a:schemeClr val="tx1"/>
                </a:solidFill>
                <a:latin typeface="Arial" charset="0"/>
                <a:ea typeface="Osaka" charset="0"/>
                <a:cs typeface="Osaka" charset="0"/>
              </a:defRPr>
            </a:lvl6pPr>
            <a:lvl7pPr eaLnBrk="0" hangingPunct="0">
              <a:defRPr sz="1400">
                <a:solidFill>
                  <a:schemeClr val="tx1"/>
                </a:solidFill>
                <a:latin typeface="Arial" charset="0"/>
                <a:ea typeface="Osaka" charset="0"/>
                <a:cs typeface="Osaka" charset="0"/>
              </a:defRPr>
            </a:lvl7pPr>
            <a:lvl8pPr eaLnBrk="0" hangingPunct="0">
              <a:defRPr sz="1400">
                <a:solidFill>
                  <a:schemeClr val="tx1"/>
                </a:solidFill>
                <a:latin typeface="Arial" charset="0"/>
                <a:ea typeface="Osaka" charset="0"/>
                <a:cs typeface="Osaka" charset="0"/>
              </a:defRPr>
            </a:lvl8pPr>
            <a:lvl9pPr eaLnBrk="0" hangingPunct="0">
              <a:defRPr sz="1400">
                <a:solidFill>
                  <a:schemeClr val="tx1"/>
                </a:solidFill>
                <a:latin typeface="Arial" charset="0"/>
                <a:ea typeface="Osaka" charset="0"/>
                <a:cs typeface="Osaka" charset="0"/>
              </a:defRPr>
            </a:lvl9pPr>
          </a:lstStyle>
          <a:p>
            <a:pPr>
              <a:spcBef>
                <a:spcPct val="50000"/>
              </a:spcBef>
              <a:defRPr/>
            </a:pPr>
            <a:r>
              <a:rPr lang="en-US" sz="2400" b="1" dirty="0">
                <a:solidFill>
                  <a:srgbClr val="8D281D"/>
                </a:solidFill>
                <a:latin typeface="+mj-lt"/>
                <a:ea typeface="ＭＳ Ｐゴシック" charset="0"/>
                <a:cs typeface="ＭＳ Ｐゴシック" charset="0"/>
              </a:rPr>
              <a:t>X</a:t>
            </a:r>
          </a:p>
        </p:txBody>
      </p:sp>
      <p:sp>
        <p:nvSpPr>
          <p:cNvPr id="8" name="TextBox 7"/>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2-5</a:t>
            </a:r>
          </a:p>
        </p:txBody>
      </p:sp>
    </p:spTree>
    <p:extLst>
      <p:ext uri="{BB962C8B-B14F-4D97-AF65-F5344CB8AC3E}">
        <p14:creationId xmlns:p14="http://schemas.microsoft.com/office/powerpoint/2010/main" val="4224638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Where To Wash Your Hands</a:t>
            </a:r>
          </a:p>
        </p:txBody>
      </p:sp>
      <p:sp>
        <p:nvSpPr>
          <p:cNvPr id="71682" name="Rectangle 3"/>
          <p:cNvSpPr>
            <a:spLocks noGrp="1" noChangeArrowheads="1"/>
          </p:cNvSpPr>
          <p:nvPr>
            <p:ph idx="1"/>
          </p:nvPr>
        </p:nvSpPr>
        <p:spPr>
          <a:xfrm>
            <a:off x="393700" y="1473200"/>
            <a:ext cx="6832601" cy="3535364"/>
          </a:xfrm>
        </p:spPr>
        <p:txBody>
          <a:bodyPr/>
          <a:lstStyle/>
          <a:p>
            <a:pPr marL="0" indent="0">
              <a:buNone/>
              <a:defRPr/>
            </a:pPr>
            <a:r>
              <a:rPr lang="en-US" dirty="0" smtClean="0">
                <a:latin typeface="+mj-lt"/>
                <a:ea typeface="Osaka" charset="0"/>
                <a:cs typeface="Osaka" charset="0"/>
              </a:rPr>
              <a:t>Stocking </a:t>
            </a:r>
            <a:r>
              <a:rPr lang="en-US" dirty="0">
                <a:latin typeface="+mj-lt"/>
                <a:ea typeface="Osaka" charset="0"/>
                <a:cs typeface="Osaka" charset="0"/>
              </a:rPr>
              <a:t>The Handwashing </a:t>
            </a:r>
            <a:r>
              <a:rPr lang="en-US" dirty="0" smtClean="0">
                <a:latin typeface="+mj-lt"/>
                <a:ea typeface="Osaka" charset="0"/>
                <a:cs typeface="Osaka" charset="0"/>
              </a:rPr>
              <a:t>Sink:</a:t>
            </a:r>
            <a:endParaRPr lang="en-US" dirty="0">
              <a:latin typeface="Arial" charset="0"/>
              <a:ea typeface="Osaka" charset="0"/>
              <a:cs typeface="Osaka" charset="0"/>
            </a:endParaRPr>
          </a:p>
          <a:p>
            <a:pPr lvl="1" eaLnBrk="1" hangingPunct="1">
              <a:defRPr/>
            </a:pPr>
            <a:r>
              <a:rPr lang="en-US" dirty="0">
                <a:solidFill>
                  <a:srgbClr val="000000"/>
                </a:solidFill>
                <a:ea typeface="Osaka" charset="0"/>
                <a:cs typeface="Osaka" charset="0"/>
              </a:rPr>
              <a:t>A stocked sink should </a:t>
            </a:r>
            <a:r>
              <a:rPr lang="en-US" dirty="0" smtClean="0">
                <a:solidFill>
                  <a:srgbClr val="000000"/>
                </a:solidFill>
                <a:ea typeface="Osaka" charset="0"/>
                <a:cs typeface="Osaka" charset="0"/>
              </a:rPr>
              <a:t>have</a:t>
            </a:r>
          </a:p>
          <a:p>
            <a:pPr lvl="2" eaLnBrk="1" hangingPunct="1">
              <a:defRPr/>
            </a:pPr>
            <a:r>
              <a:rPr lang="en-US" sz="2400" b="0" dirty="0" smtClean="0">
                <a:solidFill>
                  <a:schemeClr val="tx1"/>
                </a:solidFill>
                <a:latin typeface="+mj-lt"/>
                <a:ea typeface="Osaka" charset="0"/>
                <a:cs typeface="Osaka" charset="0"/>
              </a:rPr>
              <a:t>Hot </a:t>
            </a:r>
            <a:r>
              <a:rPr lang="en-US" sz="2400" b="0" dirty="0">
                <a:solidFill>
                  <a:schemeClr val="tx1"/>
                </a:solidFill>
                <a:latin typeface="+mj-lt"/>
                <a:ea typeface="Osaka" charset="0"/>
                <a:cs typeface="Osaka" charset="0"/>
              </a:rPr>
              <a:t>and cold running </a:t>
            </a:r>
            <a:r>
              <a:rPr lang="en-US" sz="2400" b="0" dirty="0" smtClean="0">
                <a:solidFill>
                  <a:schemeClr val="tx1"/>
                </a:solidFill>
                <a:latin typeface="+mj-lt"/>
                <a:ea typeface="Osaka" charset="0"/>
                <a:cs typeface="Osaka" charset="0"/>
              </a:rPr>
              <a:t>water</a:t>
            </a:r>
          </a:p>
          <a:p>
            <a:pPr lvl="2" eaLnBrk="1" hangingPunct="1">
              <a:defRPr/>
            </a:pPr>
            <a:r>
              <a:rPr lang="en-US" sz="2400" b="0" dirty="0" smtClean="0">
                <a:solidFill>
                  <a:schemeClr val="tx1"/>
                </a:solidFill>
                <a:latin typeface="+mj-lt"/>
                <a:ea typeface="Osaka" charset="0"/>
                <a:cs typeface="Osaka" charset="0"/>
              </a:rPr>
              <a:t>Liquid soap </a:t>
            </a:r>
          </a:p>
          <a:p>
            <a:pPr lvl="2" eaLnBrk="1" hangingPunct="1">
              <a:defRPr/>
            </a:pPr>
            <a:r>
              <a:rPr lang="en-US" sz="2400" b="0" dirty="0" smtClean="0">
                <a:solidFill>
                  <a:schemeClr val="tx1"/>
                </a:solidFill>
                <a:latin typeface="+mj-lt"/>
                <a:ea typeface="Osaka" charset="0"/>
                <a:cs typeface="Osaka" charset="0"/>
              </a:rPr>
              <a:t>Single</a:t>
            </a:r>
            <a:r>
              <a:rPr lang="en-US" sz="2400" b="0" dirty="0">
                <a:solidFill>
                  <a:schemeClr val="tx1"/>
                </a:solidFill>
                <a:latin typeface="+mj-lt"/>
                <a:ea typeface="Osaka" charset="0"/>
                <a:cs typeface="Osaka" charset="0"/>
              </a:rPr>
              <a:t>-use paper towels or hand </a:t>
            </a:r>
            <a:r>
              <a:rPr lang="en-US" sz="2400" b="0" dirty="0" smtClean="0">
                <a:solidFill>
                  <a:schemeClr val="tx1"/>
                </a:solidFill>
                <a:latin typeface="+mj-lt"/>
                <a:ea typeface="Osaka" charset="0"/>
                <a:cs typeface="Osaka" charset="0"/>
              </a:rPr>
              <a:t>dryer </a:t>
            </a:r>
          </a:p>
          <a:p>
            <a:pPr lvl="2" eaLnBrk="1" hangingPunct="1">
              <a:defRPr/>
            </a:pPr>
            <a:r>
              <a:rPr lang="en-US" sz="2400" b="0" dirty="0" smtClean="0">
                <a:solidFill>
                  <a:schemeClr val="tx1"/>
                </a:solidFill>
                <a:latin typeface="+mj-lt"/>
                <a:ea typeface="Osaka" charset="0"/>
                <a:cs typeface="Osaka" charset="0"/>
              </a:rPr>
              <a:t>Garbage container</a:t>
            </a:r>
          </a:p>
          <a:p>
            <a:pPr lvl="1" eaLnBrk="1" hangingPunct="1">
              <a:defRPr/>
            </a:pPr>
            <a:r>
              <a:rPr lang="en-US" dirty="0" smtClean="0">
                <a:solidFill>
                  <a:srgbClr val="000000"/>
                </a:solidFill>
                <a:ea typeface="Osaka" charset="0"/>
                <a:cs typeface="Osaka" charset="0"/>
              </a:rPr>
              <a:t>If </a:t>
            </a:r>
            <a:r>
              <a:rPr lang="en-US" dirty="0">
                <a:solidFill>
                  <a:srgbClr val="000000"/>
                </a:solidFill>
                <a:ea typeface="Osaka" charset="0"/>
                <a:cs typeface="Osaka" charset="0"/>
              </a:rPr>
              <a:t>these items aren’t stocked, tell your director or supervisor</a:t>
            </a:r>
          </a:p>
        </p:txBody>
      </p:sp>
      <p:pic>
        <p:nvPicPr>
          <p:cNvPr id="3" name="Content Placeholder 2" descr="FA_2.26 Hand sink.jpg"/>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467599" y="1646237"/>
            <a:ext cx="3170663" cy="3381673"/>
          </a:xfrm>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2-5</a:t>
            </a:r>
          </a:p>
        </p:txBody>
      </p:sp>
    </p:spTree>
    <p:extLst>
      <p:ext uri="{BB962C8B-B14F-4D97-AF65-F5344CB8AC3E}">
        <p14:creationId xmlns:p14="http://schemas.microsoft.com/office/powerpoint/2010/main" val="1421607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Other Important Practices</a:t>
            </a:r>
          </a:p>
        </p:txBody>
      </p:sp>
      <p:sp>
        <p:nvSpPr>
          <p:cNvPr id="96259" name="Rectangle 3"/>
          <p:cNvSpPr>
            <a:spLocks noGrp="1" noChangeArrowheads="1"/>
          </p:cNvSpPr>
          <p:nvPr>
            <p:ph idx="1"/>
          </p:nvPr>
        </p:nvSpPr>
        <p:spPr>
          <a:xfrm>
            <a:off x="342900" y="1690688"/>
            <a:ext cx="6438901" cy="4435476"/>
          </a:xfrm>
        </p:spPr>
        <p:txBody>
          <a:bodyPr/>
          <a:lstStyle/>
          <a:p>
            <a:pPr marL="0" indent="0">
              <a:lnSpc>
                <a:spcPct val="80000"/>
              </a:lnSpc>
              <a:buNone/>
              <a:defRPr/>
            </a:pPr>
            <a:r>
              <a:rPr lang="en-US" dirty="0">
                <a:latin typeface="+mj-lt"/>
                <a:ea typeface="Osaka" charset="0"/>
                <a:cs typeface="Osaka" charset="0"/>
              </a:rPr>
              <a:t>Eating, Drinking, Smoking, and Chewing </a:t>
            </a:r>
            <a:r>
              <a:rPr lang="en-US" dirty="0" smtClean="0">
                <a:latin typeface="+mj-lt"/>
                <a:ea typeface="Osaka" charset="0"/>
                <a:cs typeface="Osaka" charset="0"/>
              </a:rPr>
              <a:t>Gum, Tobacco or E-Cigarettes:</a:t>
            </a:r>
            <a:endParaRPr lang="en-US" sz="1800" dirty="0">
              <a:latin typeface="Arial" charset="0"/>
              <a:ea typeface="Osaka" charset="0"/>
              <a:cs typeface="Osaka" charset="0"/>
            </a:endParaRPr>
          </a:p>
          <a:p>
            <a:pPr lvl="1" eaLnBrk="1" hangingPunct="1">
              <a:lnSpc>
                <a:spcPct val="80000"/>
              </a:lnSpc>
              <a:defRPr/>
            </a:pPr>
            <a:r>
              <a:rPr lang="en-US" dirty="0" smtClean="0">
                <a:solidFill>
                  <a:srgbClr val="8D281D"/>
                </a:solidFill>
                <a:ea typeface="Osaka" charset="0"/>
                <a:cs typeface="Osaka" charset="0"/>
              </a:rPr>
              <a:t>NEVER </a:t>
            </a:r>
            <a:r>
              <a:rPr lang="en-US" dirty="0">
                <a:solidFill>
                  <a:srgbClr val="000000"/>
                </a:solidFill>
                <a:ea typeface="Osaka" charset="0"/>
                <a:cs typeface="Osaka" charset="0"/>
              </a:rPr>
              <a:t>do these things in the </a:t>
            </a:r>
            <a:r>
              <a:rPr lang="en-US" dirty="0" smtClean="0">
                <a:solidFill>
                  <a:srgbClr val="000000"/>
                </a:solidFill>
                <a:ea typeface="Osaka" charset="0"/>
                <a:cs typeface="Osaka" charset="0"/>
              </a:rPr>
              <a:t/>
            </a:r>
            <a:br>
              <a:rPr lang="en-US" dirty="0" smtClean="0">
                <a:solidFill>
                  <a:srgbClr val="000000"/>
                </a:solidFill>
                <a:ea typeface="Osaka" charset="0"/>
                <a:cs typeface="Osaka" charset="0"/>
              </a:rPr>
            </a:br>
            <a:r>
              <a:rPr lang="en-US" dirty="0" smtClean="0">
                <a:solidFill>
                  <a:srgbClr val="000000"/>
                </a:solidFill>
                <a:ea typeface="Osaka" charset="0"/>
                <a:cs typeface="Osaka" charset="0"/>
              </a:rPr>
              <a:t>following areas</a:t>
            </a:r>
          </a:p>
          <a:p>
            <a:pPr lvl="2" eaLnBrk="1" hangingPunct="1">
              <a:lnSpc>
                <a:spcPct val="80000"/>
              </a:lnSpc>
              <a:defRPr/>
            </a:pPr>
            <a:r>
              <a:rPr lang="en-US" sz="2400" dirty="0" smtClean="0">
                <a:solidFill>
                  <a:srgbClr val="000000"/>
                </a:solidFill>
                <a:ea typeface="Osaka" charset="0"/>
                <a:cs typeface="Osaka" charset="0"/>
              </a:rPr>
              <a:t>In </a:t>
            </a:r>
            <a:r>
              <a:rPr lang="en-US" sz="2400" dirty="0">
                <a:solidFill>
                  <a:srgbClr val="000000"/>
                </a:solidFill>
                <a:ea typeface="Osaka" charset="0"/>
                <a:cs typeface="Osaka" charset="0"/>
              </a:rPr>
              <a:t>food-handling </a:t>
            </a:r>
            <a:r>
              <a:rPr lang="en-US" sz="2400" dirty="0" smtClean="0">
                <a:solidFill>
                  <a:srgbClr val="000000"/>
                </a:solidFill>
                <a:ea typeface="Osaka" charset="0"/>
                <a:cs typeface="Osaka" charset="0"/>
              </a:rPr>
              <a:t>areas</a:t>
            </a:r>
          </a:p>
          <a:p>
            <a:pPr lvl="2" eaLnBrk="1" hangingPunct="1">
              <a:lnSpc>
                <a:spcPct val="80000"/>
              </a:lnSpc>
              <a:defRPr/>
            </a:pPr>
            <a:r>
              <a:rPr lang="en-US" sz="2400" dirty="0" smtClean="0">
                <a:solidFill>
                  <a:srgbClr val="000000"/>
                </a:solidFill>
                <a:ea typeface="Osaka" charset="0"/>
                <a:cs typeface="Osaka" charset="0"/>
              </a:rPr>
              <a:t>In food storage </a:t>
            </a:r>
            <a:r>
              <a:rPr lang="en-US" sz="2400" dirty="0">
                <a:solidFill>
                  <a:srgbClr val="000000"/>
                </a:solidFill>
                <a:ea typeface="Osaka" charset="0"/>
                <a:cs typeface="Osaka" charset="0"/>
              </a:rPr>
              <a:t>areas</a:t>
            </a:r>
          </a:p>
          <a:p>
            <a:pPr lvl="1" eaLnBrk="1" hangingPunct="1">
              <a:lnSpc>
                <a:spcPct val="80000"/>
              </a:lnSpc>
              <a:defRPr/>
            </a:pPr>
            <a:r>
              <a:rPr lang="en-US" dirty="0" smtClean="0">
                <a:solidFill>
                  <a:srgbClr val="000000"/>
                </a:solidFill>
                <a:ea typeface="Osaka" charset="0"/>
                <a:cs typeface="Osaka" charset="0"/>
              </a:rPr>
              <a:t>Only </a:t>
            </a:r>
            <a:r>
              <a:rPr lang="en-US" dirty="0">
                <a:solidFill>
                  <a:srgbClr val="000000"/>
                </a:solidFill>
                <a:ea typeface="Osaka" charset="0"/>
                <a:cs typeface="Osaka" charset="0"/>
              </a:rPr>
              <a:t>do these things in designated areas</a:t>
            </a:r>
          </a:p>
          <a:p>
            <a:pPr marL="0" indent="0">
              <a:lnSpc>
                <a:spcPct val="80000"/>
              </a:lnSpc>
              <a:defRPr/>
            </a:pPr>
            <a:endParaRPr lang="en-US" sz="2200" dirty="0">
              <a:latin typeface="Arial" charset="0"/>
              <a:ea typeface="Osaka" charset="0"/>
              <a:cs typeface="Osaka" charset="0"/>
            </a:endParaRPr>
          </a:p>
          <a:p>
            <a:pPr marL="0" indent="0">
              <a:lnSpc>
                <a:spcPct val="80000"/>
              </a:lnSpc>
              <a:buNone/>
              <a:defRPr/>
            </a:pPr>
            <a:endParaRPr lang="en-US" sz="1700" dirty="0">
              <a:latin typeface="Arial" charset="0"/>
              <a:ea typeface="Osaka" charset="0"/>
              <a:cs typeface="Osaka" charset="0"/>
            </a:endParaRPr>
          </a:p>
        </p:txBody>
      </p:sp>
      <p:pic>
        <p:nvPicPr>
          <p:cNvPr id="3" name="Content Placeholder 2" descr="FA_2.41 drink in clean room.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562347" y="1646238"/>
            <a:ext cx="4020053" cy="3215694"/>
          </a:xfrm>
        </p:spPr>
      </p:pic>
      <p:cxnSp>
        <p:nvCxnSpPr>
          <p:cNvPr id="9" name="Straight Connector 8"/>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96261" name="Text Box 7"/>
          <p:cNvSpPr txBox="1">
            <a:spLocks noChangeArrowheads="1"/>
          </p:cNvSpPr>
          <p:nvPr/>
        </p:nvSpPr>
        <p:spPr bwMode="auto">
          <a:xfrm>
            <a:off x="7086600" y="1524000"/>
            <a:ext cx="3810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rgbClr val="3B3D3C"/>
                </a:solidFill>
                <a:latin typeface="Arial" charset="0"/>
                <a:ea typeface="Osaka" charset="0"/>
                <a:cs typeface="Osaka" charset="0"/>
              </a:defRPr>
            </a:lvl1pPr>
            <a:lvl2pPr>
              <a:defRPr>
                <a:solidFill>
                  <a:schemeClr val="tx1"/>
                </a:solidFill>
                <a:latin typeface="Arial" charset="0"/>
                <a:ea typeface="Osaka" charset="0"/>
                <a:cs typeface="Osaka" charset="0"/>
              </a:defRPr>
            </a:lvl2pPr>
            <a:lvl3pPr>
              <a:defRPr sz="1600">
                <a:solidFill>
                  <a:schemeClr val="tx1"/>
                </a:solidFill>
                <a:latin typeface="Arial" charset="0"/>
                <a:ea typeface="Osaka" charset="0"/>
                <a:cs typeface="Osaka" charset="0"/>
              </a:defRPr>
            </a:lvl3pPr>
            <a:lvl4pPr>
              <a:defRPr sz="1400">
                <a:solidFill>
                  <a:schemeClr val="tx1"/>
                </a:solidFill>
                <a:latin typeface="Arial" charset="0"/>
                <a:ea typeface="Osaka" charset="0"/>
                <a:cs typeface="Osaka" charset="0"/>
              </a:defRPr>
            </a:lvl4pPr>
            <a:lvl5pPr>
              <a:defRPr sz="1400">
                <a:solidFill>
                  <a:schemeClr val="tx1"/>
                </a:solidFill>
                <a:latin typeface="Arial" charset="0"/>
                <a:ea typeface="Osaka" charset="0"/>
                <a:cs typeface="Osaka" charset="0"/>
              </a:defRPr>
            </a:lvl5pPr>
            <a:lvl6pPr eaLnBrk="0" hangingPunct="0">
              <a:defRPr sz="1400">
                <a:solidFill>
                  <a:schemeClr val="tx1"/>
                </a:solidFill>
                <a:latin typeface="Arial" charset="0"/>
                <a:ea typeface="Osaka" charset="0"/>
                <a:cs typeface="Osaka" charset="0"/>
              </a:defRPr>
            </a:lvl6pPr>
            <a:lvl7pPr eaLnBrk="0" hangingPunct="0">
              <a:defRPr sz="1400">
                <a:solidFill>
                  <a:schemeClr val="tx1"/>
                </a:solidFill>
                <a:latin typeface="Arial" charset="0"/>
                <a:ea typeface="Osaka" charset="0"/>
                <a:cs typeface="Osaka" charset="0"/>
              </a:defRPr>
            </a:lvl7pPr>
            <a:lvl8pPr eaLnBrk="0" hangingPunct="0">
              <a:defRPr sz="1400">
                <a:solidFill>
                  <a:schemeClr val="tx1"/>
                </a:solidFill>
                <a:latin typeface="Arial" charset="0"/>
                <a:ea typeface="Osaka" charset="0"/>
                <a:cs typeface="Osaka" charset="0"/>
              </a:defRPr>
            </a:lvl8pPr>
            <a:lvl9pPr eaLnBrk="0" hangingPunct="0">
              <a:defRPr sz="1400">
                <a:solidFill>
                  <a:schemeClr val="tx1"/>
                </a:solidFill>
                <a:latin typeface="Arial" charset="0"/>
                <a:ea typeface="Osaka" charset="0"/>
                <a:cs typeface="Osaka" charset="0"/>
              </a:defRPr>
            </a:lvl9pPr>
          </a:lstStyle>
          <a:p>
            <a:pPr>
              <a:spcBef>
                <a:spcPct val="50000"/>
              </a:spcBef>
              <a:defRPr/>
            </a:pPr>
            <a:r>
              <a:rPr lang="en-US" sz="3200" b="1" dirty="0">
                <a:solidFill>
                  <a:srgbClr val="8D281D"/>
                </a:solidFill>
                <a:latin typeface="+mj-lt"/>
                <a:ea typeface="ＭＳ Ｐゴシック" charset="0"/>
                <a:cs typeface="ＭＳ Ｐゴシック" charset="0"/>
              </a:rPr>
              <a:t>X</a:t>
            </a:r>
          </a:p>
        </p:txBody>
      </p:sp>
      <p:sp>
        <p:nvSpPr>
          <p:cNvPr id="7" name="TextBox 6"/>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2-9</a:t>
            </a:r>
          </a:p>
        </p:txBody>
      </p:sp>
    </p:spTree>
    <p:extLst>
      <p:ext uri="{BB962C8B-B14F-4D97-AF65-F5344CB8AC3E}">
        <p14:creationId xmlns:p14="http://schemas.microsoft.com/office/powerpoint/2010/main" val="3039147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15"/>
            <a:ext cx="10515600" cy="1325563"/>
          </a:xfrm>
        </p:spPr>
        <p:txBody>
          <a:bodyPr/>
          <a:lstStyle/>
          <a:p>
            <a:r>
              <a:rPr lang="en-US" dirty="0" smtClean="0"/>
              <a:t>Glove Use</a:t>
            </a:r>
            <a:endParaRPr lang="en-US" dirty="0"/>
          </a:p>
        </p:txBody>
      </p:sp>
      <p:sp>
        <p:nvSpPr>
          <p:cNvPr id="3" name="Content Placeholder 2"/>
          <p:cNvSpPr>
            <a:spLocks noGrp="1"/>
          </p:cNvSpPr>
          <p:nvPr>
            <p:ph idx="1"/>
          </p:nvPr>
        </p:nvSpPr>
        <p:spPr>
          <a:xfrm>
            <a:off x="156117" y="1003610"/>
            <a:ext cx="8207298" cy="5597912"/>
          </a:xfrm>
        </p:spPr>
        <p:txBody>
          <a:bodyPr>
            <a:normAutofit lnSpcReduction="10000"/>
          </a:bodyPr>
          <a:lstStyle/>
          <a:p>
            <a:pPr marL="0" indent="0">
              <a:buNone/>
            </a:pPr>
            <a:r>
              <a:rPr lang="en-US" b="1" dirty="0" smtClean="0"/>
              <a:t>Single-use </a:t>
            </a:r>
            <a:r>
              <a:rPr lang="en-US" b="1" dirty="0"/>
              <a:t>Gloves: </a:t>
            </a:r>
            <a:endParaRPr lang="en-US" dirty="0"/>
          </a:p>
          <a:p>
            <a:pPr marL="0" indent="0">
              <a:buNone/>
            </a:pPr>
            <a:r>
              <a:rPr lang="en-US" dirty="0" smtClean="0"/>
              <a:t>Employees </a:t>
            </a:r>
            <a:r>
              <a:rPr lang="en-US" dirty="0"/>
              <a:t>are required to wear single-use gloves to cover: </a:t>
            </a:r>
          </a:p>
          <a:p>
            <a:r>
              <a:rPr lang="en-US" sz="2300" b="0" dirty="0" smtClean="0">
                <a:latin typeface="+mj-lt"/>
              </a:rPr>
              <a:t>An </a:t>
            </a:r>
            <a:r>
              <a:rPr lang="en-US" sz="2300" b="0" dirty="0">
                <a:latin typeface="+mj-lt"/>
              </a:rPr>
              <a:t>impermeable cover (bandage) on a cut, burn, or rash; </a:t>
            </a:r>
          </a:p>
          <a:p>
            <a:r>
              <a:rPr lang="en-US" sz="2300" b="0" dirty="0" smtClean="0">
                <a:latin typeface="+mj-lt"/>
              </a:rPr>
              <a:t>False </a:t>
            </a:r>
            <a:r>
              <a:rPr lang="en-US" sz="2300" b="0" dirty="0">
                <a:latin typeface="+mj-lt"/>
              </a:rPr>
              <a:t>fingernails or un-cleanable fingernails; </a:t>
            </a:r>
          </a:p>
          <a:p>
            <a:r>
              <a:rPr lang="en-US" sz="2300" b="0" dirty="0" smtClean="0">
                <a:latin typeface="+mj-lt"/>
              </a:rPr>
              <a:t>Rings </a:t>
            </a:r>
            <a:r>
              <a:rPr lang="en-US" sz="2300" b="0" dirty="0">
                <a:latin typeface="+mj-lt"/>
              </a:rPr>
              <a:t>other than a plain ring or wedding band; or </a:t>
            </a:r>
          </a:p>
          <a:p>
            <a:r>
              <a:rPr lang="en-US" sz="2300" b="0" dirty="0" smtClean="0">
                <a:latin typeface="+mj-lt"/>
              </a:rPr>
              <a:t>An </a:t>
            </a:r>
            <a:r>
              <a:rPr lang="en-US" sz="2300" b="0" dirty="0">
                <a:latin typeface="+mj-lt"/>
              </a:rPr>
              <a:t>orthopedic support device, such as a cast, brace, or ace bandage. </a:t>
            </a:r>
            <a:endParaRPr lang="en-US" sz="2300" b="0" dirty="0" smtClean="0">
              <a:latin typeface="+mj-lt"/>
            </a:endParaRPr>
          </a:p>
          <a:p>
            <a:r>
              <a:rPr lang="en-US" sz="2300" b="0" dirty="0" smtClean="0">
                <a:latin typeface="+mj-lt"/>
              </a:rPr>
              <a:t>A food facility employee is required to change gloves if it is worn out and whenever hand washing is required. Single-use gloves shall not be washed. </a:t>
            </a:r>
          </a:p>
          <a:p>
            <a:r>
              <a:rPr lang="en-US" sz="2300" b="0" dirty="0" smtClean="0">
                <a:latin typeface="+mj-lt"/>
              </a:rPr>
              <a:t>Single-use gloves shall be used for only one task, and no other purpose. Gloves shall be thrown away when damaged, soiled, or when interruptions in the food handling occur. </a:t>
            </a:r>
          </a:p>
        </p:txBody>
      </p:sp>
      <p:pic>
        <p:nvPicPr>
          <p:cNvPr id="4098" name="Picture 2" descr="C:\Users\Administrator\Desktop\607 Final\New folder\nails.jpg"/>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9207500" y="767556"/>
            <a:ext cx="189547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istrator\Desktop\607 Final\New folder\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994" y="36454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05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91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6"/>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Food Becomes Unsafe</a:t>
            </a:r>
          </a:p>
        </p:txBody>
      </p:sp>
      <p:sp>
        <p:nvSpPr>
          <p:cNvPr id="822275" name="Rectangle 3"/>
          <p:cNvSpPr>
            <a:spLocks noGrp="1" noChangeArrowheads="1"/>
          </p:cNvSpPr>
          <p:nvPr>
            <p:ph idx="1"/>
          </p:nvPr>
        </p:nvSpPr>
        <p:spPr>
          <a:xfrm>
            <a:off x="546101" y="1143001"/>
            <a:ext cx="6635284" cy="4983163"/>
          </a:xfrm>
        </p:spPr>
        <p:txBody>
          <a:bodyPr/>
          <a:lstStyle/>
          <a:p>
            <a:pPr eaLnBrk="1" hangingPunct="1">
              <a:buFont typeface="Times" charset="0"/>
              <a:buNone/>
              <a:defRPr/>
            </a:pPr>
            <a:endParaRPr lang="en-US" dirty="0" smtClean="0">
              <a:latin typeface="+mj-lt"/>
              <a:ea typeface="Osaka" charset="0"/>
              <a:cs typeface="Osaka" charset="0"/>
            </a:endParaRPr>
          </a:p>
          <a:p>
            <a:pPr eaLnBrk="1" hangingPunct="1">
              <a:buFont typeface="Times" charset="0"/>
              <a:buNone/>
              <a:defRPr/>
            </a:pPr>
            <a:r>
              <a:rPr lang="en-US" sz="3600" dirty="0" smtClean="0">
                <a:latin typeface="+mj-lt"/>
                <a:ea typeface="Osaka" charset="0"/>
                <a:cs typeface="Osaka" charset="0"/>
              </a:rPr>
              <a:t>How </a:t>
            </a:r>
            <a:r>
              <a:rPr lang="en-US" sz="3600" dirty="0">
                <a:latin typeface="+mj-lt"/>
                <a:ea typeface="Osaka" charset="0"/>
                <a:cs typeface="Osaka" charset="0"/>
              </a:rPr>
              <a:t>People Make Food </a:t>
            </a:r>
            <a:r>
              <a:rPr lang="en-US" sz="3600" dirty="0" smtClean="0">
                <a:latin typeface="+mj-lt"/>
                <a:ea typeface="Osaka" charset="0"/>
                <a:cs typeface="Osaka" charset="0"/>
              </a:rPr>
              <a:t>Unsafe</a:t>
            </a:r>
            <a:endParaRPr lang="en-US" sz="3600" dirty="0">
              <a:latin typeface="+mj-lt"/>
              <a:ea typeface="Osaka" charset="0"/>
              <a:cs typeface="Osaka" charset="0"/>
            </a:endParaRPr>
          </a:p>
          <a:p>
            <a:pPr eaLnBrk="1" hangingPunct="1">
              <a:buFont typeface="Times" charset="0"/>
              <a:buNone/>
              <a:defRPr/>
            </a:pPr>
            <a:r>
              <a:rPr lang="en-US" sz="3600" dirty="0">
                <a:latin typeface="+mj-lt"/>
                <a:ea typeface="Osaka" charset="0"/>
                <a:cs typeface="Osaka" charset="0"/>
              </a:rPr>
              <a:t>Poor personal </a:t>
            </a:r>
            <a:r>
              <a:rPr lang="en-US" sz="3600" dirty="0" smtClean="0">
                <a:latin typeface="+mj-lt"/>
                <a:ea typeface="Osaka" charset="0"/>
                <a:cs typeface="Osaka" charset="0"/>
              </a:rPr>
              <a:t>hygiene:</a:t>
            </a:r>
            <a:endParaRPr lang="en-US" sz="3600" dirty="0">
              <a:latin typeface="+mj-lt"/>
              <a:ea typeface="Osaka" charset="0"/>
              <a:cs typeface="Osaka" charset="0"/>
            </a:endParaRPr>
          </a:p>
          <a:p>
            <a:pPr lvl="1" eaLnBrk="1" hangingPunct="1">
              <a:defRPr/>
            </a:pPr>
            <a:r>
              <a:rPr lang="en-US" sz="3000" dirty="0">
                <a:ea typeface="Osaka" charset="0"/>
                <a:cs typeface="Osaka" charset="0"/>
              </a:rPr>
              <a:t>Transferring pathogens from </a:t>
            </a:r>
            <a:r>
              <a:rPr lang="en-US" sz="3000" dirty="0" smtClean="0">
                <a:ea typeface="Osaka" charset="0"/>
                <a:cs typeface="Osaka" charset="0"/>
              </a:rPr>
              <a:t>your body to food</a:t>
            </a:r>
            <a:endParaRPr lang="en-US" sz="3000" dirty="0">
              <a:latin typeface="Arial" charset="0"/>
              <a:ea typeface="Osaka" charset="0"/>
              <a:cs typeface="Osaka" charset="0"/>
            </a:endParaRPr>
          </a:p>
          <a:p>
            <a:pPr eaLnBrk="1" hangingPunct="1">
              <a:buFont typeface="Times" charset="0"/>
              <a:buNone/>
              <a:defRPr/>
            </a:pPr>
            <a:endParaRPr lang="en-US" sz="2500" dirty="0">
              <a:latin typeface="Arial" charset="0"/>
              <a:ea typeface="Osaka" charset="0"/>
              <a:cs typeface="Osaka" charset="0"/>
            </a:endParaRPr>
          </a:p>
        </p:txBody>
      </p:sp>
      <p:pic>
        <p:nvPicPr>
          <p:cNvPr id="3" name="Content Placeholder 2" descr="FA_1.6 Coughing over food.tif"/>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467599" y="1646238"/>
            <a:ext cx="4038375" cy="3527928"/>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1-2</a:t>
            </a:r>
          </a:p>
        </p:txBody>
      </p:sp>
    </p:spTree>
    <p:extLst>
      <p:ext uri="{BB962C8B-B14F-4D97-AF65-F5344CB8AC3E}">
        <p14:creationId xmlns:p14="http://schemas.microsoft.com/office/powerpoint/2010/main" val="29990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22275">
                                            <p:txEl>
                                              <p:pRg st="3" end="3"/>
                                            </p:txEl>
                                          </p:spTgt>
                                        </p:tgtEl>
                                        <p:attrNameLst>
                                          <p:attrName>style.visibility</p:attrName>
                                        </p:attrNameLst>
                                      </p:cBhvr>
                                      <p:to>
                                        <p:strVal val="visible"/>
                                      </p:to>
                                    </p:set>
                                    <p:anim calcmode="lin" valueType="num">
                                      <p:cBhvr>
                                        <p:cTn id="7" dur="500" fill="hold"/>
                                        <p:tgtEl>
                                          <p:spTgt spid="82227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2227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22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7"/>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Controlling Time and Temperature During Receiving</a:t>
            </a:r>
          </a:p>
        </p:txBody>
      </p:sp>
      <p:sp>
        <p:nvSpPr>
          <p:cNvPr id="84994" name="Rectangle 3"/>
          <p:cNvSpPr>
            <a:spLocks noGrp="1" noChangeArrowheads="1"/>
          </p:cNvSpPr>
          <p:nvPr>
            <p:ph idx="1"/>
          </p:nvPr>
        </p:nvSpPr>
        <p:spPr>
          <a:xfrm>
            <a:off x="191442" y="1701493"/>
            <a:ext cx="10160000" cy="4229099"/>
          </a:xfrm>
        </p:spPr>
        <p:txBody>
          <a:bodyPr/>
          <a:lstStyle/>
          <a:p>
            <a:pPr marL="0" indent="0">
              <a:buNone/>
              <a:defRPr/>
            </a:pPr>
            <a:r>
              <a:rPr lang="en-US" altLang="en-US" dirty="0" smtClean="0">
                <a:latin typeface="+mj-lt"/>
              </a:rPr>
              <a:t>What Is Important About This </a:t>
            </a:r>
          </a:p>
          <a:p>
            <a:pPr marL="0" indent="0">
              <a:buNone/>
              <a:defRPr/>
            </a:pPr>
            <a:r>
              <a:rPr lang="en-US" altLang="en-US" dirty="0" smtClean="0">
                <a:latin typeface="+mj-lt"/>
              </a:rPr>
              <a:t>Temperature Range?</a:t>
            </a:r>
            <a:endParaRPr lang="en-US" altLang="en-US" dirty="0">
              <a:latin typeface="+mj-lt"/>
            </a:endParaRPr>
          </a:p>
        </p:txBody>
      </p:sp>
      <p:pic>
        <p:nvPicPr>
          <p:cNvPr id="3" name="Content Placeholder 2" descr="Untitled-2.pn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l="5042" t="12609" r="11772" b="8245"/>
          <a:stretch/>
        </p:blipFill>
        <p:spPr>
          <a:xfrm>
            <a:off x="6271952" y="1538868"/>
            <a:ext cx="5392224" cy="5077601"/>
          </a:xfrm>
        </p:spPr>
      </p:pic>
      <p:sp>
        <p:nvSpPr>
          <p:cNvPr id="4" name="TextBox 3"/>
          <p:cNvSpPr txBox="1"/>
          <p:nvPr/>
        </p:nvSpPr>
        <p:spPr>
          <a:xfrm>
            <a:off x="777932" y="2526405"/>
            <a:ext cx="5494020" cy="2585323"/>
          </a:xfrm>
          <a:prstGeom prst="rect">
            <a:avLst/>
          </a:prstGeom>
          <a:noFill/>
        </p:spPr>
        <p:txBody>
          <a:bodyPr wrap="square">
            <a:spAutoFit/>
          </a:bodyPr>
          <a:lstStyle/>
          <a:p>
            <a:pPr>
              <a:defRPr/>
            </a:pPr>
            <a:endParaRPr lang="en-US" sz="2200" dirty="0">
              <a:latin typeface="+mj-lt"/>
              <a:ea typeface="ＭＳ Ｐゴシック" pitchFamily="34" charset="-128"/>
            </a:endParaRPr>
          </a:p>
          <a:p>
            <a:pPr>
              <a:defRPr/>
            </a:pPr>
            <a:r>
              <a:rPr lang="en-US" sz="2800" dirty="0">
                <a:latin typeface="+mj-lt"/>
              </a:rPr>
              <a:t>This is the Temperature Danger Zone. </a:t>
            </a:r>
          </a:p>
          <a:p>
            <a:pPr>
              <a:defRPr/>
            </a:pPr>
            <a:endParaRPr lang="en-US" sz="2800" dirty="0">
              <a:latin typeface="+mj-lt"/>
              <a:ea typeface="ＭＳ Ｐゴシック" pitchFamily="34" charset="-128"/>
            </a:endParaRPr>
          </a:p>
          <a:p>
            <a:pPr>
              <a:defRPr/>
            </a:pPr>
            <a:r>
              <a:rPr lang="en-US" sz="2800" dirty="0">
                <a:latin typeface="+mj-lt"/>
              </a:rPr>
              <a:t>Pathogens on food can grow in this range and cause a foodborne illness.</a:t>
            </a:r>
          </a:p>
        </p:txBody>
      </p:sp>
      <p:sp>
        <p:nvSpPr>
          <p:cNvPr id="7" name="TextBox 6"/>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3-1</a:t>
            </a:r>
          </a:p>
        </p:txBody>
      </p:sp>
    </p:spTree>
    <p:extLst>
      <p:ext uri="{BB962C8B-B14F-4D97-AF65-F5344CB8AC3E}">
        <p14:creationId xmlns:p14="http://schemas.microsoft.com/office/powerpoint/2010/main" val="165393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7"/>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Controlling Time and Temperature During Receiving</a:t>
            </a:r>
          </a:p>
        </p:txBody>
      </p:sp>
      <p:sp>
        <p:nvSpPr>
          <p:cNvPr id="84994" name="Rectangle 3"/>
          <p:cNvSpPr>
            <a:spLocks noGrp="1" noChangeArrowheads="1"/>
          </p:cNvSpPr>
          <p:nvPr>
            <p:ph idx="1"/>
          </p:nvPr>
        </p:nvSpPr>
        <p:spPr>
          <a:xfrm>
            <a:off x="558800" y="1201246"/>
            <a:ext cx="6515100" cy="4648201"/>
          </a:xfrm>
        </p:spPr>
        <p:txBody>
          <a:bodyPr/>
          <a:lstStyle/>
          <a:p>
            <a:pPr marL="0" indent="0">
              <a:buNone/>
              <a:defRPr/>
            </a:pPr>
            <a:endParaRPr lang="en-US" altLang="en-US" dirty="0" smtClean="0">
              <a:latin typeface="+mj-lt"/>
            </a:endParaRPr>
          </a:p>
          <a:p>
            <a:pPr marL="0" indent="0">
              <a:buNone/>
              <a:defRPr/>
            </a:pPr>
            <a:r>
              <a:rPr lang="en-US" altLang="en-US" dirty="0" smtClean="0">
                <a:latin typeface="+mj-lt"/>
              </a:rPr>
              <a:t>The Temperature Danger Zone:</a:t>
            </a:r>
            <a:endParaRPr lang="en-US" altLang="en-US" sz="2200" dirty="0">
              <a:ea typeface="ＭＳ Ｐゴシック" pitchFamily="34" charset="-128"/>
            </a:endParaRPr>
          </a:p>
          <a:p>
            <a:pPr marL="0" lvl="1" indent="-111125">
              <a:defRPr/>
            </a:pPr>
            <a:r>
              <a:rPr lang="en-US" sz="2800" kern="1200" dirty="0" smtClean="0">
                <a:solidFill>
                  <a:schemeClr val="tx1"/>
                </a:solidFill>
                <a:latin typeface="+mj-lt"/>
                <a:ea typeface="ＭＳ Ｐゴシック" pitchFamily="34" charset="-128"/>
              </a:rPr>
              <a:t>  </a:t>
            </a:r>
            <a:r>
              <a:rPr lang="en-US" sz="2600" kern="1200" dirty="0" smtClean="0">
                <a:solidFill>
                  <a:schemeClr val="tx1"/>
                </a:solidFill>
                <a:latin typeface="+mj-lt"/>
                <a:ea typeface="ＭＳ Ｐゴシック" pitchFamily="34" charset="-128"/>
              </a:rPr>
              <a:t>Food </a:t>
            </a:r>
            <a:r>
              <a:rPr lang="en-US" sz="2600" kern="1200" dirty="0">
                <a:solidFill>
                  <a:schemeClr val="tx1"/>
                </a:solidFill>
                <a:latin typeface="+mj-lt"/>
                <a:ea typeface="ＭＳ Ｐゴシック" pitchFamily="34" charset="-128"/>
              </a:rPr>
              <a:t>temperatures must </a:t>
            </a:r>
            <a:r>
              <a:rPr lang="en-US" sz="2600" kern="1200" dirty="0" smtClean="0">
                <a:solidFill>
                  <a:schemeClr val="tx1"/>
                </a:solidFill>
                <a:latin typeface="+mj-lt"/>
                <a:ea typeface="ＭＳ Ｐゴシック" pitchFamily="34" charset="-128"/>
              </a:rPr>
              <a:t>be</a:t>
            </a:r>
            <a:br>
              <a:rPr lang="en-US" sz="2600" kern="1200" dirty="0" smtClean="0">
                <a:solidFill>
                  <a:schemeClr val="tx1"/>
                </a:solidFill>
                <a:latin typeface="+mj-lt"/>
                <a:ea typeface="ＭＳ Ｐゴシック" pitchFamily="34" charset="-128"/>
              </a:rPr>
            </a:br>
            <a:r>
              <a:rPr lang="en-US" sz="2600" kern="1200" dirty="0" smtClean="0">
                <a:solidFill>
                  <a:schemeClr val="tx1"/>
                </a:solidFill>
                <a:latin typeface="+mj-lt"/>
                <a:ea typeface="ＭＳ Ｐゴシック" pitchFamily="34" charset="-128"/>
              </a:rPr>
              <a:t>    controlled</a:t>
            </a:r>
            <a:endParaRPr lang="en-US" sz="2600" kern="1200" dirty="0">
              <a:solidFill>
                <a:schemeClr val="tx1"/>
              </a:solidFill>
              <a:ea typeface="ＭＳ Ｐゴシック" pitchFamily="34" charset="-128"/>
            </a:endParaRPr>
          </a:p>
          <a:p>
            <a:pPr marL="347663" lvl="2" indent="-111125">
              <a:defRPr/>
            </a:pPr>
            <a:r>
              <a:rPr lang="en-US" sz="2600" kern="1200" dirty="0" smtClean="0">
                <a:ea typeface="ＭＳ Ｐゴシック" pitchFamily="34" charset="-128"/>
              </a:rPr>
              <a:t>  From pick-up from </a:t>
            </a:r>
            <a:r>
              <a:rPr lang="en-US" sz="2600" kern="1200" dirty="0">
                <a:ea typeface="ＭＳ Ｐゴシック" pitchFamily="34" charset="-128"/>
              </a:rPr>
              <a:t>the donor or </a:t>
            </a:r>
            <a:r>
              <a:rPr lang="en-US" sz="2600" kern="1200" dirty="0" smtClean="0">
                <a:ea typeface="ＭＳ Ｐゴシック" pitchFamily="34" charset="-128"/>
              </a:rPr>
              <a:t>food</a:t>
            </a:r>
            <a:br>
              <a:rPr lang="en-US" sz="2600" kern="1200" dirty="0" smtClean="0">
                <a:ea typeface="ＭＳ Ｐゴシック" pitchFamily="34" charset="-128"/>
              </a:rPr>
            </a:br>
            <a:r>
              <a:rPr lang="en-US" sz="2600" kern="1200" dirty="0" smtClean="0">
                <a:ea typeface="ＭＳ Ｐゴシック" pitchFamily="34" charset="-128"/>
              </a:rPr>
              <a:t>  bank </a:t>
            </a:r>
            <a:r>
              <a:rPr lang="en-US" sz="2600" kern="1200" dirty="0">
                <a:ea typeface="ＭＳ Ｐゴシック" pitchFamily="34" charset="-128"/>
              </a:rPr>
              <a:t>to handoff to </a:t>
            </a:r>
            <a:r>
              <a:rPr lang="en-US" sz="2600" kern="1200" dirty="0" smtClean="0">
                <a:ea typeface="ＭＳ Ｐゴシック" pitchFamily="34" charset="-128"/>
              </a:rPr>
              <a:t>client</a:t>
            </a:r>
          </a:p>
          <a:p>
            <a:pPr marL="347663" lvl="2" indent="-111125">
              <a:defRPr/>
            </a:pPr>
            <a:r>
              <a:rPr lang="en-US" sz="2600" kern="1200" dirty="0" smtClean="0">
                <a:ea typeface="ＭＳ Ｐゴシック" pitchFamily="34" charset="-128"/>
              </a:rPr>
              <a:t>  Includes </a:t>
            </a:r>
            <a:r>
              <a:rPr lang="en-US" sz="2600" kern="1200" dirty="0">
                <a:ea typeface="ＭＳ Ｐゴシック" pitchFamily="34" charset="-128"/>
              </a:rPr>
              <a:t>time food spends in </a:t>
            </a:r>
            <a:r>
              <a:rPr lang="en-US" sz="2600" kern="1200" dirty="0" smtClean="0">
                <a:ea typeface="ＭＳ Ｐゴシック" pitchFamily="34" charset="-128"/>
              </a:rPr>
              <a:t>the</a:t>
            </a:r>
            <a:br>
              <a:rPr lang="en-US" sz="2600" kern="1200" dirty="0" smtClean="0">
                <a:ea typeface="ＭＳ Ｐゴシック" pitchFamily="34" charset="-128"/>
              </a:rPr>
            </a:br>
            <a:r>
              <a:rPr lang="en-US" sz="2600" kern="1200" dirty="0" smtClean="0">
                <a:ea typeface="ＭＳ Ｐゴシック" pitchFamily="34" charset="-128"/>
              </a:rPr>
              <a:t>  warehouse</a:t>
            </a:r>
            <a:r>
              <a:rPr lang="en-US" sz="2600" kern="1200" dirty="0">
                <a:ea typeface="ＭＳ Ｐゴシック" pitchFamily="34" charset="-128"/>
              </a:rPr>
              <a:t>, on the truck, and at </a:t>
            </a:r>
            <a:r>
              <a:rPr lang="en-US" sz="2600" kern="1200" dirty="0" smtClean="0">
                <a:ea typeface="ＭＳ Ｐゴシック" pitchFamily="34" charset="-128"/>
              </a:rPr>
              <a:t/>
            </a:r>
            <a:br>
              <a:rPr lang="en-US" sz="2600" kern="1200" dirty="0" smtClean="0">
                <a:ea typeface="ＭＳ Ｐゴシック" pitchFamily="34" charset="-128"/>
              </a:rPr>
            </a:br>
            <a:r>
              <a:rPr lang="en-US" sz="2600" kern="1200" dirty="0" smtClean="0">
                <a:ea typeface="ＭＳ Ｐゴシック" pitchFamily="34" charset="-128"/>
              </a:rPr>
              <a:t>  the agency</a:t>
            </a:r>
            <a:endParaRPr lang="en-US" sz="2600" kern="1200" dirty="0">
              <a:ea typeface="ＭＳ Ｐゴシック" pitchFamily="34" charset="-128"/>
            </a:endParaRPr>
          </a:p>
        </p:txBody>
      </p:sp>
      <p:pic>
        <p:nvPicPr>
          <p:cNvPr id="2" name="Content Placeholder 1" descr="Untitled-2.pn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l="6759" t="10634" r="9786" b="9966"/>
          <a:stretch/>
        </p:blipFill>
        <p:spPr>
          <a:xfrm>
            <a:off x="6294732" y="1405054"/>
            <a:ext cx="5644506" cy="5104212"/>
          </a:xfrm>
        </p:spPr>
      </p:pic>
      <p:cxnSp>
        <p:nvCxnSpPr>
          <p:cNvPr id="9" name="Straight Connector 8"/>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3-1</a:t>
            </a:r>
          </a:p>
        </p:txBody>
      </p:sp>
    </p:spTree>
    <p:extLst>
      <p:ext uri="{BB962C8B-B14F-4D97-AF65-F5344CB8AC3E}">
        <p14:creationId xmlns:p14="http://schemas.microsoft.com/office/powerpoint/2010/main" val="186720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Inspecting Food During Receiving To Make Sure It Is Safe</a:t>
            </a:r>
          </a:p>
        </p:txBody>
      </p:sp>
      <p:sp>
        <p:nvSpPr>
          <p:cNvPr id="76803" name="Rectangle 3"/>
          <p:cNvSpPr>
            <a:spLocks noGrp="1" noChangeArrowheads="1"/>
          </p:cNvSpPr>
          <p:nvPr>
            <p:ph idx="1"/>
          </p:nvPr>
        </p:nvSpPr>
        <p:spPr>
          <a:xfrm>
            <a:off x="300778" y="1714501"/>
            <a:ext cx="7099299" cy="4508500"/>
          </a:xfrm>
        </p:spPr>
        <p:txBody>
          <a:bodyPr/>
          <a:lstStyle/>
          <a:p>
            <a:pPr marL="0" indent="0" defTabSz="685800">
              <a:buNone/>
              <a:defRPr/>
            </a:pPr>
            <a:r>
              <a:rPr lang="en-US" altLang="en-US" dirty="0" smtClean="0">
                <a:latin typeface="+mj-lt"/>
              </a:rPr>
              <a:t>What Should You Look for When Inspecting a Delivery Vehicle Before Unloading It?</a:t>
            </a:r>
          </a:p>
          <a:p>
            <a:pPr marL="0" lvl="1" indent="-111125" defTabSz="685800">
              <a:defRPr/>
            </a:pPr>
            <a:r>
              <a:rPr lang="en-US" dirty="0" smtClean="0">
                <a:solidFill>
                  <a:srgbClr val="000000"/>
                </a:solidFill>
              </a:rPr>
              <a:t>Overall </a:t>
            </a:r>
            <a:r>
              <a:rPr lang="en-US" dirty="0">
                <a:solidFill>
                  <a:srgbClr val="000000"/>
                </a:solidFill>
              </a:rPr>
              <a:t>condition of the </a:t>
            </a:r>
            <a:r>
              <a:rPr lang="en-US" dirty="0" smtClean="0">
                <a:solidFill>
                  <a:srgbClr val="000000"/>
                </a:solidFill>
              </a:rPr>
              <a:t>vehicle</a:t>
            </a:r>
          </a:p>
          <a:p>
            <a:pPr marL="0" lvl="1" indent="-111125" defTabSz="685800">
              <a:defRPr/>
            </a:pPr>
            <a:r>
              <a:rPr lang="en-US" altLang="en-US" dirty="0" smtClean="0">
                <a:solidFill>
                  <a:srgbClr val="000000"/>
                </a:solidFill>
              </a:rPr>
              <a:t>Condition of the product</a:t>
            </a:r>
          </a:p>
          <a:p>
            <a:pPr marL="0" lvl="1" indent="-111125" defTabSz="685800">
              <a:defRPr/>
            </a:pPr>
            <a:r>
              <a:rPr lang="en-US" altLang="en-US" dirty="0" smtClean="0">
                <a:solidFill>
                  <a:srgbClr val="000000"/>
                </a:solidFill>
              </a:rPr>
              <a:t>Signs of pests in the vehicle</a:t>
            </a:r>
          </a:p>
          <a:p>
            <a:pPr marL="0" lvl="1" indent="-111125" defTabSz="685800">
              <a:defRPr/>
            </a:pPr>
            <a:r>
              <a:rPr lang="en-US" altLang="en-US" dirty="0" smtClean="0">
                <a:solidFill>
                  <a:srgbClr val="000000"/>
                </a:solidFill>
              </a:rPr>
              <a:t>Door locks and seals are functioning</a:t>
            </a:r>
          </a:p>
          <a:p>
            <a:pPr marL="0" lvl="1" indent="-111125" defTabSz="685800">
              <a:defRPr/>
            </a:pPr>
            <a:r>
              <a:rPr lang="en-US" altLang="en-US" dirty="0" smtClean="0">
                <a:solidFill>
                  <a:srgbClr val="000000"/>
                </a:solidFill>
              </a:rPr>
              <a:t>Correct truck temperature</a:t>
            </a:r>
          </a:p>
          <a:p>
            <a:pPr marL="0" lvl="1" indent="-111125" defTabSz="685800">
              <a:defRPr/>
            </a:pPr>
            <a:endParaRPr lang="en-US" altLang="en-US" dirty="0" smtClean="0">
              <a:solidFill>
                <a:srgbClr val="000000"/>
              </a:solidFill>
            </a:endParaRPr>
          </a:p>
          <a:p>
            <a:pPr marL="0" indent="0" defTabSz="685800">
              <a:buNone/>
              <a:defRPr/>
            </a:pPr>
            <a:endParaRPr lang="en-US" altLang="en-US" sz="2200" dirty="0"/>
          </a:p>
        </p:txBody>
      </p:sp>
      <p:pic>
        <p:nvPicPr>
          <p:cNvPr id="4" name="Content Placeholder 3" descr="FA_3.17 Truck Condition.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159083" y="1226634"/>
            <a:ext cx="4772721" cy="4884234"/>
          </a:xfrm>
        </p:spPr>
      </p:pic>
      <p:cxnSp>
        <p:nvCxnSpPr>
          <p:cNvPr id="9" name="Straight Connector 8"/>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3-3</a:t>
            </a:r>
          </a:p>
        </p:txBody>
      </p:sp>
    </p:spTree>
    <p:extLst>
      <p:ext uri="{BB962C8B-B14F-4D97-AF65-F5344CB8AC3E}">
        <p14:creationId xmlns:p14="http://schemas.microsoft.com/office/powerpoint/2010/main" val="203502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fade">
                                      <p:cBhvr>
                                        <p:cTn id="7" dur="500"/>
                                        <p:tgtEl>
                                          <p:spTgt spid="768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fade">
                                      <p:cBhvr>
                                        <p:cTn id="12" dur="500"/>
                                        <p:tgtEl>
                                          <p:spTgt spid="768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Effect transition="in" filter="fade">
                                      <p:cBhvr>
                                        <p:cTn id="17" dur="500"/>
                                        <p:tgtEl>
                                          <p:spTgt spid="768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803">
                                            <p:txEl>
                                              <p:pRg st="4" end="4"/>
                                            </p:txEl>
                                          </p:spTgt>
                                        </p:tgtEl>
                                        <p:attrNameLst>
                                          <p:attrName>style.visibility</p:attrName>
                                        </p:attrNameLst>
                                      </p:cBhvr>
                                      <p:to>
                                        <p:strVal val="visible"/>
                                      </p:to>
                                    </p:set>
                                    <p:animEffect transition="in" filter="fade">
                                      <p:cBhvr>
                                        <p:cTn id="22" dur="500"/>
                                        <p:tgtEl>
                                          <p:spTgt spid="76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animEffect transition="in" filter="fade">
                                      <p:cBhvr>
                                        <p:cTn id="27" dur="500"/>
                                        <p:tgtEl>
                                          <p:spTgt spid="7680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Storing Food Safely</a:t>
            </a:r>
          </a:p>
        </p:txBody>
      </p:sp>
      <p:sp>
        <p:nvSpPr>
          <p:cNvPr id="92163" name="Rectangle 3"/>
          <p:cNvSpPr>
            <a:spLocks noGrp="1" noChangeArrowheads="1"/>
          </p:cNvSpPr>
          <p:nvPr>
            <p:ph idx="1"/>
          </p:nvPr>
        </p:nvSpPr>
        <p:spPr/>
        <p:txBody>
          <a:bodyPr/>
          <a:lstStyle/>
          <a:p>
            <a:pPr marL="0" indent="0">
              <a:lnSpc>
                <a:spcPct val="80000"/>
              </a:lnSpc>
              <a:buNone/>
              <a:defRPr/>
            </a:pPr>
            <a:endParaRPr lang="en-US" dirty="0" smtClean="0">
              <a:latin typeface="+mj-lt"/>
              <a:ea typeface="Osaka" charset="0"/>
              <a:cs typeface="Osaka" charset="0"/>
            </a:endParaRPr>
          </a:p>
          <a:p>
            <a:pPr marL="0" indent="0">
              <a:lnSpc>
                <a:spcPct val="80000"/>
              </a:lnSpc>
              <a:buNone/>
              <a:defRPr/>
            </a:pPr>
            <a:r>
              <a:rPr lang="en-US" dirty="0" smtClean="0">
                <a:latin typeface="+mj-lt"/>
                <a:ea typeface="Osaka" charset="0"/>
                <a:cs typeface="Osaka" charset="0"/>
              </a:rPr>
              <a:t>General </a:t>
            </a:r>
            <a:r>
              <a:rPr lang="en-US" dirty="0">
                <a:latin typeface="+mj-lt"/>
                <a:ea typeface="Osaka" charset="0"/>
                <a:cs typeface="Osaka" charset="0"/>
              </a:rPr>
              <a:t>Storage </a:t>
            </a:r>
            <a:r>
              <a:rPr lang="en-US" dirty="0" smtClean="0">
                <a:latin typeface="+mj-lt"/>
                <a:ea typeface="Osaka" charset="0"/>
                <a:cs typeface="Osaka" charset="0"/>
              </a:rPr>
              <a:t>Guidelines:</a:t>
            </a:r>
          </a:p>
          <a:p>
            <a:pPr marL="0" lvl="1" indent="-111125">
              <a:lnSpc>
                <a:spcPct val="80000"/>
              </a:lnSpc>
              <a:defRPr/>
            </a:pPr>
            <a:r>
              <a:rPr lang="en-US" dirty="0" smtClean="0">
                <a:ea typeface="Osaka" charset="0"/>
                <a:cs typeface="Osaka" charset="0"/>
              </a:rPr>
              <a:t>  Store </a:t>
            </a:r>
            <a:r>
              <a:rPr lang="en-US" dirty="0">
                <a:ea typeface="Osaka" charset="0"/>
                <a:cs typeface="Osaka" charset="0"/>
              </a:rPr>
              <a:t>refrigerated food at 41°F (5°C</a:t>
            </a:r>
            <a:r>
              <a:rPr lang="en-US" dirty="0" smtClean="0">
                <a:ea typeface="Osaka" charset="0"/>
                <a:cs typeface="Osaka" charset="0"/>
              </a:rPr>
              <a:t>)</a:t>
            </a:r>
            <a:br>
              <a:rPr lang="en-US" dirty="0" smtClean="0">
                <a:ea typeface="Osaka" charset="0"/>
                <a:cs typeface="Osaka" charset="0"/>
              </a:rPr>
            </a:br>
            <a:r>
              <a:rPr lang="en-US" dirty="0" smtClean="0">
                <a:ea typeface="Osaka" charset="0"/>
                <a:cs typeface="Osaka" charset="0"/>
              </a:rPr>
              <a:t>    or lower</a:t>
            </a:r>
          </a:p>
          <a:p>
            <a:pPr marL="347663" lvl="2" indent="-111125">
              <a:lnSpc>
                <a:spcPct val="80000"/>
              </a:lnSpc>
              <a:defRPr/>
            </a:pPr>
            <a:r>
              <a:rPr lang="en-US" sz="2400" dirty="0">
                <a:solidFill>
                  <a:srgbClr val="000000"/>
                </a:solidFill>
                <a:latin typeface="+mj-lt"/>
                <a:ea typeface="Osaka" charset="0"/>
                <a:cs typeface="Osaka" charset="0"/>
              </a:rPr>
              <a:t>  This includes cut </a:t>
            </a:r>
            <a:r>
              <a:rPr lang="en-US" sz="2400" dirty="0" smtClean="0">
                <a:solidFill>
                  <a:srgbClr val="000000"/>
                </a:solidFill>
                <a:latin typeface="+mj-lt"/>
                <a:ea typeface="Osaka" charset="0"/>
                <a:cs typeface="Osaka" charset="0"/>
              </a:rPr>
              <a:t>produce</a:t>
            </a:r>
          </a:p>
          <a:p>
            <a:pPr marL="0" lvl="1" indent="-111125">
              <a:lnSpc>
                <a:spcPct val="80000"/>
              </a:lnSpc>
              <a:defRPr/>
            </a:pPr>
            <a:r>
              <a:rPr lang="en-US" dirty="0">
                <a:ea typeface="Osaka" charset="0"/>
                <a:cs typeface="Osaka" charset="0"/>
              </a:rPr>
              <a:t>Keep frozen food frozen solid. </a:t>
            </a:r>
          </a:p>
          <a:p>
            <a:pPr marL="347663" lvl="2" indent="-111125">
              <a:lnSpc>
                <a:spcPct val="80000"/>
              </a:lnSpc>
              <a:defRPr/>
            </a:pPr>
            <a:r>
              <a:rPr lang="en-US" sz="2400" dirty="0">
                <a:solidFill>
                  <a:srgbClr val="3B3D3C"/>
                </a:solidFill>
                <a:ea typeface="Osaka" charset="0"/>
                <a:cs typeface="Osaka" charset="0"/>
              </a:rPr>
              <a:t> </a:t>
            </a:r>
            <a:r>
              <a:rPr lang="en-US" sz="2400" dirty="0">
                <a:solidFill>
                  <a:srgbClr val="000000"/>
                </a:solidFill>
                <a:ea typeface="Osaka" charset="0"/>
                <a:cs typeface="Osaka" charset="0"/>
              </a:rPr>
              <a:t> The recommended temperature is</a:t>
            </a:r>
            <a:br>
              <a:rPr lang="en-US" sz="2400" dirty="0">
                <a:solidFill>
                  <a:srgbClr val="000000"/>
                </a:solidFill>
                <a:ea typeface="Osaka" charset="0"/>
                <a:cs typeface="Osaka" charset="0"/>
              </a:rPr>
            </a:br>
            <a:r>
              <a:rPr lang="en-US" sz="2400" dirty="0">
                <a:solidFill>
                  <a:srgbClr val="000000"/>
                </a:solidFill>
                <a:ea typeface="Osaka" charset="0"/>
                <a:cs typeface="Osaka" charset="0"/>
              </a:rPr>
              <a:t>  0°F (-18°C) or lower. </a:t>
            </a:r>
            <a:r>
              <a:rPr lang="en-US" sz="2400" dirty="0">
                <a:solidFill>
                  <a:srgbClr val="3B3D3C"/>
                </a:solidFill>
                <a:latin typeface="Arial" charset="0"/>
                <a:ea typeface="Osaka" charset="0"/>
                <a:cs typeface="Osaka" charset="0"/>
              </a:rPr>
              <a:t>	</a:t>
            </a:r>
          </a:p>
          <a:p>
            <a:pPr marL="0" lvl="1" indent="-220662">
              <a:lnSpc>
                <a:spcPct val="80000"/>
              </a:lnSpc>
              <a:defRPr/>
            </a:pPr>
            <a:endParaRPr lang="en-US" dirty="0">
              <a:solidFill>
                <a:srgbClr val="000000"/>
              </a:solidFill>
              <a:latin typeface="+mj-lt"/>
              <a:ea typeface="Osaka" charset="0"/>
              <a:cs typeface="Osaka" charset="0"/>
            </a:endParaRPr>
          </a:p>
          <a:p>
            <a:pPr marL="0" indent="0">
              <a:lnSpc>
                <a:spcPct val="80000"/>
              </a:lnSpc>
              <a:defRPr/>
            </a:pPr>
            <a:endParaRPr lang="en-US" sz="1700" dirty="0">
              <a:latin typeface="Arial" charset="0"/>
              <a:ea typeface="Osaka" charset="0"/>
              <a:cs typeface="Osaka" charset="0"/>
            </a:endParaRPr>
          </a:p>
        </p:txBody>
      </p:sp>
      <p:pic>
        <p:nvPicPr>
          <p:cNvPr id="3" name="Content Placeholder 2" descr="FA_3.81_Fridge_Door.jpg"/>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5733815" y="1646238"/>
            <a:ext cx="5848586" cy="4678362"/>
          </a:xfrm>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3-5</a:t>
            </a:r>
          </a:p>
        </p:txBody>
      </p:sp>
    </p:spTree>
    <p:extLst>
      <p:ext uri="{BB962C8B-B14F-4D97-AF65-F5344CB8AC3E}">
        <p14:creationId xmlns:p14="http://schemas.microsoft.com/office/powerpoint/2010/main" val="2150169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Logs</a:t>
            </a:r>
            <a:endParaRPr lang="en-US" dirty="0"/>
          </a:p>
        </p:txBody>
      </p:sp>
      <p:sp>
        <p:nvSpPr>
          <p:cNvPr id="3" name="Content Placeholder 2"/>
          <p:cNvSpPr>
            <a:spLocks noGrp="1"/>
          </p:cNvSpPr>
          <p:nvPr>
            <p:ph idx="1"/>
          </p:nvPr>
        </p:nvSpPr>
        <p:spPr>
          <a:xfrm>
            <a:off x="501496" y="1655958"/>
            <a:ext cx="5475558" cy="4588726"/>
          </a:xfrm>
        </p:spPr>
        <p:txBody>
          <a:bodyPr/>
          <a:lstStyle/>
          <a:p>
            <a:r>
              <a:rPr lang="en-US" b="0" dirty="0" smtClean="0">
                <a:latin typeface="+mj-lt"/>
              </a:rPr>
              <a:t>Keep temperature logs in a visible location. </a:t>
            </a:r>
          </a:p>
          <a:p>
            <a:r>
              <a:rPr lang="en-US" b="0" dirty="0" smtClean="0">
                <a:latin typeface="+mj-lt"/>
              </a:rPr>
              <a:t>For example, on your refrigerator. </a:t>
            </a:r>
          </a:p>
          <a:p>
            <a:r>
              <a:rPr lang="en-US" b="0" dirty="0" smtClean="0">
                <a:latin typeface="+mj-lt"/>
              </a:rPr>
              <a:t>Temperature logs are the first food safety documents the Department of Environmental Health requests during an inspection. </a:t>
            </a:r>
            <a:endParaRPr lang="en-US" b="0" dirty="0">
              <a:latin typeface="+mj-lt"/>
            </a:endParaRPr>
          </a:p>
        </p:txBody>
      </p:sp>
      <p:pic>
        <p:nvPicPr>
          <p:cNvPr id="5122" name="Picture 2" descr="C:\Users\Administrator\Desktop\607 Final\New folder\temp logs.jpg"/>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6601523" y="736625"/>
            <a:ext cx="4683511" cy="56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239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Storing Food Safely</a:t>
            </a:r>
          </a:p>
        </p:txBody>
      </p:sp>
      <p:sp>
        <p:nvSpPr>
          <p:cNvPr id="92163" name="Rectangle 3"/>
          <p:cNvSpPr>
            <a:spLocks noGrp="1" noChangeArrowheads="1"/>
          </p:cNvSpPr>
          <p:nvPr>
            <p:ph idx="1"/>
          </p:nvPr>
        </p:nvSpPr>
        <p:spPr/>
        <p:txBody>
          <a:bodyPr/>
          <a:lstStyle/>
          <a:p>
            <a:pPr marL="0" indent="0">
              <a:lnSpc>
                <a:spcPct val="80000"/>
              </a:lnSpc>
              <a:buNone/>
              <a:defRPr/>
            </a:pPr>
            <a:endParaRPr lang="en-US" altLang="en-US" dirty="0" smtClean="0">
              <a:latin typeface="+mj-lt"/>
            </a:endParaRPr>
          </a:p>
          <a:p>
            <a:pPr marL="0" indent="0">
              <a:lnSpc>
                <a:spcPct val="80000"/>
              </a:lnSpc>
              <a:buNone/>
              <a:defRPr/>
            </a:pPr>
            <a:r>
              <a:rPr lang="en-US" altLang="en-US" dirty="0" smtClean="0">
                <a:latin typeface="+mj-lt"/>
              </a:rPr>
              <a:t>General Storage Guidelines:</a:t>
            </a:r>
            <a:endParaRPr lang="en-US" altLang="en-US" dirty="0"/>
          </a:p>
          <a:p>
            <a:pPr marL="0" lvl="1" indent="-111125">
              <a:lnSpc>
                <a:spcPct val="80000"/>
              </a:lnSpc>
              <a:defRPr/>
            </a:pPr>
            <a:r>
              <a:rPr lang="en-US" sz="2800" dirty="0" smtClean="0"/>
              <a:t>  Store food only in </a:t>
            </a:r>
            <a:r>
              <a:rPr lang="en-US" sz="2800" b="1" dirty="0" smtClean="0"/>
              <a:t>designated </a:t>
            </a:r>
            <a:r>
              <a:rPr lang="en-US" sz="2800" dirty="0" smtClean="0"/>
              <a:t/>
            </a:r>
            <a:br>
              <a:rPr lang="en-US" sz="2800" dirty="0" smtClean="0"/>
            </a:br>
            <a:r>
              <a:rPr lang="en-US" sz="2800" dirty="0" smtClean="0"/>
              <a:t>     food storage areas</a:t>
            </a:r>
            <a:r>
              <a:rPr lang="en-US" sz="2800" dirty="0"/>
              <a:t>.</a:t>
            </a:r>
            <a:r>
              <a:rPr lang="en-US" sz="2800" dirty="0">
                <a:solidFill>
                  <a:srgbClr val="3B3D3C"/>
                </a:solidFill>
              </a:rPr>
              <a:t>	</a:t>
            </a:r>
            <a:endParaRPr lang="en-US" sz="2800" dirty="0" smtClean="0">
              <a:solidFill>
                <a:srgbClr val="3B3D3C"/>
              </a:solidFill>
            </a:endParaRPr>
          </a:p>
          <a:p>
            <a:pPr marL="0" lvl="1" indent="0">
              <a:lnSpc>
                <a:spcPct val="80000"/>
              </a:lnSpc>
              <a:buNone/>
              <a:defRPr/>
            </a:pPr>
            <a:endParaRPr lang="en-US" sz="2800" dirty="0" smtClean="0">
              <a:solidFill>
                <a:srgbClr val="3B3D3C"/>
              </a:solidFill>
            </a:endParaRPr>
          </a:p>
          <a:p>
            <a:pPr marL="0" lvl="1" indent="-111125">
              <a:lnSpc>
                <a:spcPct val="80000"/>
              </a:lnSpc>
              <a:defRPr/>
            </a:pPr>
            <a:r>
              <a:rPr lang="en-US" sz="2800" dirty="0" smtClean="0">
                <a:solidFill>
                  <a:srgbClr val="3B3D3C"/>
                </a:solidFill>
              </a:rPr>
              <a:t>Store food six inches off the ground or on a pallet</a:t>
            </a:r>
          </a:p>
          <a:p>
            <a:pPr marL="0" lvl="1" indent="0">
              <a:lnSpc>
                <a:spcPct val="80000"/>
              </a:lnSpc>
              <a:buNone/>
              <a:defRPr/>
            </a:pPr>
            <a:endParaRPr lang="en-US" sz="2800" dirty="0" smtClean="0">
              <a:solidFill>
                <a:srgbClr val="3B3D3C"/>
              </a:solidFill>
            </a:endParaRPr>
          </a:p>
          <a:p>
            <a:pPr marL="0" lvl="1" indent="-111125">
              <a:lnSpc>
                <a:spcPct val="80000"/>
              </a:lnSpc>
              <a:defRPr/>
            </a:pPr>
            <a:r>
              <a:rPr lang="en-US" sz="2800" dirty="0" smtClean="0">
                <a:solidFill>
                  <a:srgbClr val="3B3D3C"/>
                </a:solidFill>
              </a:rPr>
              <a:t>Store food away from walls</a:t>
            </a:r>
          </a:p>
          <a:p>
            <a:pPr marL="0" lvl="1" indent="-111125">
              <a:lnSpc>
                <a:spcPct val="80000"/>
              </a:lnSpc>
              <a:defRPr/>
            </a:pPr>
            <a:endParaRPr lang="en-US" sz="2800" dirty="0" smtClean="0">
              <a:solidFill>
                <a:srgbClr val="3B3D3C"/>
              </a:solidFill>
            </a:endParaRPr>
          </a:p>
          <a:p>
            <a:pPr marL="0" lvl="1" indent="-111125">
              <a:lnSpc>
                <a:spcPct val="80000"/>
              </a:lnSpc>
              <a:defRPr/>
            </a:pPr>
            <a:r>
              <a:rPr lang="en-US" sz="2800" dirty="0" smtClean="0">
                <a:solidFill>
                  <a:srgbClr val="3B3D3C"/>
                </a:solidFill>
              </a:rPr>
              <a:t>Store ready-to-eat food above uncooked food</a:t>
            </a:r>
          </a:p>
          <a:p>
            <a:pPr marL="0" lvl="1" indent="-111125">
              <a:lnSpc>
                <a:spcPct val="80000"/>
              </a:lnSpc>
              <a:defRPr/>
            </a:pPr>
            <a:endParaRPr lang="en-US" sz="2600" dirty="0">
              <a:solidFill>
                <a:srgbClr val="3B3D3C"/>
              </a:solidFill>
            </a:endParaRPr>
          </a:p>
          <a:p>
            <a:pPr>
              <a:buFont typeface="Times"/>
              <a:buChar char="•"/>
              <a:defRPr/>
            </a:pPr>
            <a:endParaRPr lang="en-US" dirty="0"/>
          </a:p>
          <a:p>
            <a:pPr>
              <a:buFont typeface="Times"/>
              <a:buChar char="•"/>
              <a:defRPr/>
            </a:pPr>
            <a:endParaRPr lang="en-US" dirty="0"/>
          </a:p>
          <a:p>
            <a:pPr marL="0" indent="0">
              <a:buNone/>
              <a:defRPr/>
            </a:pPr>
            <a:endParaRPr lang="en-US" dirty="0"/>
          </a:p>
          <a:p>
            <a:pPr marL="800100" lvl="1" indent="-342900">
              <a:defRPr/>
            </a:pPr>
            <a:endParaRPr lang="en-US" altLang="en-US" dirty="0">
              <a:solidFill>
                <a:srgbClr val="3B3D3C"/>
              </a:solidFill>
            </a:endParaRPr>
          </a:p>
          <a:p>
            <a:pPr marL="0" indent="0">
              <a:lnSpc>
                <a:spcPct val="80000"/>
              </a:lnSpc>
              <a:buNone/>
              <a:defRPr/>
            </a:pPr>
            <a:endParaRPr lang="en-US" altLang="en-US" sz="1700" dirty="0"/>
          </a:p>
        </p:txBody>
      </p:sp>
      <p:pic>
        <p:nvPicPr>
          <p:cNvPr id="3" name="Content Placeholder 2" descr="FA_3.82 Pantry food storage.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t="-1468"/>
          <a:stretch/>
        </p:blipFill>
        <p:spPr>
          <a:xfrm>
            <a:off x="6670153" y="1646238"/>
            <a:ext cx="4912247" cy="3929372"/>
          </a:xfrm>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3-5</a:t>
            </a:r>
          </a:p>
        </p:txBody>
      </p:sp>
    </p:spTree>
    <p:extLst>
      <p:ext uri="{BB962C8B-B14F-4D97-AF65-F5344CB8AC3E}">
        <p14:creationId xmlns:p14="http://schemas.microsoft.com/office/powerpoint/2010/main" val="900642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Food Safe</a:t>
            </a:r>
            <a:endParaRPr lang="en-US" dirty="0"/>
          </a:p>
        </p:txBody>
      </p:sp>
      <p:sp>
        <p:nvSpPr>
          <p:cNvPr id="3" name="Content Placeholder 2"/>
          <p:cNvSpPr>
            <a:spLocks noGrp="1"/>
          </p:cNvSpPr>
          <p:nvPr>
            <p:ph idx="1"/>
          </p:nvPr>
        </p:nvSpPr>
        <p:spPr>
          <a:xfrm>
            <a:off x="546100" y="1618363"/>
            <a:ext cx="6033119" cy="4648621"/>
          </a:xfrm>
        </p:spPr>
        <p:txBody>
          <a:bodyPr>
            <a:normAutofit/>
          </a:bodyPr>
          <a:lstStyle/>
          <a:p>
            <a:r>
              <a:rPr lang="en-US" dirty="0">
                <a:latin typeface="+mj-lt"/>
              </a:rPr>
              <a:t>S</a:t>
            </a:r>
            <a:r>
              <a:rPr lang="en-US" dirty="0" smtClean="0">
                <a:latin typeface="+mj-lt"/>
              </a:rPr>
              <a:t>toring cleaning products and chemicals </a:t>
            </a:r>
          </a:p>
          <a:p>
            <a:pPr marL="0" indent="0">
              <a:buNone/>
            </a:pPr>
            <a:endParaRPr lang="en-US" sz="1200" dirty="0" smtClean="0">
              <a:latin typeface="+mj-lt"/>
            </a:endParaRPr>
          </a:p>
          <a:p>
            <a:pPr lvl="1"/>
            <a:r>
              <a:rPr lang="en-US" dirty="0" smtClean="0">
                <a:latin typeface="+mj-lt"/>
              </a:rPr>
              <a:t>Label cleaning products</a:t>
            </a:r>
          </a:p>
          <a:p>
            <a:pPr lvl="1"/>
            <a:endParaRPr lang="en-US" dirty="0" smtClean="0">
              <a:latin typeface="+mj-lt"/>
            </a:endParaRPr>
          </a:p>
          <a:p>
            <a:pPr lvl="1"/>
            <a:r>
              <a:rPr lang="en-US" dirty="0" smtClean="0">
                <a:latin typeface="+mj-lt"/>
              </a:rPr>
              <a:t>Keep AWAY from food areas</a:t>
            </a:r>
          </a:p>
          <a:p>
            <a:pPr lvl="1"/>
            <a:endParaRPr lang="en-US" dirty="0" smtClean="0">
              <a:latin typeface="+mj-lt"/>
            </a:endParaRPr>
          </a:p>
          <a:p>
            <a:pPr lvl="1"/>
            <a:r>
              <a:rPr lang="en-US" dirty="0" smtClean="0">
                <a:latin typeface="+mj-lt"/>
              </a:rPr>
              <a:t>Store in designated area for cleaning products and chemicals</a:t>
            </a:r>
          </a:p>
          <a:p>
            <a:pPr lvl="1"/>
            <a:endParaRPr lang="en-US" dirty="0" smtClean="0">
              <a:latin typeface="+mj-lt"/>
            </a:endParaRPr>
          </a:p>
          <a:p>
            <a:pPr lvl="1"/>
            <a:r>
              <a:rPr lang="en-US" dirty="0" smtClean="0">
                <a:latin typeface="+mj-lt"/>
              </a:rPr>
              <a:t>Bleach, paint, etc. should not be stored in the same area food is stored </a:t>
            </a:r>
          </a:p>
          <a:p>
            <a:pPr lvl="1"/>
            <a:endParaRPr lang="en-US" dirty="0"/>
          </a:p>
        </p:txBody>
      </p:sp>
      <p:pic>
        <p:nvPicPr>
          <p:cNvPr id="1026" name="Picture 2" descr="C:\Users\Administrator\Desktop\607 Final\New folder\clea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530" y="1618364"/>
            <a:ext cx="4311807" cy="484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9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838200" y="30595"/>
            <a:ext cx="10515600" cy="1325563"/>
          </a:xfrm>
        </p:spPr>
        <p:txBody>
          <a:bodyPr/>
          <a:lstStyle/>
          <a:p>
            <a:pPr eaLnBrk="1" hangingPunct="1">
              <a:defRPr/>
            </a:pPr>
            <a:r>
              <a:rPr lang="en-US" dirty="0">
                <a:latin typeface="Arial Narrow" charset="0"/>
                <a:ea typeface="Osaka" charset="0"/>
                <a:cs typeface="Osaka" charset="0"/>
              </a:rPr>
              <a:t>Storing Food Safely</a:t>
            </a:r>
          </a:p>
        </p:txBody>
      </p:sp>
      <p:sp>
        <p:nvSpPr>
          <p:cNvPr id="92163" name="Rectangle 3"/>
          <p:cNvSpPr>
            <a:spLocks noGrp="1" noChangeArrowheads="1"/>
          </p:cNvSpPr>
          <p:nvPr>
            <p:ph idx="1"/>
          </p:nvPr>
        </p:nvSpPr>
        <p:spPr>
          <a:xfrm>
            <a:off x="401444" y="897679"/>
            <a:ext cx="8006576" cy="5611587"/>
          </a:xfrm>
        </p:spPr>
        <p:txBody>
          <a:bodyPr>
            <a:normAutofit/>
          </a:bodyPr>
          <a:lstStyle/>
          <a:p>
            <a:pPr marL="0" indent="0">
              <a:lnSpc>
                <a:spcPct val="80000"/>
              </a:lnSpc>
              <a:buNone/>
              <a:defRPr/>
            </a:pPr>
            <a:endParaRPr lang="en-US" altLang="en-US" dirty="0" smtClean="0"/>
          </a:p>
          <a:p>
            <a:pPr marL="0" indent="0">
              <a:lnSpc>
                <a:spcPct val="80000"/>
              </a:lnSpc>
              <a:buNone/>
              <a:defRPr/>
            </a:pPr>
            <a:r>
              <a:rPr lang="en-US" altLang="en-US" dirty="0" smtClean="0"/>
              <a:t>Sell-By Date</a:t>
            </a:r>
            <a:r>
              <a:rPr lang="en-US" altLang="en-US" dirty="0"/>
              <a:t> </a:t>
            </a:r>
            <a:r>
              <a:rPr lang="en-US" altLang="en-US" dirty="0" smtClean="0"/>
              <a:t>(Example: “Sell by January 1, 2012”. Also called “Pull Date”)</a:t>
            </a:r>
          </a:p>
          <a:p>
            <a:pPr marL="0" indent="0">
              <a:lnSpc>
                <a:spcPct val="80000"/>
              </a:lnSpc>
              <a:buNone/>
              <a:defRPr/>
            </a:pPr>
            <a:endParaRPr lang="en-US" altLang="en-US" sz="1200" dirty="0"/>
          </a:p>
          <a:p>
            <a:pPr>
              <a:lnSpc>
                <a:spcPct val="80000"/>
              </a:lnSpc>
              <a:defRPr/>
            </a:pPr>
            <a:r>
              <a:rPr lang="en-US" altLang="en-US" sz="2600" dirty="0" smtClean="0">
                <a:latin typeface="+mj-lt"/>
              </a:rPr>
              <a:t>Look for it on: </a:t>
            </a:r>
            <a:r>
              <a:rPr lang="en-US" altLang="en-US" sz="2600" b="0" dirty="0" smtClean="0">
                <a:latin typeface="+mj-lt"/>
              </a:rPr>
              <a:t>Refrigerated foods such as milk, yogurt, cottage cheese, eggs, lunch meat, packaged salad mixes.</a:t>
            </a:r>
          </a:p>
          <a:p>
            <a:pPr>
              <a:lnSpc>
                <a:spcPct val="80000"/>
              </a:lnSpc>
              <a:defRPr/>
            </a:pPr>
            <a:endParaRPr lang="en-US" altLang="en-US" sz="1200" b="0" dirty="0" smtClean="0"/>
          </a:p>
          <a:p>
            <a:pPr>
              <a:lnSpc>
                <a:spcPct val="80000"/>
              </a:lnSpc>
              <a:defRPr/>
            </a:pPr>
            <a:r>
              <a:rPr lang="en-US" altLang="en-US" sz="2600" dirty="0" smtClean="0">
                <a:latin typeface="+mj-lt"/>
              </a:rPr>
              <a:t>What it means</a:t>
            </a:r>
            <a:r>
              <a:rPr lang="en-US" altLang="en-US" sz="2600" b="0" dirty="0" smtClean="0">
                <a:latin typeface="+mj-lt"/>
              </a:rPr>
              <a:t>: The store mush sell these foods before the code date and often donates these foods when they are close to date. If the food has been handled properly it is safe to eat and the quality is good. Food Bank staff monitors this food to ensure that the quality remains good. </a:t>
            </a:r>
            <a:endParaRPr lang="en-US" altLang="en-US" sz="2600" b="0" dirty="0">
              <a:latin typeface="+mj-lt"/>
            </a:endParaRPr>
          </a:p>
        </p:txBody>
      </p:sp>
      <p:pic>
        <p:nvPicPr>
          <p:cNvPr id="9" name="Content Placeholder 2" descr="FA_3.96_Milk_Date1"/>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8495037" y="1714500"/>
            <a:ext cx="3392163" cy="4396368"/>
          </a:xfrm>
        </p:spPr>
      </p:pic>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3-6</a:t>
            </a:r>
          </a:p>
        </p:txBody>
      </p:sp>
    </p:spTree>
    <p:extLst>
      <p:ext uri="{BB962C8B-B14F-4D97-AF65-F5344CB8AC3E}">
        <p14:creationId xmlns:p14="http://schemas.microsoft.com/office/powerpoint/2010/main" val="1669329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26690" y="-14009"/>
            <a:ext cx="10515600" cy="1325563"/>
          </a:xfrm>
        </p:spPr>
        <p:txBody>
          <a:bodyPr/>
          <a:lstStyle/>
          <a:p>
            <a:pPr eaLnBrk="1" hangingPunct="1">
              <a:defRPr/>
            </a:pPr>
            <a:r>
              <a:rPr lang="en-US" dirty="0">
                <a:latin typeface="Arial Narrow" charset="0"/>
                <a:ea typeface="Osaka" charset="0"/>
                <a:cs typeface="Osaka" charset="0"/>
              </a:rPr>
              <a:t>Storing Food Safely</a:t>
            </a:r>
          </a:p>
        </p:txBody>
      </p:sp>
      <p:sp>
        <p:nvSpPr>
          <p:cNvPr id="92163" name="Rectangle 3"/>
          <p:cNvSpPr>
            <a:spLocks noGrp="1" noChangeArrowheads="1"/>
          </p:cNvSpPr>
          <p:nvPr>
            <p:ph idx="1"/>
          </p:nvPr>
        </p:nvSpPr>
        <p:spPr/>
        <p:txBody>
          <a:bodyPr/>
          <a:lstStyle/>
          <a:p>
            <a:pPr marL="0" indent="0">
              <a:lnSpc>
                <a:spcPct val="80000"/>
              </a:lnSpc>
              <a:buNone/>
              <a:defRPr/>
            </a:pPr>
            <a:endParaRPr lang="en-US" dirty="0" smtClean="0">
              <a:latin typeface="+mj-lt"/>
              <a:ea typeface="Osaka" charset="0"/>
              <a:cs typeface="Osaka" charset="0"/>
            </a:endParaRPr>
          </a:p>
          <a:p>
            <a:pPr marL="0" indent="0">
              <a:lnSpc>
                <a:spcPct val="80000"/>
              </a:lnSpc>
              <a:buNone/>
              <a:defRPr/>
            </a:pPr>
            <a:r>
              <a:rPr lang="en-US" dirty="0" smtClean="0">
                <a:latin typeface="+mj-lt"/>
                <a:ea typeface="Osaka" charset="0"/>
                <a:cs typeface="Osaka" charset="0"/>
              </a:rPr>
              <a:t>Packing </a:t>
            </a:r>
            <a:r>
              <a:rPr lang="en-US" dirty="0">
                <a:latin typeface="+mj-lt"/>
                <a:ea typeface="Osaka" charset="0"/>
                <a:cs typeface="Osaka" charset="0"/>
              </a:rPr>
              <a:t>or </a:t>
            </a:r>
            <a:r>
              <a:rPr lang="en-US" dirty="0" smtClean="0">
                <a:latin typeface="+mj-lt"/>
                <a:ea typeface="Osaka" charset="0"/>
                <a:cs typeface="Osaka" charset="0"/>
              </a:rPr>
              <a:t>Manufacturing Date:</a:t>
            </a:r>
            <a:endParaRPr lang="en-US" dirty="0">
              <a:latin typeface="Arial" charset="0"/>
              <a:ea typeface="Osaka" charset="0"/>
              <a:cs typeface="Osaka" charset="0"/>
            </a:endParaRPr>
          </a:p>
          <a:p>
            <a:pPr marL="0" lvl="1" indent="-111125">
              <a:lnSpc>
                <a:spcPct val="80000"/>
              </a:lnSpc>
              <a:defRPr/>
            </a:pPr>
            <a:r>
              <a:rPr lang="en-US" sz="2600" dirty="0" smtClean="0">
                <a:latin typeface="+mj-lt"/>
                <a:ea typeface="Osaka" charset="0"/>
                <a:cs typeface="Osaka" charset="0"/>
              </a:rPr>
              <a:t>  Used </a:t>
            </a:r>
            <a:r>
              <a:rPr lang="en-US" sz="2600" dirty="0">
                <a:latin typeface="+mj-lt"/>
                <a:ea typeface="Osaka" charset="0"/>
                <a:cs typeface="Osaka" charset="0"/>
              </a:rPr>
              <a:t>by manufacturers for </a:t>
            </a:r>
            <a:r>
              <a:rPr lang="en-US" sz="2600" dirty="0" smtClean="0">
                <a:latin typeface="+mj-lt"/>
                <a:ea typeface="Osaka" charset="0"/>
                <a:cs typeface="Osaka" charset="0"/>
              </a:rPr>
              <a:t>tracking</a:t>
            </a:r>
            <a:br>
              <a:rPr lang="en-US" sz="2600" dirty="0" smtClean="0">
                <a:latin typeface="+mj-lt"/>
                <a:ea typeface="Osaka" charset="0"/>
                <a:cs typeface="Osaka" charset="0"/>
              </a:rPr>
            </a:br>
            <a:r>
              <a:rPr lang="en-US" sz="2600" dirty="0" smtClean="0">
                <a:latin typeface="+mj-lt"/>
                <a:ea typeface="Osaka" charset="0"/>
                <a:cs typeface="Osaka" charset="0"/>
              </a:rPr>
              <a:t>    and recalls</a:t>
            </a:r>
            <a:endParaRPr lang="en-US" sz="2600" dirty="0">
              <a:latin typeface="+mj-lt"/>
              <a:ea typeface="Osaka" charset="0"/>
              <a:cs typeface="Osaka" charset="0"/>
            </a:endParaRPr>
          </a:p>
          <a:p>
            <a:pPr marL="0" lvl="1" indent="-111125">
              <a:defRPr/>
            </a:pPr>
            <a:r>
              <a:rPr lang="en-US" sz="2600" dirty="0" smtClean="0">
                <a:latin typeface="+mj-lt"/>
                <a:ea typeface="Osaka" charset="0"/>
                <a:cs typeface="Osaka" charset="0"/>
              </a:rPr>
              <a:t>  Not </a:t>
            </a:r>
            <a:r>
              <a:rPr lang="en-US" sz="2600" dirty="0">
                <a:latin typeface="+mj-lt"/>
                <a:ea typeface="Osaka" charset="0"/>
                <a:cs typeface="Osaka" charset="0"/>
              </a:rPr>
              <a:t>an expiration </a:t>
            </a:r>
            <a:r>
              <a:rPr lang="en-US" sz="2600" dirty="0" smtClean="0">
                <a:latin typeface="+mj-lt"/>
                <a:ea typeface="Osaka" charset="0"/>
                <a:cs typeface="Osaka" charset="0"/>
              </a:rPr>
              <a:t>date</a:t>
            </a:r>
          </a:p>
          <a:p>
            <a:pPr marL="0" lvl="1" indent="-111125">
              <a:defRPr/>
            </a:pPr>
            <a:r>
              <a:rPr lang="en-US" sz="2600" dirty="0">
                <a:latin typeface="+mj-lt"/>
                <a:ea typeface="Osaka" charset="0"/>
                <a:cs typeface="Osaka" charset="0"/>
              </a:rPr>
              <a:t> </a:t>
            </a:r>
            <a:r>
              <a:rPr lang="en-US" sz="2600" dirty="0" smtClean="0">
                <a:latin typeface="+mj-lt"/>
                <a:ea typeface="Osaka" charset="0"/>
                <a:cs typeface="Osaka" charset="0"/>
              </a:rPr>
              <a:t> </a:t>
            </a:r>
            <a:r>
              <a:rPr lang="en-US" sz="2600" b="1" dirty="0" smtClean="0">
                <a:latin typeface="+mj-lt"/>
                <a:ea typeface="Osaka" charset="0"/>
                <a:cs typeface="Osaka" charset="0"/>
              </a:rPr>
              <a:t>Look for it on: </a:t>
            </a:r>
            <a:r>
              <a:rPr lang="en-US" sz="2600" dirty="0" smtClean="0">
                <a:latin typeface="+mj-lt"/>
                <a:ea typeface="Osaka" charset="0"/>
                <a:cs typeface="Osaka" charset="0"/>
              </a:rPr>
              <a:t>Canned food, crackers, </a:t>
            </a:r>
          </a:p>
          <a:p>
            <a:pPr marL="0" lvl="1" indent="0">
              <a:buNone/>
              <a:defRPr/>
            </a:pPr>
            <a:r>
              <a:rPr lang="en-US" sz="2600" dirty="0" smtClean="0">
                <a:latin typeface="+mj-lt"/>
                <a:ea typeface="Osaka" charset="0"/>
                <a:cs typeface="Osaka" charset="0"/>
              </a:rPr>
              <a:t>   cookies, spices.</a:t>
            </a:r>
          </a:p>
          <a:p>
            <a:pPr marL="457200" lvl="1" indent="-457200">
              <a:defRPr/>
            </a:pPr>
            <a:r>
              <a:rPr lang="en-US" sz="2600" b="1" dirty="0" smtClean="0">
                <a:latin typeface="+mj-lt"/>
                <a:ea typeface="Osaka" charset="0"/>
                <a:cs typeface="Osaka" charset="0"/>
              </a:rPr>
              <a:t>What it means: </a:t>
            </a:r>
            <a:r>
              <a:rPr lang="en-US" sz="2600" dirty="0" smtClean="0">
                <a:latin typeface="+mj-lt"/>
                <a:ea typeface="Osaka" charset="0"/>
                <a:cs typeface="Osaka" charset="0"/>
              </a:rPr>
              <a:t>The day the food was packaged. </a:t>
            </a:r>
            <a:endParaRPr lang="en-US" sz="2600" b="1" dirty="0" smtClean="0">
              <a:latin typeface="+mj-lt"/>
              <a:ea typeface="Osaka" charset="0"/>
              <a:cs typeface="Osaka" charset="0"/>
            </a:endParaRPr>
          </a:p>
          <a:p>
            <a:pPr marL="0" lvl="1" indent="0">
              <a:buNone/>
              <a:defRPr/>
            </a:pPr>
            <a:endParaRPr lang="en-US" sz="2600" dirty="0">
              <a:latin typeface="+mj-lt"/>
              <a:ea typeface="Osaka" charset="0"/>
              <a:cs typeface="Osaka" charset="0"/>
            </a:endParaRPr>
          </a:p>
          <a:p>
            <a:pPr marL="0" indent="0">
              <a:lnSpc>
                <a:spcPct val="80000"/>
              </a:lnSpc>
              <a:defRPr/>
            </a:pPr>
            <a:endParaRPr lang="en-US" sz="1700" dirty="0">
              <a:latin typeface="+mj-lt"/>
              <a:ea typeface="Osaka" charset="0"/>
              <a:cs typeface="Osaka" charset="0"/>
            </a:endParaRPr>
          </a:p>
        </p:txBody>
      </p:sp>
      <p:pic>
        <p:nvPicPr>
          <p:cNvPr id="6" name="Content Placeholder 2" descr="FA_3.95_Can_Date"/>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6515051" y="910257"/>
            <a:ext cx="4648298" cy="4957647"/>
          </a:xfrm>
        </p:spPr>
      </p:pic>
      <p:sp>
        <p:nvSpPr>
          <p:cNvPr id="8" name="TextBox 7"/>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3-6</a:t>
            </a:r>
          </a:p>
        </p:txBody>
      </p:sp>
    </p:spTree>
    <p:extLst>
      <p:ext uri="{BB962C8B-B14F-4D97-AF65-F5344CB8AC3E}">
        <p14:creationId xmlns:p14="http://schemas.microsoft.com/office/powerpoint/2010/main" val="3713547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Storing Food Safely</a:t>
            </a:r>
          </a:p>
        </p:txBody>
      </p:sp>
      <p:sp>
        <p:nvSpPr>
          <p:cNvPr id="92163" name="Rectangle 3"/>
          <p:cNvSpPr>
            <a:spLocks noGrp="1" noChangeArrowheads="1"/>
          </p:cNvSpPr>
          <p:nvPr>
            <p:ph idx="1"/>
          </p:nvPr>
        </p:nvSpPr>
        <p:spPr>
          <a:xfrm>
            <a:off x="453326" y="1341437"/>
            <a:ext cx="7486341" cy="5167829"/>
          </a:xfrm>
        </p:spPr>
        <p:txBody>
          <a:bodyPr>
            <a:normAutofit fontScale="92500" lnSpcReduction="20000"/>
          </a:bodyPr>
          <a:lstStyle/>
          <a:p>
            <a:pPr marL="0" indent="0">
              <a:lnSpc>
                <a:spcPct val="80000"/>
              </a:lnSpc>
              <a:buNone/>
              <a:defRPr/>
            </a:pPr>
            <a:endParaRPr lang="en-US" altLang="en-US" sz="3200" dirty="0" smtClean="0">
              <a:latin typeface="+mj-lt"/>
            </a:endParaRPr>
          </a:p>
          <a:p>
            <a:pPr marL="0" indent="0">
              <a:lnSpc>
                <a:spcPct val="80000"/>
              </a:lnSpc>
              <a:buNone/>
              <a:defRPr/>
            </a:pPr>
            <a:r>
              <a:rPr lang="en-US" altLang="en-US" sz="3200" dirty="0" smtClean="0">
                <a:latin typeface="+mj-lt"/>
              </a:rPr>
              <a:t>Best-By </a:t>
            </a:r>
            <a:r>
              <a:rPr lang="en-US" altLang="en-US" sz="3200" dirty="0">
                <a:latin typeface="+mj-lt"/>
              </a:rPr>
              <a:t>or </a:t>
            </a:r>
            <a:r>
              <a:rPr lang="en-US" altLang="en-US" sz="3200" dirty="0" smtClean="0">
                <a:latin typeface="+mj-lt"/>
              </a:rPr>
              <a:t>Best </a:t>
            </a:r>
            <a:r>
              <a:rPr lang="en-US" altLang="en-US" sz="3200" dirty="0">
                <a:latin typeface="+mj-lt"/>
              </a:rPr>
              <a:t>if </a:t>
            </a:r>
            <a:r>
              <a:rPr lang="en-US" altLang="en-US" sz="3200" dirty="0" smtClean="0">
                <a:latin typeface="+mj-lt"/>
              </a:rPr>
              <a:t>Used By Date:</a:t>
            </a:r>
          </a:p>
          <a:p>
            <a:pPr marL="0" indent="0">
              <a:lnSpc>
                <a:spcPct val="80000"/>
              </a:lnSpc>
              <a:buNone/>
              <a:defRPr/>
            </a:pPr>
            <a:endParaRPr lang="en-US" sz="1300" dirty="0"/>
          </a:p>
          <a:p>
            <a:pPr marL="0" lvl="1" indent="-111125">
              <a:defRPr/>
            </a:pPr>
            <a:r>
              <a:rPr lang="en-US" sz="3200" dirty="0" smtClean="0">
                <a:latin typeface="+mj-lt"/>
              </a:rPr>
              <a:t>  This is a </a:t>
            </a:r>
            <a:r>
              <a:rPr lang="en-US" sz="3200" b="1" dirty="0" smtClean="0">
                <a:latin typeface="+mj-lt"/>
              </a:rPr>
              <a:t>quality </a:t>
            </a:r>
            <a:r>
              <a:rPr lang="en-US" sz="3200" dirty="0" smtClean="0">
                <a:latin typeface="+mj-lt"/>
              </a:rPr>
              <a:t>date.</a:t>
            </a:r>
          </a:p>
          <a:p>
            <a:pPr marL="0" lvl="1" indent="-111125">
              <a:defRPr/>
            </a:pPr>
            <a:endParaRPr lang="en-US" sz="1300" dirty="0" smtClean="0">
              <a:latin typeface="+mj-lt"/>
            </a:endParaRPr>
          </a:p>
          <a:p>
            <a:pPr marL="0" lvl="1" indent="-111125">
              <a:defRPr/>
            </a:pPr>
            <a:r>
              <a:rPr lang="en-US" sz="3200" dirty="0" smtClean="0">
                <a:latin typeface="+mj-lt"/>
              </a:rPr>
              <a:t>  It tells clients the date by which the</a:t>
            </a:r>
            <a:br>
              <a:rPr lang="en-US" sz="3200" dirty="0" smtClean="0">
                <a:latin typeface="+mj-lt"/>
              </a:rPr>
            </a:br>
            <a:r>
              <a:rPr lang="en-US" sz="3200" dirty="0" smtClean="0">
                <a:latin typeface="+mj-lt"/>
              </a:rPr>
              <a:t>    product should be eaten for </a:t>
            </a:r>
            <a:r>
              <a:rPr lang="en-US" sz="3200" b="1" dirty="0" smtClean="0">
                <a:latin typeface="+mj-lt"/>
              </a:rPr>
              <a:t>best</a:t>
            </a:r>
            <a:br>
              <a:rPr lang="en-US" sz="3200" b="1" dirty="0" smtClean="0">
                <a:latin typeface="+mj-lt"/>
              </a:rPr>
            </a:br>
            <a:r>
              <a:rPr lang="en-US" sz="3200" b="1" dirty="0" smtClean="0">
                <a:latin typeface="+mj-lt"/>
              </a:rPr>
              <a:t>    flavor or quality.</a:t>
            </a:r>
          </a:p>
          <a:p>
            <a:pPr marL="0" lvl="1" indent="-111125">
              <a:defRPr/>
            </a:pPr>
            <a:endParaRPr lang="en-US" sz="1300" b="1" dirty="0" smtClean="0">
              <a:latin typeface="+mj-lt"/>
            </a:endParaRPr>
          </a:p>
          <a:p>
            <a:pPr marL="0" lvl="1" indent="-111125">
              <a:defRPr/>
            </a:pPr>
            <a:r>
              <a:rPr lang="en-US" sz="3200" dirty="0" smtClean="0">
                <a:latin typeface="+mj-lt"/>
              </a:rPr>
              <a:t>  The product is still safe to eat past</a:t>
            </a:r>
            <a:br>
              <a:rPr lang="en-US" sz="3200" dirty="0" smtClean="0">
                <a:latin typeface="+mj-lt"/>
              </a:rPr>
            </a:br>
            <a:r>
              <a:rPr lang="en-US" sz="3200" dirty="0" smtClean="0">
                <a:latin typeface="+mj-lt"/>
              </a:rPr>
              <a:t>    this date</a:t>
            </a:r>
            <a:r>
              <a:rPr lang="en-US" sz="3200" dirty="0">
                <a:latin typeface="+mj-lt"/>
              </a:rPr>
              <a:t> </a:t>
            </a:r>
            <a:r>
              <a:rPr lang="en-US" sz="3200" dirty="0" smtClean="0">
                <a:latin typeface="+mj-lt"/>
              </a:rPr>
              <a:t>after the quality date,    </a:t>
            </a:r>
          </a:p>
          <a:p>
            <a:pPr marL="0" lvl="1" indent="0">
              <a:buNone/>
              <a:defRPr/>
            </a:pPr>
            <a:r>
              <a:rPr lang="en-US" sz="3200" dirty="0">
                <a:latin typeface="+mj-lt"/>
              </a:rPr>
              <a:t> </a:t>
            </a:r>
            <a:r>
              <a:rPr lang="en-US" sz="3200" dirty="0" smtClean="0">
                <a:latin typeface="+mj-lt"/>
              </a:rPr>
              <a:t>   however, the quality slowly begins to     </a:t>
            </a:r>
          </a:p>
          <a:p>
            <a:pPr marL="0" lvl="1" indent="0">
              <a:buNone/>
              <a:defRPr/>
            </a:pPr>
            <a:r>
              <a:rPr lang="en-US" sz="3200" dirty="0">
                <a:latin typeface="+mj-lt"/>
              </a:rPr>
              <a:t> </a:t>
            </a:r>
            <a:r>
              <a:rPr lang="en-US" sz="3200" dirty="0" smtClean="0">
                <a:latin typeface="+mj-lt"/>
              </a:rPr>
              <a:t>   lose nutrients and the quality begins </a:t>
            </a:r>
          </a:p>
          <a:p>
            <a:pPr marL="0" lvl="1" indent="0">
              <a:buNone/>
              <a:defRPr/>
            </a:pPr>
            <a:r>
              <a:rPr lang="en-US" sz="3200" dirty="0">
                <a:latin typeface="+mj-lt"/>
              </a:rPr>
              <a:t> </a:t>
            </a:r>
            <a:r>
              <a:rPr lang="en-US" sz="3200" dirty="0" smtClean="0">
                <a:latin typeface="+mj-lt"/>
              </a:rPr>
              <a:t>   to lessen.</a:t>
            </a:r>
            <a:endParaRPr lang="en-US" altLang="en-US" sz="1700" dirty="0"/>
          </a:p>
        </p:txBody>
      </p:sp>
      <p:pic>
        <p:nvPicPr>
          <p:cNvPr id="6" name="Content Placeholder 2" descr="FA_3.97_Best_By_Food"/>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8404303" y="1714500"/>
            <a:ext cx="3549804" cy="4019951"/>
          </a:xfrm>
        </p:spPr>
      </p:pic>
      <p:cxnSp>
        <p:nvCxnSpPr>
          <p:cNvPr id="7" name="Straight Connector 6"/>
          <p:cNvCxnSpPr>
            <a:cxnSpLocks noChangeShapeType="1"/>
          </p:cNvCxnSpPr>
          <p:nvPr/>
        </p:nvCxnSpPr>
        <p:spPr bwMode="auto">
          <a:xfrm>
            <a:off x="8404303"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8" name="TextBox 7"/>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3-7</a:t>
            </a:r>
          </a:p>
        </p:txBody>
      </p:sp>
    </p:spTree>
    <p:extLst>
      <p:ext uri="{BB962C8B-B14F-4D97-AF65-F5344CB8AC3E}">
        <p14:creationId xmlns:p14="http://schemas.microsoft.com/office/powerpoint/2010/main" val="37341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p:cNvSpPr>
            <a:spLocks noGrp="1" noChangeArrowheads="1"/>
          </p:cNvSpPr>
          <p:nvPr>
            <p:ph type="title"/>
          </p:nvPr>
        </p:nvSpPr>
        <p:spPr>
          <a:xfrm>
            <a:off x="615180" y="253615"/>
            <a:ext cx="10515600" cy="1325563"/>
          </a:xfrm>
        </p:spPr>
        <p:txBody>
          <a:bodyPr/>
          <a:lstStyle/>
          <a:p>
            <a:pPr eaLnBrk="1" hangingPunct="1">
              <a:defRPr/>
            </a:pPr>
            <a:r>
              <a:rPr lang="en-US" dirty="0">
                <a:latin typeface="Arial Narrow" charset="0"/>
                <a:ea typeface="Osaka" charset="0"/>
                <a:cs typeface="Osaka" charset="0"/>
              </a:rPr>
              <a:t>How Food Becomes Unsafe</a:t>
            </a:r>
          </a:p>
        </p:txBody>
      </p:sp>
      <p:sp>
        <p:nvSpPr>
          <p:cNvPr id="826370" name="Rectangle 2"/>
          <p:cNvSpPr>
            <a:spLocks noGrp="1" noChangeArrowheads="1"/>
          </p:cNvSpPr>
          <p:nvPr>
            <p:ph idx="1"/>
          </p:nvPr>
        </p:nvSpPr>
        <p:spPr>
          <a:xfrm>
            <a:off x="546100" y="1143001"/>
            <a:ext cx="5966211" cy="4983163"/>
          </a:xfrm>
        </p:spPr>
        <p:txBody>
          <a:bodyPr/>
          <a:lstStyle/>
          <a:p>
            <a:pPr eaLnBrk="1" hangingPunct="1">
              <a:buFont typeface="Times" charset="0"/>
              <a:buNone/>
              <a:defRPr/>
            </a:pPr>
            <a:endParaRPr lang="en-US" dirty="0" smtClean="0">
              <a:latin typeface="+mj-lt"/>
              <a:ea typeface="Osaka" charset="0"/>
              <a:cs typeface="Osaka" charset="0"/>
            </a:endParaRPr>
          </a:p>
          <a:p>
            <a:pPr eaLnBrk="1" hangingPunct="1">
              <a:buFont typeface="Times" charset="0"/>
              <a:buNone/>
              <a:defRPr/>
            </a:pPr>
            <a:r>
              <a:rPr lang="en-US" sz="3400" dirty="0" smtClean="0">
                <a:latin typeface="+mj-lt"/>
                <a:ea typeface="Osaka" charset="0"/>
                <a:cs typeface="Osaka" charset="0"/>
              </a:rPr>
              <a:t>How </a:t>
            </a:r>
            <a:r>
              <a:rPr lang="en-US" sz="3400" dirty="0">
                <a:latin typeface="+mj-lt"/>
                <a:ea typeface="Osaka" charset="0"/>
                <a:cs typeface="Osaka" charset="0"/>
              </a:rPr>
              <a:t>People Make Food </a:t>
            </a:r>
            <a:r>
              <a:rPr lang="en-US" sz="3400" dirty="0" smtClean="0">
                <a:latin typeface="+mj-lt"/>
                <a:ea typeface="Osaka" charset="0"/>
                <a:cs typeface="Osaka" charset="0"/>
              </a:rPr>
              <a:t>Unsafe</a:t>
            </a:r>
            <a:endParaRPr lang="en-US" sz="3400" dirty="0">
              <a:latin typeface="Arial" charset="0"/>
              <a:ea typeface="Osaka" charset="0"/>
              <a:cs typeface="Osaka" charset="0"/>
            </a:endParaRPr>
          </a:p>
          <a:p>
            <a:pPr eaLnBrk="1" hangingPunct="1">
              <a:buFont typeface="Times" charset="0"/>
              <a:buNone/>
              <a:defRPr/>
            </a:pPr>
            <a:r>
              <a:rPr lang="en-US" sz="3400" dirty="0" smtClean="0">
                <a:latin typeface="+mj-lt"/>
                <a:ea typeface="Osaka" charset="0"/>
                <a:cs typeface="Osaka" charset="0"/>
              </a:rPr>
              <a:t>Cross-contamination:</a:t>
            </a:r>
            <a:endParaRPr lang="en-US" sz="3400" dirty="0">
              <a:latin typeface="Arial" charset="0"/>
              <a:ea typeface="Osaka" charset="0"/>
              <a:cs typeface="Osaka" charset="0"/>
            </a:endParaRPr>
          </a:p>
          <a:p>
            <a:pPr lvl="1" eaLnBrk="1" hangingPunct="1">
              <a:defRPr/>
            </a:pPr>
            <a:r>
              <a:rPr lang="en-US" sz="3000" dirty="0">
                <a:ea typeface="Osaka" charset="0"/>
                <a:cs typeface="Osaka" charset="0"/>
              </a:rPr>
              <a:t>Transferring pathogens from one surface or food to another</a:t>
            </a:r>
          </a:p>
          <a:p>
            <a:pPr eaLnBrk="1" hangingPunct="1">
              <a:buFont typeface="Times" charset="0"/>
              <a:buNone/>
              <a:defRPr/>
            </a:pPr>
            <a:endParaRPr lang="en-US" sz="2500" dirty="0">
              <a:latin typeface="Arial" charset="0"/>
              <a:ea typeface="Osaka" charset="0"/>
              <a:cs typeface="Osaka" charset="0"/>
            </a:endParaRPr>
          </a:p>
        </p:txBody>
      </p:sp>
      <p:pic>
        <p:nvPicPr>
          <p:cNvPr id="3" name="Content Placeholder 2" descr="FA_1.8_Leaked_on_Lettuce.tif"/>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467599" y="1646237"/>
            <a:ext cx="3572107" cy="3809833"/>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1-2</a:t>
            </a:r>
          </a:p>
        </p:txBody>
      </p:sp>
    </p:spTree>
    <p:extLst>
      <p:ext uri="{BB962C8B-B14F-4D97-AF65-F5344CB8AC3E}">
        <p14:creationId xmlns:p14="http://schemas.microsoft.com/office/powerpoint/2010/main" val="3641642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26370">
                                            <p:txEl>
                                              <p:pRg st="3" end="3"/>
                                            </p:txEl>
                                          </p:spTgt>
                                        </p:tgtEl>
                                        <p:attrNameLst>
                                          <p:attrName>style.visibility</p:attrName>
                                        </p:attrNameLst>
                                      </p:cBhvr>
                                      <p:to>
                                        <p:strVal val="visible"/>
                                      </p:to>
                                    </p:set>
                                    <p:anim calcmode="lin" valueType="num">
                                      <p:cBhvr>
                                        <p:cTn id="7" dur="500" fill="hold"/>
                                        <p:tgtEl>
                                          <p:spTgt spid="826370">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26370">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26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Storing Food Safely</a:t>
            </a:r>
          </a:p>
        </p:txBody>
      </p:sp>
      <p:sp>
        <p:nvSpPr>
          <p:cNvPr id="92163" name="Rectangle 3"/>
          <p:cNvSpPr>
            <a:spLocks noGrp="1" noChangeArrowheads="1"/>
          </p:cNvSpPr>
          <p:nvPr>
            <p:ph idx="1"/>
          </p:nvPr>
        </p:nvSpPr>
        <p:spPr>
          <a:xfrm>
            <a:off x="546100" y="1143001"/>
            <a:ext cx="6345353" cy="4983163"/>
          </a:xfrm>
        </p:spPr>
        <p:txBody>
          <a:bodyPr/>
          <a:lstStyle/>
          <a:p>
            <a:pPr marL="0" indent="0">
              <a:lnSpc>
                <a:spcPct val="80000"/>
              </a:lnSpc>
              <a:buNone/>
              <a:defRPr/>
            </a:pPr>
            <a:endParaRPr lang="en-US" altLang="en-US" dirty="0" smtClean="0">
              <a:latin typeface="+mj-lt"/>
            </a:endParaRPr>
          </a:p>
          <a:p>
            <a:pPr marL="0" indent="0">
              <a:lnSpc>
                <a:spcPct val="80000"/>
              </a:lnSpc>
              <a:buNone/>
              <a:defRPr/>
            </a:pPr>
            <a:r>
              <a:rPr lang="en-US" altLang="en-US" dirty="0" smtClean="0">
                <a:latin typeface="+mj-lt"/>
              </a:rPr>
              <a:t>Use-By Date:</a:t>
            </a:r>
            <a:endParaRPr lang="en-US" altLang="en-US" dirty="0">
              <a:latin typeface="+mj-lt"/>
            </a:endParaRPr>
          </a:p>
          <a:p>
            <a:pPr marL="0" indent="0">
              <a:lnSpc>
                <a:spcPct val="80000"/>
              </a:lnSpc>
              <a:buNone/>
              <a:defRPr/>
            </a:pPr>
            <a:endParaRPr lang="en-US" sz="1200" dirty="0">
              <a:latin typeface="+mj-lt"/>
            </a:endParaRPr>
          </a:p>
          <a:p>
            <a:pPr marL="0" lvl="1" indent="-111125">
              <a:defRPr/>
            </a:pPr>
            <a:r>
              <a:rPr lang="en-US" sz="2800" dirty="0" smtClean="0">
                <a:latin typeface="+mj-lt"/>
              </a:rPr>
              <a:t>  This is the last date recommended</a:t>
            </a:r>
            <a:br>
              <a:rPr lang="en-US" sz="2800" dirty="0" smtClean="0">
                <a:latin typeface="+mj-lt"/>
              </a:rPr>
            </a:br>
            <a:r>
              <a:rPr lang="en-US" sz="2800" dirty="0" smtClean="0">
                <a:latin typeface="+mj-lt"/>
              </a:rPr>
              <a:t>     for the product while at peak quality.</a:t>
            </a:r>
          </a:p>
          <a:p>
            <a:pPr marL="0" lvl="1" indent="-111125">
              <a:defRPr/>
            </a:pPr>
            <a:r>
              <a:rPr lang="en-US" sz="2800" dirty="0" smtClean="0"/>
              <a:t>  </a:t>
            </a:r>
            <a:r>
              <a:rPr lang="en-US" sz="2800" dirty="0" smtClean="0">
                <a:latin typeface="+mj-lt"/>
              </a:rPr>
              <a:t>The </a:t>
            </a:r>
            <a:r>
              <a:rPr lang="en-US" sz="2800" dirty="0">
                <a:latin typeface="+mj-lt"/>
              </a:rPr>
              <a:t>product is still safe to eat </a:t>
            </a:r>
            <a:r>
              <a:rPr lang="en-US" sz="2800" dirty="0" smtClean="0">
                <a:latin typeface="+mj-lt"/>
              </a:rPr>
              <a:t>past</a:t>
            </a:r>
            <a:br>
              <a:rPr lang="en-US" sz="2800" dirty="0" smtClean="0">
                <a:latin typeface="+mj-lt"/>
              </a:rPr>
            </a:br>
            <a:r>
              <a:rPr lang="en-US" sz="2800" dirty="0" smtClean="0">
                <a:latin typeface="+mj-lt"/>
              </a:rPr>
              <a:t>     this date.</a:t>
            </a:r>
          </a:p>
          <a:p>
            <a:pPr marL="0" indent="0">
              <a:lnSpc>
                <a:spcPct val="80000"/>
              </a:lnSpc>
              <a:defRPr/>
            </a:pPr>
            <a:r>
              <a:rPr lang="en-US" altLang="en-US" b="0" dirty="0" smtClean="0">
                <a:latin typeface="+mj-lt"/>
              </a:rPr>
              <a:t>  </a:t>
            </a:r>
            <a:r>
              <a:rPr lang="en-US" altLang="en-US" dirty="0" smtClean="0">
                <a:latin typeface="+mj-lt"/>
              </a:rPr>
              <a:t>Look for it on: </a:t>
            </a:r>
            <a:r>
              <a:rPr lang="en-US" altLang="en-US" b="0" dirty="0" smtClean="0">
                <a:latin typeface="+mj-lt"/>
              </a:rPr>
              <a:t>crackers, cookies, cold     </a:t>
            </a:r>
          </a:p>
          <a:p>
            <a:pPr marL="0" indent="0">
              <a:lnSpc>
                <a:spcPct val="80000"/>
              </a:lnSpc>
              <a:buNone/>
              <a:defRPr/>
            </a:pPr>
            <a:r>
              <a:rPr lang="en-US" altLang="en-US" b="0" dirty="0">
                <a:latin typeface="+mj-lt"/>
              </a:rPr>
              <a:t> </a:t>
            </a:r>
            <a:r>
              <a:rPr lang="en-US" altLang="en-US" b="0" dirty="0" smtClean="0">
                <a:latin typeface="+mj-lt"/>
              </a:rPr>
              <a:t>   cereals, and other dry, shelf stable food. </a:t>
            </a:r>
            <a:endParaRPr lang="en-US" altLang="en-US" sz="2200" b="0" dirty="0">
              <a:latin typeface="+mj-lt"/>
            </a:endParaRPr>
          </a:p>
        </p:txBody>
      </p:sp>
      <p:pic>
        <p:nvPicPr>
          <p:cNvPr id="6" name="Content Placeholder 2" descr="FA_3.98 Use by date"/>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115122"/>
            <a:ext cx="4330390" cy="3813717"/>
          </a:xfrm>
        </p:spPr>
      </p:pic>
      <p:cxnSp>
        <p:nvCxnSpPr>
          <p:cNvPr id="7" name="Straight Connector 6"/>
          <p:cNvCxnSpPr>
            <a:cxnSpLocks noChangeShapeType="1"/>
          </p:cNvCxnSpPr>
          <p:nvPr/>
        </p:nvCxnSpPr>
        <p:spPr bwMode="auto">
          <a:xfrm>
            <a:off x="7467600" y="1134637"/>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8" name="TextBox 7"/>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3-7</a:t>
            </a:r>
          </a:p>
        </p:txBody>
      </p:sp>
    </p:spTree>
    <p:extLst>
      <p:ext uri="{BB962C8B-B14F-4D97-AF65-F5344CB8AC3E}">
        <p14:creationId xmlns:p14="http://schemas.microsoft.com/office/powerpoint/2010/main" val="4230224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charset="0"/>
                <a:ea typeface="Osaka" charset="0"/>
                <a:cs typeface="Osaka" charset="0"/>
              </a:rPr>
              <a:t>Storing Food Safely</a:t>
            </a:r>
            <a:endParaRPr lang="en-US" dirty="0"/>
          </a:p>
        </p:txBody>
      </p:sp>
      <p:sp>
        <p:nvSpPr>
          <p:cNvPr id="3" name="Content Placeholder 2"/>
          <p:cNvSpPr>
            <a:spLocks noGrp="1"/>
          </p:cNvSpPr>
          <p:nvPr>
            <p:ph idx="1"/>
          </p:nvPr>
        </p:nvSpPr>
        <p:spPr>
          <a:xfrm>
            <a:off x="456889" y="1499840"/>
            <a:ext cx="6902915" cy="4811750"/>
          </a:xfrm>
        </p:spPr>
        <p:txBody>
          <a:bodyPr/>
          <a:lstStyle/>
          <a:p>
            <a:pPr marL="0" indent="0">
              <a:buNone/>
            </a:pPr>
            <a:r>
              <a:rPr lang="en-US" dirty="0" smtClean="0">
                <a:latin typeface="+mj-lt"/>
              </a:rPr>
              <a:t>Expiration Date (Example: “Expires 11/15/15” or “Do not use after 11/15/15”)</a:t>
            </a:r>
          </a:p>
          <a:p>
            <a:pPr lvl="1"/>
            <a:endParaRPr lang="en-US" sz="2600" dirty="0">
              <a:latin typeface="+mj-lt"/>
            </a:endParaRPr>
          </a:p>
          <a:p>
            <a:pPr lvl="1"/>
            <a:r>
              <a:rPr lang="en-US" sz="2600" dirty="0" smtClean="0">
                <a:latin typeface="+mj-lt"/>
              </a:rPr>
              <a:t>Look for it on: Baby formula and formula, medicines, vitamins, yeast, baking powder. </a:t>
            </a:r>
          </a:p>
          <a:p>
            <a:pPr marL="457200" lvl="1" indent="0">
              <a:buNone/>
            </a:pPr>
            <a:endParaRPr lang="en-US" sz="1200" dirty="0" smtClean="0">
              <a:latin typeface="+mj-lt"/>
            </a:endParaRPr>
          </a:p>
          <a:p>
            <a:pPr lvl="1"/>
            <a:r>
              <a:rPr lang="en-US" sz="2600" dirty="0" smtClean="0">
                <a:latin typeface="+mj-lt"/>
              </a:rPr>
              <a:t>What it means: Do not distribute infant formula, baby food, vitamins, or medicines after the expiration date! </a:t>
            </a:r>
          </a:p>
          <a:p>
            <a:pPr marL="457200" lvl="1" indent="0">
              <a:buNone/>
            </a:pPr>
            <a:endParaRPr lang="en-US" sz="1200" dirty="0" smtClean="0">
              <a:latin typeface="+mj-lt"/>
            </a:endParaRPr>
          </a:p>
          <a:p>
            <a:pPr lvl="1"/>
            <a:r>
              <a:rPr lang="en-US" sz="2600" dirty="0" smtClean="0">
                <a:latin typeface="+mj-lt"/>
              </a:rPr>
              <a:t>Yeast and baking powder do not work as well after expiration but are safe to eat. </a:t>
            </a:r>
          </a:p>
          <a:p>
            <a:endParaRPr lang="en-US" dirty="0" smtClean="0"/>
          </a:p>
          <a:p>
            <a:endParaRPr lang="en-US" dirty="0" smtClean="0"/>
          </a:p>
          <a:p>
            <a:endParaRPr lang="en-US" dirty="0"/>
          </a:p>
        </p:txBody>
      </p:sp>
      <p:pic>
        <p:nvPicPr>
          <p:cNvPr id="2050" name="Picture 2" descr="C:\Users\Administrator\Desktop\607 Final\New folder\expiration 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804" y="2096429"/>
            <a:ext cx="4434467" cy="314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221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Storing Food Safely</a:t>
            </a:r>
          </a:p>
        </p:txBody>
      </p:sp>
      <p:sp>
        <p:nvSpPr>
          <p:cNvPr id="92163" name="Rectangle 3"/>
          <p:cNvSpPr>
            <a:spLocks noGrp="1" noChangeArrowheads="1"/>
          </p:cNvSpPr>
          <p:nvPr>
            <p:ph idx="1"/>
          </p:nvPr>
        </p:nvSpPr>
        <p:spPr>
          <a:xfrm>
            <a:off x="503663" y="1736415"/>
            <a:ext cx="7123771" cy="4351338"/>
          </a:xfrm>
        </p:spPr>
        <p:txBody>
          <a:bodyPr/>
          <a:lstStyle/>
          <a:p>
            <a:pPr marL="0" indent="0">
              <a:lnSpc>
                <a:spcPct val="80000"/>
              </a:lnSpc>
              <a:buNone/>
              <a:defRPr/>
            </a:pPr>
            <a:r>
              <a:rPr lang="en-US" altLang="en-US" sz="3200" dirty="0" smtClean="0">
                <a:latin typeface="+mj-lt"/>
              </a:rPr>
              <a:t>Rotating Food Using FEFO:</a:t>
            </a:r>
          </a:p>
          <a:p>
            <a:pPr marL="0" indent="0">
              <a:lnSpc>
                <a:spcPct val="80000"/>
              </a:lnSpc>
              <a:buNone/>
              <a:defRPr/>
            </a:pPr>
            <a:endParaRPr lang="en-US" altLang="en-US" sz="1200" dirty="0"/>
          </a:p>
          <a:p>
            <a:pPr marL="0" lvl="1" indent="-111125">
              <a:lnSpc>
                <a:spcPct val="80000"/>
              </a:lnSpc>
              <a:defRPr/>
            </a:pPr>
            <a:r>
              <a:rPr lang="en-US" dirty="0" smtClean="0">
                <a:solidFill>
                  <a:srgbClr val="000000"/>
                </a:solidFill>
                <a:latin typeface="+mj-lt"/>
              </a:rPr>
              <a:t>  </a:t>
            </a:r>
            <a:r>
              <a:rPr lang="en-US" sz="2800" dirty="0" smtClean="0">
                <a:solidFill>
                  <a:srgbClr val="000000"/>
                </a:solidFill>
                <a:latin typeface="+mj-lt"/>
              </a:rPr>
              <a:t>Follow the first-expired, first-out (FEFO) </a:t>
            </a:r>
          </a:p>
          <a:p>
            <a:pPr marL="0" lvl="1" indent="0">
              <a:lnSpc>
                <a:spcPct val="80000"/>
              </a:lnSpc>
              <a:buNone/>
              <a:defRPr/>
            </a:pPr>
            <a:r>
              <a:rPr lang="en-US" sz="2800" dirty="0">
                <a:solidFill>
                  <a:srgbClr val="000000"/>
                </a:solidFill>
                <a:latin typeface="+mj-lt"/>
              </a:rPr>
              <a:t> </a:t>
            </a:r>
            <a:r>
              <a:rPr lang="en-US" sz="2800" dirty="0" smtClean="0">
                <a:solidFill>
                  <a:srgbClr val="000000"/>
                </a:solidFill>
                <a:latin typeface="+mj-lt"/>
              </a:rPr>
              <a:t>  method if the food has a use-by or</a:t>
            </a:r>
            <a:br>
              <a:rPr lang="en-US" sz="2800" dirty="0" smtClean="0">
                <a:solidFill>
                  <a:srgbClr val="000000"/>
                </a:solidFill>
                <a:latin typeface="+mj-lt"/>
              </a:rPr>
            </a:br>
            <a:r>
              <a:rPr lang="en-US" sz="2800" dirty="0" smtClean="0">
                <a:solidFill>
                  <a:srgbClr val="000000"/>
                </a:solidFill>
                <a:latin typeface="+mj-lt"/>
              </a:rPr>
              <a:t>   expiration date.</a:t>
            </a:r>
          </a:p>
          <a:p>
            <a:pPr marL="0" lvl="1" indent="0">
              <a:lnSpc>
                <a:spcPct val="80000"/>
              </a:lnSpc>
              <a:buNone/>
              <a:defRPr/>
            </a:pPr>
            <a:endParaRPr lang="en-US" sz="700" dirty="0">
              <a:solidFill>
                <a:srgbClr val="000000"/>
              </a:solidFill>
              <a:latin typeface="+mj-lt"/>
            </a:endParaRPr>
          </a:p>
          <a:p>
            <a:pPr marL="342900" lvl="1" indent="-342900">
              <a:lnSpc>
                <a:spcPct val="80000"/>
              </a:lnSpc>
              <a:defRPr/>
            </a:pPr>
            <a:r>
              <a:rPr lang="en-US" sz="2000" dirty="0">
                <a:solidFill>
                  <a:srgbClr val="000000"/>
                </a:solidFill>
                <a:latin typeface="+mj-lt"/>
              </a:rPr>
              <a:t>  </a:t>
            </a:r>
            <a:r>
              <a:rPr lang="en-US" dirty="0" smtClean="0">
                <a:solidFill>
                  <a:srgbClr val="000000"/>
                </a:solidFill>
                <a:latin typeface="+mj-lt"/>
              </a:rPr>
              <a:t>Check </a:t>
            </a:r>
            <a:r>
              <a:rPr lang="en-US" dirty="0">
                <a:solidFill>
                  <a:srgbClr val="000000"/>
                </a:solidFill>
                <a:latin typeface="+mj-lt"/>
              </a:rPr>
              <a:t>the use-by or expiration date</a:t>
            </a:r>
            <a:r>
              <a:rPr lang="en-US" dirty="0" smtClean="0">
                <a:solidFill>
                  <a:srgbClr val="000000"/>
                </a:solidFill>
                <a:latin typeface="+mj-lt"/>
              </a:rPr>
              <a:t>.</a:t>
            </a:r>
          </a:p>
          <a:p>
            <a:pPr marL="342900" lvl="1" indent="-342900">
              <a:lnSpc>
                <a:spcPct val="80000"/>
              </a:lnSpc>
              <a:defRPr/>
            </a:pPr>
            <a:endParaRPr lang="en-US" sz="700" dirty="0">
              <a:solidFill>
                <a:srgbClr val="000000"/>
              </a:solidFill>
              <a:latin typeface="+mj-lt"/>
            </a:endParaRPr>
          </a:p>
          <a:p>
            <a:pPr marL="342900" lvl="1" indent="-342900">
              <a:lnSpc>
                <a:spcPct val="80000"/>
              </a:lnSpc>
              <a:defRPr/>
            </a:pPr>
            <a:r>
              <a:rPr lang="en-US" dirty="0">
                <a:solidFill>
                  <a:srgbClr val="000000"/>
                </a:solidFill>
                <a:latin typeface="+mj-lt"/>
              </a:rPr>
              <a:t> </a:t>
            </a:r>
            <a:r>
              <a:rPr lang="en-US" dirty="0" smtClean="0">
                <a:solidFill>
                  <a:srgbClr val="000000"/>
                </a:solidFill>
                <a:latin typeface="+mj-lt"/>
              </a:rPr>
              <a:t>Store </a:t>
            </a:r>
            <a:r>
              <a:rPr lang="en-US" dirty="0">
                <a:solidFill>
                  <a:srgbClr val="000000"/>
                </a:solidFill>
                <a:latin typeface="+mj-lt"/>
              </a:rPr>
              <a:t>food that will expire first in front of items that </a:t>
            </a:r>
            <a:r>
              <a:rPr lang="en-US" dirty="0" smtClean="0">
                <a:solidFill>
                  <a:srgbClr val="000000"/>
                </a:solidFill>
                <a:latin typeface="+mj-lt"/>
              </a:rPr>
              <a:t>    </a:t>
            </a:r>
          </a:p>
          <a:p>
            <a:pPr marL="0" lvl="1" indent="0">
              <a:lnSpc>
                <a:spcPct val="80000"/>
              </a:lnSpc>
              <a:buNone/>
              <a:defRPr/>
            </a:pPr>
            <a:r>
              <a:rPr lang="en-US" dirty="0" smtClean="0">
                <a:solidFill>
                  <a:srgbClr val="000000"/>
                </a:solidFill>
                <a:latin typeface="+mj-lt"/>
              </a:rPr>
              <a:t>       will </a:t>
            </a:r>
            <a:r>
              <a:rPr lang="en-US" dirty="0">
                <a:solidFill>
                  <a:srgbClr val="000000"/>
                </a:solidFill>
                <a:latin typeface="+mj-lt"/>
              </a:rPr>
              <a:t>expire later</a:t>
            </a:r>
            <a:r>
              <a:rPr lang="en-US" dirty="0" smtClean="0">
                <a:solidFill>
                  <a:srgbClr val="000000"/>
                </a:solidFill>
                <a:latin typeface="+mj-lt"/>
              </a:rPr>
              <a:t>.</a:t>
            </a:r>
          </a:p>
          <a:p>
            <a:pPr marL="0" lvl="1" indent="0">
              <a:lnSpc>
                <a:spcPct val="80000"/>
              </a:lnSpc>
              <a:buNone/>
              <a:defRPr/>
            </a:pPr>
            <a:endParaRPr lang="en-US" sz="700" dirty="0">
              <a:solidFill>
                <a:srgbClr val="000000"/>
              </a:solidFill>
              <a:latin typeface="+mj-lt"/>
            </a:endParaRPr>
          </a:p>
          <a:p>
            <a:pPr marL="342900" lvl="1" indent="-342900">
              <a:lnSpc>
                <a:spcPct val="80000"/>
              </a:lnSpc>
              <a:defRPr/>
            </a:pPr>
            <a:r>
              <a:rPr lang="en-US" dirty="0">
                <a:solidFill>
                  <a:srgbClr val="000000"/>
                </a:solidFill>
                <a:latin typeface="+mj-lt"/>
              </a:rPr>
              <a:t>  </a:t>
            </a:r>
            <a:r>
              <a:rPr lang="en-US" dirty="0" smtClean="0">
                <a:solidFill>
                  <a:srgbClr val="000000"/>
                </a:solidFill>
                <a:latin typeface="+mj-lt"/>
              </a:rPr>
              <a:t>Use </a:t>
            </a:r>
            <a:r>
              <a:rPr lang="en-US" dirty="0">
                <a:solidFill>
                  <a:srgbClr val="000000"/>
                </a:solidFill>
                <a:latin typeface="+mj-lt"/>
              </a:rPr>
              <a:t>the food stored in front first.</a:t>
            </a:r>
          </a:p>
        </p:txBody>
      </p:sp>
      <p:sp>
        <p:nvSpPr>
          <p:cNvPr id="14" name="TextBox 13"/>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3-8</a:t>
            </a:r>
          </a:p>
        </p:txBody>
      </p:sp>
      <p:pic>
        <p:nvPicPr>
          <p:cNvPr id="6146" name="Picture 2" descr="C:\Users\Administrator\Desktop\607 Final\New folder\fif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947" y="1487642"/>
            <a:ext cx="4116658" cy="411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301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22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Evaluating The Condition Of Food</a:t>
            </a:r>
          </a:p>
        </p:txBody>
      </p:sp>
      <p:sp>
        <p:nvSpPr>
          <p:cNvPr id="40962" name="Rectangle 3"/>
          <p:cNvSpPr>
            <a:spLocks noGrp="1" noChangeArrowheads="1"/>
          </p:cNvSpPr>
          <p:nvPr>
            <p:ph idx="1"/>
          </p:nvPr>
        </p:nvSpPr>
        <p:spPr>
          <a:xfrm>
            <a:off x="495300" y="1646238"/>
            <a:ext cx="6819901" cy="4479926"/>
          </a:xfrm>
        </p:spPr>
        <p:txBody>
          <a:bodyPr/>
          <a:lstStyle/>
          <a:p>
            <a:pPr marL="0" indent="0">
              <a:buNone/>
              <a:defRPr/>
            </a:pPr>
            <a:r>
              <a:rPr lang="en-US" altLang="en-US" dirty="0" smtClean="0">
                <a:latin typeface="+mj-lt"/>
              </a:rPr>
              <a:t>Discard Cans if They Have These Problems:</a:t>
            </a:r>
            <a:endParaRPr lang="en-US" altLang="en-US" sz="2600" dirty="0"/>
          </a:p>
          <a:p>
            <a:pPr marL="0" lvl="1" indent="-111125">
              <a:defRPr/>
            </a:pPr>
            <a:r>
              <a:rPr lang="en-US" altLang="en-US" dirty="0" smtClean="0"/>
              <a:t>Severe </a:t>
            </a:r>
            <a:r>
              <a:rPr lang="en-US" altLang="en-US" dirty="0"/>
              <a:t>dent in can </a:t>
            </a:r>
            <a:r>
              <a:rPr lang="en-US" altLang="en-US" dirty="0" smtClean="0"/>
              <a:t>seams</a:t>
            </a:r>
          </a:p>
          <a:p>
            <a:pPr marL="0" lvl="1" indent="-111125">
              <a:defRPr/>
            </a:pPr>
            <a:r>
              <a:rPr lang="en-US" altLang="en-US" dirty="0" smtClean="0"/>
              <a:t>Crushed cans that are not stackable</a:t>
            </a:r>
          </a:p>
          <a:p>
            <a:pPr marL="0" lvl="1" indent="-111125">
              <a:defRPr/>
            </a:pPr>
            <a:r>
              <a:rPr lang="en-US" altLang="en-US" dirty="0" smtClean="0"/>
              <a:t>Deep dents in body of can</a:t>
            </a:r>
          </a:p>
          <a:p>
            <a:pPr marL="0" lvl="1" indent="-111125">
              <a:defRPr/>
            </a:pPr>
            <a:r>
              <a:rPr lang="en-US" altLang="en-US" dirty="0" smtClean="0"/>
              <a:t>Missing labels</a:t>
            </a:r>
          </a:p>
          <a:p>
            <a:pPr marL="0" lvl="1" indent="-111125">
              <a:defRPr/>
            </a:pPr>
            <a:r>
              <a:rPr lang="en-US" altLang="en-US" dirty="0" smtClean="0"/>
              <a:t>Unreadable labels</a:t>
            </a:r>
          </a:p>
          <a:p>
            <a:pPr marL="0" lvl="1" indent="-111125">
              <a:defRPr/>
            </a:pPr>
            <a:r>
              <a:rPr lang="en-US" altLang="en-US" dirty="0" smtClean="0"/>
              <a:t>Swollen or bulging ends</a:t>
            </a:r>
          </a:p>
          <a:p>
            <a:pPr marL="0" lvl="1" indent="-111125">
              <a:defRPr/>
            </a:pPr>
            <a:r>
              <a:rPr lang="en-US" altLang="en-US" dirty="0" smtClean="0"/>
              <a:t>Rust that will not wipe off</a:t>
            </a:r>
          </a:p>
          <a:p>
            <a:pPr marL="0" lvl="1" indent="-111125">
              <a:defRPr/>
            </a:pPr>
            <a:r>
              <a:rPr lang="en-US" altLang="en-US" dirty="0" smtClean="0"/>
              <a:t>Holes or leaking</a:t>
            </a:r>
          </a:p>
          <a:p>
            <a:pPr marL="0" lvl="1" indent="-111125">
              <a:defRPr/>
            </a:pPr>
            <a:endParaRPr lang="en-US" altLang="en-US" dirty="0"/>
          </a:p>
        </p:txBody>
      </p:sp>
      <p:pic>
        <p:nvPicPr>
          <p:cNvPr id="3" name="Content Placeholder 2" descr="FA_4.2_Dented_Can"/>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4-1</a:t>
            </a:r>
          </a:p>
        </p:txBody>
      </p:sp>
    </p:spTree>
    <p:extLst>
      <p:ext uri="{BB962C8B-B14F-4D97-AF65-F5344CB8AC3E}">
        <p14:creationId xmlns:p14="http://schemas.microsoft.com/office/powerpoint/2010/main" val="2165403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90688"/>
            <a:ext cx="6553201" cy="4435476"/>
          </a:xfrm>
        </p:spPr>
        <p:txBody>
          <a:bodyPr>
            <a:normAutofit lnSpcReduction="10000"/>
          </a:bodyPr>
          <a:lstStyle/>
          <a:p>
            <a:pPr marL="0" indent="0">
              <a:buNone/>
            </a:pPr>
            <a:r>
              <a:rPr lang="en-US" dirty="0">
                <a:latin typeface="+mj-lt"/>
              </a:rPr>
              <a:t>What’s </a:t>
            </a:r>
            <a:r>
              <a:rPr lang="en-US" dirty="0" smtClean="0">
                <a:latin typeface="+mj-lt"/>
              </a:rPr>
              <a:t>Wrong With </a:t>
            </a:r>
            <a:r>
              <a:rPr lang="en-US" dirty="0">
                <a:latin typeface="+mj-lt"/>
              </a:rPr>
              <a:t>the </a:t>
            </a:r>
            <a:r>
              <a:rPr lang="en-US" dirty="0" smtClean="0">
                <a:latin typeface="+mj-lt"/>
              </a:rPr>
              <a:t>Jar </a:t>
            </a:r>
            <a:r>
              <a:rPr lang="en-US" dirty="0">
                <a:latin typeface="+mj-lt"/>
              </a:rPr>
              <a:t>or </a:t>
            </a:r>
            <a:r>
              <a:rPr lang="en-US" dirty="0" smtClean="0">
                <a:latin typeface="+mj-lt"/>
              </a:rPr>
              <a:t>Bottle?</a:t>
            </a:r>
          </a:p>
          <a:p>
            <a:pPr marL="0" lvl="1" indent="0">
              <a:buNone/>
            </a:pPr>
            <a:r>
              <a:rPr lang="en-US" altLang="en-US" dirty="0" smtClean="0">
                <a:solidFill>
                  <a:schemeClr val="tx1"/>
                </a:solidFill>
                <a:ea typeface="ＭＳ Ｐゴシック" pitchFamily="34" charset="-128"/>
              </a:rPr>
              <a:t>Discard </a:t>
            </a:r>
            <a:r>
              <a:rPr lang="en-US" altLang="en-US" dirty="0">
                <a:solidFill>
                  <a:schemeClr val="tx1"/>
                </a:solidFill>
                <a:ea typeface="ＭＳ Ｐゴシック" pitchFamily="34" charset="-128"/>
              </a:rPr>
              <a:t>jars and bottles with these </a:t>
            </a:r>
            <a:r>
              <a:rPr lang="en-US" altLang="en-US" dirty="0" smtClean="0">
                <a:solidFill>
                  <a:schemeClr val="tx1"/>
                </a:solidFill>
                <a:ea typeface="ＭＳ Ｐゴシック" pitchFamily="34" charset="-128"/>
              </a:rPr>
              <a:t>problems</a:t>
            </a:r>
            <a:endParaRPr lang="en-US" altLang="en-US" dirty="0">
              <a:solidFill>
                <a:schemeClr val="tx1"/>
              </a:solidFill>
              <a:ea typeface="ＭＳ Ｐゴシック" pitchFamily="34" charset="-128"/>
            </a:endParaRPr>
          </a:p>
          <a:p>
            <a:pPr marL="0" lvl="1" indent="-111125"/>
            <a:r>
              <a:rPr lang="en-US" altLang="en-US" dirty="0" smtClean="0">
                <a:solidFill>
                  <a:schemeClr val="tx1"/>
                </a:solidFill>
                <a:ea typeface="ＭＳ Ｐゴシック" pitchFamily="34" charset="-128"/>
              </a:rPr>
              <a:t>Dented lids</a:t>
            </a:r>
          </a:p>
          <a:p>
            <a:pPr marL="0" lvl="1" indent="-111125"/>
            <a:r>
              <a:rPr lang="en-US" altLang="en-US" dirty="0" smtClean="0">
                <a:solidFill>
                  <a:schemeClr val="tx1"/>
                </a:solidFill>
                <a:ea typeface="ＭＳ Ｐゴシック" pitchFamily="34" charset="-128"/>
              </a:rPr>
              <a:t>Swollen lids</a:t>
            </a:r>
          </a:p>
          <a:p>
            <a:pPr marL="0" lvl="1" indent="-111125"/>
            <a:r>
              <a:rPr lang="en-US" altLang="en-US" dirty="0" smtClean="0">
                <a:solidFill>
                  <a:schemeClr val="tx1"/>
                </a:solidFill>
                <a:ea typeface="ＭＳ Ｐゴシック" pitchFamily="34" charset="-128"/>
              </a:rPr>
              <a:t>Rusted lids</a:t>
            </a:r>
          </a:p>
          <a:p>
            <a:pPr marL="0" lvl="1" indent="-111125"/>
            <a:r>
              <a:rPr lang="en-US" altLang="en-US" dirty="0" smtClean="0">
                <a:ea typeface="ＭＳ Ｐゴシック" pitchFamily="34" charset="-128"/>
              </a:rPr>
              <a:t>Loose lids</a:t>
            </a:r>
          </a:p>
          <a:p>
            <a:pPr marL="0" lvl="1" indent="-111125"/>
            <a:r>
              <a:rPr lang="en-US" altLang="en-US" dirty="0" smtClean="0">
                <a:solidFill>
                  <a:schemeClr val="tx1"/>
                </a:solidFill>
                <a:ea typeface="ＭＳ Ｐゴシック" pitchFamily="34" charset="-128"/>
              </a:rPr>
              <a:t>Seals missing or broken</a:t>
            </a:r>
          </a:p>
          <a:p>
            <a:pPr marL="0" lvl="1" indent="-111125"/>
            <a:r>
              <a:rPr lang="en-US" altLang="en-US" dirty="0" smtClean="0">
                <a:ea typeface="ＭＳ Ｐゴシック" pitchFamily="34" charset="-128"/>
              </a:rPr>
              <a:t>Missing or unreadable label</a:t>
            </a:r>
          </a:p>
          <a:p>
            <a:pPr marL="0" lvl="1" indent="-111125"/>
            <a:r>
              <a:rPr lang="en-US" altLang="en-US" dirty="0" smtClean="0">
                <a:solidFill>
                  <a:schemeClr val="tx1"/>
                </a:solidFill>
                <a:ea typeface="ＭＳ Ｐゴシック" pitchFamily="34" charset="-128"/>
              </a:rPr>
              <a:t>Leakage</a:t>
            </a:r>
          </a:p>
          <a:p>
            <a:pPr marL="0" lvl="1" indent="-111125"/>
            <a:r>
              <a:rPr lang="en-US" altLang="en-US" dirty="0" smtClean="0">
                <a:ea typeface="ＭＳ Ｐゴシック" pitchFamily="34" charset="-128"/>
              </a:rPr>
              <a:t>Jars that are chipped or broken</a:t>
            </a:r>
          </a:p>
          <a:p>
            <a:pPr marL="0" lvl="1" indent="-111125"/>
            <a:r>
              <a:rPr lang="en-US" altLang="en-US" dirty="0" smtClean="0">
                <a:solidFill>
                  <a:schemeClr val="tx1"/>
                </a:solidFill>
                <a:ea typeface="ＭＳ Ｐゴシック" pitchFamily="34" charset="-128"/>
              </a:rPr>
              <a:t>Signs of dirt, mold or foreign objects</a:t>
            </a:r>
          </a:p>
          <a:p>
            <a:pPr marL="0" lvl="1" indent="-111125"/>
            <a:r>
              <a:rPr lang="en-US" altLang="en-US" dirty="0" smtClean="0">
                <a:ea typeface="ＭＳ Ｐゴシック" pitchFamily="34" charset="-128"/>
              </a:rPr>
              <a:t>Food with an off appearance</a:t>
            </a:r>
            <a:endParaRPr lang="en-US" altLang="en-US" dirty="0">
              <a:solidFill>
                <a:schemeClr val="tx1"/>
              </a:solidFill>
              <a:ea typeface="ＭＳ Ｐゴシック" pitchFamily="34" charset="-128"/>
            </a:endParaRPr>
          </a:p>
          <a:p>
            <a:pPr marL="0" lvl="1" indent="-111125"/>
            <a:endParaRPr lang="en-US" altLang="en-US" dirty="0">
              <a:solidFill>
                <a:schemeClr val="tx1"/>
              </a:solidFill>
              <a:ea typeface="ＭＳ Ｐゴシック" pitchFamily="34" charset="-128"/>
            </a:endParaRPr>
          </a:p>
          <a:p>
            <a:pPr marL="0" lvl="1" indent="-111125"/>
            <a:endParaRPr lang="en-US" dirty="0" smtClean="0">
              <a:latin typeface="+mj-lt"/>
            </a:endParaRPr>
          </a:p>
        </p:txBody>
      </p:sp>
      <p:sp>
        <p:nvSpPr>
          <p:cNvPr id="166917" name="Rectangle 9"/>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Evaluating The Condition Of Food</a:t>
            </a:r>
          </a:p>
        </p:txBody>
      </p:sp>
      <p:pic>
        <p:nvPicPr>
          <p:cNvPr id="5" name="Content Placeholder 4" descr="FA_4.12_Dented_Jar_Lid"/>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p:pic>
      <p:cxnSp>
        <p:nvCxnSpPr>
          <p:cNvPr id="11" name="Straight Connector 10"/>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2" name="Rectangle 11"/>
          <p:cNvSpPr>
            <a:spLocks noChangeArrowheads="1"/>
          </p:cNvSpPr>
          <p:nvPr/>
        </p:nvSpPr>
        <p:spPr bwMode="auto">
          <a:xfrm>
            <a:off x="8229601" y="4751388"/>
            <a:ext cx="13261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i="1" dirty="0">
                <a:latin typeface="+mj-lt"/>
              </a:rPr>
              <a:t>Dented lid</a:t>
            </a:r>
            <a:endParaRPr lang="en-US" i="1" dirty="0">
              <a:latin typeface="+mj-lt"/>
            </a:endParaRPr>
          </a:p>
        </p:txBody>
      </p:sp>
      <p:sp>
        <p:nvSpPr>
          <p:cNvPr id="7" name="TextBox 6"/>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4-2</a:t>
            </a:r>
          </a:p>
        </p:txBody>
      </p:sp>
    </p:spTree>
    <p:extLst>
      <p:ext uri="{BB962C8B-B14F-4D97-AF65-F5344CB8AC3E}">
        <p14:creationId xmlns:p14="http://schemas.microsoft.com/office/powerpoint/2010/main" val="172887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90688"/>
            <a:ext cx="7162801" cy="4435476"/>
          </a:xfrm>
        </p:spPr>
        <p:txBody>
          <a:bodyPr/>
          <a:lstStyle/>
          <a:p>
            <a:pPr marL="0" indent="0">
              <a:buNone/>
            </a:pPr>
            <a:r>
              <a:rPr lang="en-US" altLang="en-US" dirty="0" smtClean="0">
                <a:latin typeface="+mj-lt"/>
              </a:rPr>
              <a:t>What’s Wrong With the Package of Dry Food?</a:t>
            </a:r>
            <a:endParaRPr lang="en-US" altLang="en-US" dirty="0">
              <a:latin typeface="+mj-lt"/>
            </a:endParaRPr>
          </a:p>
        </p:txBody>
      </p:sp>
      <p:sp>
        <p:nvSpPr>
          <p:cNvPr id="79875" name="Text Box 4"/>
          <p:cNvSpPr txBox="1">
            <a:spLocks noChangeArrowheads="1"/>
          </p:cNvSpPr>
          <p:nvPr/>
        </p:nvSpPr>
        <p:spPr bwMode="auto">
          <a:xfrm>
            <a:off x="520700" y="2171700"/>
            <a:ext cx="64389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defTabSz="228600">
              <a:spcBef>
                <a:spcPct val="20000"/>
              </a:spcBef>
              <a:buFont typeface="Times"/>
              <a:buChar char="•"/>
              <a:defRPr sz="2100">
                <a:solidFill>
                  <a:srgbClr val="3B3D3C"/>
                </a:solidFill>
                <a:latin typeface="Arial" pitchFamily="34" charset="0"/>
                <a:ea typeface="Osaka"/>
                <a:cs typeface="Osaka"/>
              </a:defRPr>
            </a:lvl1pPr>
            <a:lvl2pPr marL="742950" indent="-285750" defTabSz="228600">
              <a:spcBef>
                <a:spcPct val="20000"/>
              </a:spcBef>
              <a:defRPr>
                <a:solidFill>
                  <a:schemeClr val="tx1"/>
                </a:solidFill>
                <a:latin typeface="Arial" pitchFamily="34" charset="0"/>
                <a:ea typeface="Osaka"/>
                <a:cs typeface="Osaka"/>
              </a:defRPr>
            </a:lvl2pPr>
            <a:lvl3pPr marL="1143000" indent="-228600" defTabSz="228600">
              <a:spcBef>
                <a:spcPct val="20000"/>
              </a:spcBef>
              <a:buChar char="•"/>
              <a:defRPr sz="1600">
                <a:solidFill>
                  <a:schemeClr val="tx1"/>
                </a:solidFill>
                <a:latin typeface="Arial" pitchFamily="34" charset="0"/>
                <a:ea typeface="Osaka"/>
                <a:cs typeface="Osaka"/>
              </a:defRPr>
            </a:lvl3pPr>
            <a:lvl4pPr marL="1600200" indent="-228600" defTabSz="228600">
              <a:spcBef>
                <a:spcPct val="20000"/>
              </a:spcBef>
              <a:buChar char="–"/>
              <a:defRPr sz="1400">
                <a:solidFill>
                  <a:schemeClr val="tx1"/>
                </a:solidFill>
                <a:latin typeface="Arial" pitchFamily="34" charset="0"/>
                <a:ea typeface="Osaka"/>
                <a:cs typeface="Osaka"/>
              </a:defRPr>
            </a:lvl4pPr>
            <a:lvl5pPr marL="2057400" indent="-228600" defTabSz="228600">
              <a:spcBef>
                <a:spcPct val="20000"/>
              </a:spcBef>
              <a:buChar char="»"/>
              <a:defRPr sz="1400">
                <a:solidFill>
                  <a:schemeClr val="tx1"/>
                </a:solidFill>
                <a:latin typeface="Arial" pitchFamily="34" charset="0"/>
                <a:ea typeface="Osaka"/>
                <a:cs typeface="Osaka"/>
              </a:defRPr>
            </a:lvl5pPr>
            <a:lvl6pPr marL="2514600" indent="-228600" defTabSz="228600" eaLnBrk="0" fontAlgn="base" hangingPunct="0">
              <a:spcBef>
                <a:spcPct val="20000"/>
              </a:spcBef>
              <a:spcAft>
                <a:spcPct val="0"/>
              </a:spcAft>
              <a:buChar char="»"/>
              <a:defRPr sz="1400">
                <a:solidFill>
                  <a:schemeClr val="tx1"/>
                </a:solidFill>
                <a:latin typeface="Arial" pitchFamily="34" charset="0"/>
                <a:ea typeface="Osaka"/>
                <a:cs typeface="Osaka"/>
              </a:defRPr>
            </a:lvl6pPr>
            <a:lvl7pPr marL="2971800" indent="-228600" defTabSz="228600" eaLnBrk="0" fontAlgn="base" hangingPunct="0">
              <a:spcBef>
                <a:spcPct val="20000"/>
              </a:spcBef>
              <a:spcAft>
                <a:spcPct val="0"/>
              </a:spcAft>
              <a:buChar char="»"/>
              <a:defRPr sz="1400">
                <a:solidFill>
                  <a:schemeClr val="tx1"/>
                </a:solidFill>
                <a:latin typeface="Arial" pitchFamily="34" charset="0"/>
                <a:ea typeface="Osaka"/>
                <a:cs typeface="Osaka"/>
              </a:defRPr>
            </a:lvl7pPr>
            <a:lvl8pPr marL="3429000" indent="-228600" defTabSz="228600" eaLnBrk="0" fontAlgn="base" hangingPunct="0">
              <a:spcBef>
                <a:spcPct val="20000"/>
              </a:spcBef>
              <a:spcAft>
                <a:spcPct val="0"/>
              </a:spcAft>
              <a:buChar char="»"/>
              <a:defRPr sz="1400">
                <a:solidFill>
                  <a:schemeClr val="tx1"/>
                </a:solidFill>
                <a:latin typeface="Arial" pitchFamily="34" charset="0"/>
                <a:ea typeface="Osaka"/>
                <a:cs typeface="Osaka"/>
              </a:defRPr>
            </a:lvl8pPr>
            <a:lvl9pPr marL="3886200" indent="-228600" defTabSz="228600" eaLnBrk="0" fontAlgn="base" hangingPunct="0">
              <a:spcBef>
                <a:spcPct val="20000"/>
              </a:spcBef>
              <a:spcAft>
                <a:spcPct val="0"/>
              </a:spcAft>
              <a:buChar char="»"/>
              <a:defRPr sz="1400">
                <a:solidFill>
                  <a:schemeClr val="tx1"/>
                </a:solidFill>
                <a:latin typeface="Arial" pitchFamily="34" charset="0"/>
                <a:ea typeface="Osaka"/>
                <a:cs typeface="Osaka"/>
              </a:defRPr>
            </a:lvl9pPr>
          </a:lstStyle>
          <a:p>
            <a:pPr marL="0" indent="0">
              <a:buNone/>
              <a:defRPr/>
            </a:pPr>
            <a:r>
              <a:rPr lang="en-US" altLang="en-US" sz="2200" dirty="0">
                <a:solidFill>
                  <a:schemeClr val="tx1"/>
                </a:solidFill>
                <a:latin typeface="+mj-lt"/>
                <a:ea typeface="ＭＳ Ｐゴシック" pitchFamily="34" charset="-128"/>
              </a:rPr>
              <a:t>Discard commercially packaged dry food with these problems.</a:t>
            </a:r>
          </a:p>
          <a:p>
            <a:pPr>
              <a:buClr>
                <a:srgbClr val="566B21"/>
              </a:buClr>
              <a:buSzPct val="140000"/>
              <a:defRPr/>
            </a:pPr>
            <a:r>
              <a:rPr lang="en-US" altLang="en-US" sz="2200" dirty="0" smtClean="0">
                <a:solidFill>
                  <a:schemeClr val="tx1"/>
                </a:solidFill>
                <a:latin typeface="+mj-lt"/>
                <a:ea typeface="ＭＳ Ｐゴシック" pitchFamily="34" charset="-128"/>
              </a:rPr>
              <a:t>Unlabeled </a:t>
            </a:r>
            <a:r>
              <a:rPr lang="en-US" altLang="en-US" sz="2200" dirty="0">
                <a:solidFill>
                  <a:schemeClr val="tx1"/>
                </a:solidFill>
                <a:latin typeface="+mj-lt"/>
                <a:ea typeface="ＭＳ Ｐゴシック" pitchFamily="34" charset="-128"/>
              </a:rPr>
              <a:t>or not correctly labeled</a:t>
            </a:r>
          </a:p>
          <a:p>
            <a:pPr>
              <a:buClr>
                <a:srgbClr val="566B21"/>
              </a:buClr>
              <a:buSzPct val="140000"/>
              <a:defRPr/>
            </a:pPr>
            <a:r>
              <a:rPr lang="en-US" altLang="en-US" sz="2200" dirty="0" smtClean="0">
                <a:solidFill>
                  <a:schemeClr val="tx1"/>
                </a:solidFill>
                <a:latin typeface="+mj-lt"/>
                <a:ea typeface="ＭＳ Ｐゴシック" pitchFamily="34" charset="-128"/>
              </a:rPr>
              <a:t>Unreadable </a:t>
            </a:r>
            <a:r>
              <a:rPr lang="en-US" altLang="en-US" sz="2200" dirty="0">
                <a:solidFill>
                  <a:schemeClr val="tx1"/>
                </a:solidFill>
                <a:latin typeface="+mj-lt"/>
                <a:ea typeface="ＭＳ Ｐゴシック" pitchFamily="34" charset="-128"/>
              </a:rPr>
              <a:t>label</a:t>
            </a:r>
          </a:p>
          <a:p>
            <a:pPr>
              <a:buClr>
                <a:srgbClr val="566B21"/>
              </a:buClr>
              <a:buSzPct val="140000"/>
              <a:defRPr/>
            </a:pPr>
            <a:r>
              <a:rPr lang="en-US" altLang="en-US" sz="2200" dirty="0" smtClean="0">
                <a:solidFill>
                  <a:schemeClr val="tx1"/>
                </a:solidFill>
                <a:latin typeface="+mj-lt"/>
                <a:ea typeface="ＭＳ Ｐゴシック" pitchFamily="34" charset="-128"/>
              </a:rPr>
              <a:t>No </a:t>
            </a:r>
            <a:r>
              <a:rPr lang="en-US" altLang="en-US" sz="2200" dirty="0">
                <a:solidFill>
                  <a:schemeClr val="tx1"/>
                </a:solidFill>
                <a:latin typeface="+mj-lt"/>
                <a:ea typeface="ＭＳ Ｐゴシック" pitchFamily="34" charset="-128"/>
              </a:rPr>
              <a:t>code </a:t>
            </a:r>
            <a:r>
              <a:rPr lang="en-US" altLang="en-US" sz="2200" dirty="0" smtClean="0">
                <a:solidFill>
                  <a:schemeClr val="tx1"/>
                </a:solidFill>
                <a:latin typeface="+mj-lt"/>
                <a:ea typeface="ＭＳ Ｐゴシック" pitchFamily="34" charset="-128"/>
              </a:rPr>
              <a:t>dates</a:t>
            </a:r>
          </a:p>
          <a:p>
            <a:pPr>
              <a:buClr>
                <a:srgbClr val="566B21"/>
              </a:buClr>
              <a:buSzPct val="140000"/>
              <a:defRPr/>
            </a:pPr>
            <a:r>
              <a:rPr lang="en-US" altLang="en-US" sz="2200" dirty="0" smtClean="0">
                <a:solidFill>
                  <a:schemeClr val="tx1"/>
                </a:solidFill>
                <a:latin typeface="+mj-lt"/>
                <a:ea typeface="ＭＳ Ｐゴシック" pitchFamily="34" charset="-128"/>
              </a:rPr>
              <a:t>Signs of pests (gnaw marks, droppings, insects)</a:t>
            </a:r>
          </a:p>
          <a:p>
            <a:pPr>
              <a:buClr>
                <a:srgbClr val="566B21"/>
              </a:buClr>
              <a:buSzPct val="140000"/>
              <a:defRPr/>
            </a:pPr>
            <a:r>
              <a:rPr lang="en-US" altLang="en-US" sz="2200" dirty="0" smtClean="0">
                <a:solidFill>
                  <a:schemeClr val="tx1"/>
                </a:solidFill>
                <a:latin typeface="+mj-lt"/>
                <a:ea typeface="ＭＳ Ｐゴシック" pitchFamily="34" charset="-128"/>
              </a:rPr>
              <a:t>Wet, damaged or stained</a:t>
            </a:r>
          </a:p>
          <a:p>
            <a:pPr>
              <a:buClr>
                <a:srgbClr val="566B21"/>
              </a:buClr>
              <a:buSzPct val="140000"/>
              <a:defRPr/>
            </a:pPr>
            <a:r>
              <a:rPr lang="en-US" altLang="en-US" sz="2200" dirty="0" smtClean="0">
                <a:solidFill>
                  <a:schemeClr val="tx1"/>
                </a:solidFill>
                <a:latin typeface="+mj-lt"/>
                <a:ea typeface="ＭＳ Ｐゴシック" pitchFamily="34" charset="-128"/>
              </a:rPr>
              <a:t>Open packaging</a:t>
            </a:r>
            <a:endParaRPr lang="en-US" altLang="en-US" sz="2200" dirty="0">
              <a:solidFill>
                <a:schemeClr val="tx1"/>
              </a:solidFill>
              <a:latin typeface="+mj-lt"/>
              <a:ea typeface="ＭＳ Ｐゴシック" pitchFamily="34" charset="-128"/>
            </a:endParaRPr>
          </a:p>
        </p:txBody>
      </p:sp>
      <p:sp>
        <p:nvSpPr>
          <p:cNvPr id="174085" name="Rectangle 9"/>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Evaluating The Condition Of Food</a:t>
            </a:r>
          </a:p>
        </p:txBody>
      </p:sp>
      <p:pic>
        <p:nvPicPr>
          <p:cNvPr id="5" name="Content Placeholder 4" descr="FA_4.30 Dry food no label"/>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p:pic>
      <p:sp>
        <p:nvSpPr>
          <p:cNvPr id="4" name="Rectangle 3"/>
          <p:cNvSpPr>
            <a:spLocks noChangeArrowheads="1"/>
          </p:cNvSpPr>
          <p:nvPr/>
        </p:nvSpPr>
        <p:spPr bwMode="auto">
          <a:xfrm>
            <a:off x="8188244" y="4750714"/>
            <a:ext cx="13901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200" i="1" dirty="0">
                <a:latin typeface="+mj-lt"/>
              </a:rPr>
              <a:t>Unlabeled</a:t>
            </a:r>
            <a:r>
              <a:rPr lang="en-US" sz="2200" i="1" dirty="0">
                <a:solidFill>
                  <a:srgbClr val="8D281D"/>
                </a:solidFill>
                <a:latin typeface="+mj-lt"/>
              </a:rPr>
              <a:t> </a:t>
            </a:r>
            <a:endParaRPr lang="en-US" i="1" dirty="0">
              <a:solidFill>
                <a:srgbClr val="8D281D"/>
              </a:solidFill>
              <a:latin typeface="+mj-lt"/>
            </a:endParaRPr>
          </a:p>
        </p:txBody>
      </p:sp>
      <p:cxnSp>
        <p:nvCxnSpPr>
          <p:cNvPr id="11" name="Straight Connector 10"/>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8" name="TextBox 7"/>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4-3</a:t>
            </a:r>
          </a:p>
        </p:txBody>
      </p:sp>
    </p:spTree>
    <p:extLst>
      <p:ext uri="{BB962C8B-B14F-4D97-AF65-F5344CB8AC3E}">
        <p14:creationId xmlns:p14="http://schemas.microsoft.com/office/powerpoint/2010/main" val="3042329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fade">
                                      <p:cBhvr>
                                        <p:cTn id="12" dur="500"/>
                                        <p:tgtEl>
                                          <p:spTgt spid="7987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9875">
                                            <p:txEl>
                                              <p:pRg st="1" end="1"/>
                                            </p:txEl>
                                          </p:spTgt>
                                        </p:tgtEl>
                                        <p:attrNameLst>
                                          <p:attrName>style.visibility</p:attrName>
                                        </p:attrNameLst>
                                      </p:cBhvr>
                                      <p:to>
                                        <p:strVal val="visible"/>
                                      </p:to>
                                    </p:set>
                                    <p:animEffect transition="in" filter="fade">
                                      <p:cBhvr>
                                        <p:cTn id="15" dur="500"/>
                                        <p:tgtEl>
                                          <p:spTgt spid="7987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fade">
                                      <p:cBhvr>
                                        <p:cTn id="18" dur="500"/>
                                        <p:tgtEl>
                                          <p:spTgt spid="7987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9875">
                                            <p:txEl>
                                              <p:pRg st="3" end="3"/>
                                            </p:txEl>
                                          </p:spTgt>
                                        </p:tgtEl>
                                        <p:attrNameLst>
                                          <p:attrName>style.visibility</p:attrName>
                                        </p:attrNameLst>
                                      </p:cBhvr>
                                      <p:to>
                                        <p:strVal val="visible"/>
                                      </p:to>
                                    </p:set>
                                    <p:animEffect transition="in" filter="fade">
                                      <p:cBhvr>
                                        <p:cTn id="21" dur="500"/>
                                        <p:tgtEl>
                                          <p:spTgt spid="7987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9875">
                                            <p:txEl>
                                              <p:pRg st="4" end="4"/>
                                            </p:txEl>
                                          </p:spTgt>
                                        </p:tgtEl>
                                        <p:attrNameLst>
                                          <p:attrName>style.visibility</p:attrName>
                                        </p:attrNameLst>
                                      </p:cBhvr>
                                      <p:to>
                                        <p:strVal val="visible"/>
                                      </p:to>
                                    </p:set>
                                    <p:animEffect transition="in" filter="fade">
                                      <p:cBhvr>
                                        <p:cTn id="24" dur="500"/>
                                        <p:tgtEl>
                                          <p:spTgt spid="7987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9875">
                                            <p:txEl>
                                              <p:pRg st="5" end="5"/>
                                            </p:txEl>
                                          </p:spTgt>
                                        </p:tgtEl>
                                        <p:attrNameLst>
                                          <p:attrName>style.visibility</p:attrName>
                                        </p:attrNameLst>
                                      </p:cBhvr>
                                      <p:to>
                                        <p:strVal val="visible"/>
                                      </p:to>
                                    </p:set>
                                    <p:animEffect transition="in" filter="fade">
                                      <p:cBhvr>
                                        <p:cTn id="27" dur="500"/>
                                        <p:tgtEl>
                                          <p:spTgt spid="7987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9875">
                                            <p:txEl>
                                              <p:pRg st="6" end="6"/>
                                            </p:txEl>
                                          </p:spTgt>
                                        </p:tgtEl>
                                        <p:attrNameLst>
                                          <p:attrName>style.visibility</p:attrName>
                                        </p:attrNameLst>
                                      </p:cBhvr>
                                      <p:to>
                                        <p:strVal val="visible"/>
                                      </p:to>
                                    </p:set>
                                    <p:animEffect transition="in" filter="fade">
                                      <p:cBhvr>
                                        <p:cTn id="30"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Rectangle 9"/>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Loading and Distributing Food Safely</a:t>
            </a:r>
          </a:p>
        </p:txBody>
      </p:sp>
      <p:sp>
        <p:nvSpPr>
          <p:cNvPr id="828418" name="Rectangle 2"/>
          <p:cNvSpPr>
            <a:spLocks noGrp="1" noChangeArrowheads="1"/>
          </p:cNvSpPr>
          <p:nvPr>
            <p:ph idx="1"/>
          </p:nvPr>
        </p:nvSpPr>
        <p:spPr>
          <a:xfrm>
            <a:off x="609600" y="1646238"/>
            <a:ext cx="6553201" cy="4479926"/>
          </a:xfrm>
        </p:spPr>
        <p:txBody>
          <a:bodyPr/>
          <a:lstStyle/>
          <a:p>
            <a:pPr marL="0" indent="0">
              <a:buNone/>
              <a:defRPr/>
            </a:pPr>
            <a:r>
              <a:rPr lang="en-US" altLang="en-US" dirty="0"/>
              <a:t>Prepare </a:t>
            </a:r>
            <a:r>
              <a:rPr lang="en-US" altLang="en-US" dirty="0" smtClean="0"/>
              <a:t>Delivery Vehicles </a:t>
            </a:r>
            <a:r>
              <a:rPr lang="en-US" altLang="en-US" dirty="0"/>
              <a:t>to </a:t>
            </a:r>
            <a:r>
              <a:rPr lang="en-US" altLang="en-US" dirty="0" smtClean="0"/>
              <a:t>Protect Food From Contamination</a:t>
            </a:r>
            <a:r>
              <a:rPr lang="en-US" altLang="en-US" dirty="0"/>
              <a:t>:</a:t>
            </a:r>
          </a:p>
          <a:p>
            <a:pPr marL="0" lvl="1" indent="-111125">
              <a:defRPr/>
            </a:pPr>
            <a:r>
              <a:rPr lang="en-US" altLang="en-US" dirty="0" smtClean="0"/>
              <a:t>  Clean inside of vehicles at least once</a:t>
            </a:r>
            <a:br>
              <a:rPr lang="en-US" altLang="en-US" dirty="0" smtClean="0"/>
            </a:br>
            <a:r>
              <a:rPr lang="en-US" altLang="en-US" dirty="0" smtClean="0"/>
              <a:t>    per week or as often as necessary </a:t>
            </a:r>
          </a:p>
          <a:p>
            <a:pPr marL="0" lvl="1" indent="-111125">
              <a:defRPr/>
            </a:pPr>
            <a:r>
              <a:rPr lang="en-US" dirty="0" smtClean="0"/>
              <a:t>  Make sure vehicles are pest-free </a:t>
            </a:r>
          </a:p>
          <a:p>
            <a:pPr marL="0" lvl="1" indent="-111125">
              <a:defRPr/>
            </a:pPr>
            <a:r>
              <a:rPr lang="en-US" dirty="0" smtClean="0"/>
              <a:t>  Never deliver food in vehicles used to</a:t>
            </a:r>
            <a:br>
              <a:rPr lang="en-US" dirty="0" smtClean="0"/>
            </a:br>
            <a:r>
              <a:rPr lang="en-US" dirty="0" smtClean="0"/>
              <a:t>    haul garbage</a:t>
            </a:r>
          </a:p>
          <a:p>
            <a:pPr marL="457200" lvl="1" indent="0">
              <a:defRPr/>
            </a:pPr>
            <a:endParaRPr lang="en-US" dirty="0">
              <a:solidFill>
                <a:srgbClr val="3B3D3C"/>
              </a:solidFill>
            </a:endParaRPr>
          </a:p>
          <a:p>
            <a:pPr marL="0" indent="0">
              <a:buNone/>
              <a:defRPr/>
            </a:pPr>
            <a:r>
              <a:rPr lang="en-US" sz="2200" dirty="0"/>
              <a:t> </a:t>
            </a:r>
          </a:p>
        </p:txBody>
      </p:sp>
      <p:pic>
        <p:nvPicPr>
          <p:cNvPr id="3" name="Content Placeholder 2" descr="FA_4.80 Cleaning truck.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t="-2526"/>
          <a:stretch/>
        </p:blipFill>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4-8</a:t>
            </a:r>
          </a:p>
        </p:txBody>
      </p:sp>
    </p:spTree>
    <p:extLst>
      <p:ext uri="{BB962C8B-B14F-4D97-AF65-F5344CB8AC3E}">
        <p14:creationId xmlns:p14="http://schemas.microsoft.com/office/powerpoint/2010/main" val="635676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9" name="Rectangle 9"/>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Loading and Distributing Food Safely</a:t>
            </a:r>
          </a:p>
        </p:txBody>
      </p:sp>
      <p:sp>
        <p:nvSpPr>
          <p:cNvPr id="828418" name="Rectangle 2"/>
          <p:cNvSpPr>
            <a:spLocks noGrp="1" noChangeArrowheads="1"/>
          </p:cNvSpPr>
          <p:nvPr>
            <p:ph idx="1"/>
          </p:nvPr>
        </p:nvSpPr>
        <p:spPr>
          <a:xfrm>
            <a:off x="393700" y="1714500"/>
            <a:ext cx="6692901" cy="4411664"/>
          </a:xfrm>
        </p:spPr>
        <p:txBody>
          <a:bodyPr/>
          <a:lstStyle/>
          <a:p>
            <a:pPr marL="0" indent="0">
              <a:buNone/>
              <a:defRPr/>
            </a:pPr>
            <a:r>
              <a:rPr lang="en-US" altLang="en-US" dirty="0"/>
              <a:t>Prepare Delivery Vehicles to Protect Food From Contamination:</a:t>
            </a:r>
          </a:p>
          <a:p>
            <a:pPr marL="0" lvl="1" indent="-111125">
              <a:defRPr/>
            </a:pPr>
            <a:r>
              <a:rPr lang="en-US" altLang="en-US" dirty="0" smtClean="0">
                <a:solidFill>
                  <a:srgbClr val="FF0000"/>
                </a:solidFill>
              </a:rPr>
              <a:t>  </a:t>
            </a:r>
            <a:r>
              <a:rPr lang="en-US" altLang="en-US" dirty="0" smtClean="0">
                <a:solidFill>
                  <a:srgbClr val="8D281D"/>
                </a:solidFill>
              </a:rPr>
              <a:t>DO NOT </a:t>
            </a:r>
            <a:r>
              <a:rPr lang="en-US" altLang="en-US" dirty="0" smtClean="0"/>
              <a:t>bring pets when delivering food </a:t>
            </a:r>
          </a:p>
          <a:p>
            <a:pPr marL="0" lvl="1" indent="-111125">
              <a:defRPr/>
            </a:pPr>
            <a:r>
              <a:rPr lang="en-US" sz="2200" dirty="0"/>
              <a:t>  Keep items that could contaminate food</a:t>
            </a:r>
            <a:br>
              <a:rPr lang="en-US" sz="2200" dirty="0"/>
            </a:br>
            <a:r>
              <a:rPr lang="en-US" sz="2200" dirty="0"/>
              <a:t>    separate from the delivery </a:t>
            </a:r>
          </a:p>
          <a:p>
            <a:pPr marL="347663" lvl="2" indent="-111125">
              <a:defRPr/>
            </a:pPr>
            <a:r>
              <a:rPr lang="en-US" dirty="0">
                <a:solidFill>
                  <a:schemeClr val="tx1"/>
                </a:solidFill>
              </a:rPr>
              <a:t> </a:t>
            </a:r>
            <a:r>
              <a:rPr lang="en-US" dirty="0" smtClean="0">
                <a:solidFill>
                  <a:schemeClr val="tx1"/>
                </a:solidFill>
              </a:rPr>
              <a:t> Oil</a:t>
            </a:r>
            <a:r>
              <a:rPr lang="en-US" dirty="0">
                <a:solidFill>
                  <a:schemeClr val="tx1"/>
                </a:solidFill>
              </a:rPr>
              <a:t>, antifreeze, wiper </a:t>
            </a:r>
            <a:r>
              <a:rPr lang="en-US" dirty="0" smtClean="0">
                <a:solidFill>
                  <a:schemeClr val="tx1"/>
                </a:solidFill>
              </a:rPr>
              <a:t>fluid </a:t>
            </a:r>
          </a:p>
          <a:p>
            <a:pPr marL="0" lvl="1" indent="-111125">
              <a:defRPr/>
            </a:pPr>
            <a:r>
              <a:rPr lang="en-US" sz="2200" dirty="0">
                <a:solidFill>
                  <a:srgbClr val="3B3D3C"/>
                </a:solidFill>
              </a:rPr>
              <a:t>  </a:t>
            </a:r>
            <a:r>
              <a:rPr lang="en-US" sz="2200" dirty="0"/>
              <a:t>Lock and seal delivery vehicles when they</a:t>
            </a:r>
            <a:br>
              <a:rPr lang="en-US" sz="2200" dirty="0"/>
            </a:br>
            <a:r>
              <a:rPr lang="en-US" sz="2200" dirty="0"/>
              <a:t>    are not being loaded or unloaded</a:t>
            </a:r>
          </a:p>
          <a:p>
            <a:pPr marL="457200" lvl="1" indent="0">
              <a:defRPr/>
            </a:pPr>
            <a:endParaRPr lang="en-US" dirty="0">
              <a:solidFill>
                <a:srgbClr val="3B3D3C"/>
              </a:solidFill>
            </a:endParaRPr>
          </a:p>
          <a:p>
            <a:pPr marL="0" indent="0">
              <a:buNone/>
              <a:defRPr/>
            </a:pPr>
            <a:r>
              <a:rPr lang="en-US" sz="2200" dirty="0"/>
              <a:t> </a:t>
            </a:r>
          </a:p>
        </p:txBody>
      </p:sp>
      <p:pic>
        <p:nvPicPr>
          <p:cNvPr id="9" name="Content Placeholder 2" descr="FA_4.80 Cleaning truck.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t="-2526"/>
          <a:stretch/>
        </p:blipFill>
        <p:spPr>
          <a:xfrm>
            <a:off x="7467600" y="1646238"/>
            <a:ext cx="2743200" cy="2925763"/>
          </a:xfrm>
        </p:spPr>
      </p:pic>
      <p:cxnSp>
        <p:nvCxnSpPr>
          <p:cNvPr id="10" name="Straight Connector 9"/>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4-8</a:t>
            </a:r>
          </a:p>
        </p:txBody>
      </p:sp>
    </p:spTree>
    <p:extLst>
      <p:ext uri="{BB962C8B-B14F-4D97-AF65-F5344CB8AC3E}">
        <p14:creationId xmlns:p14="http://schemas.microsoft.com/office/powerpoint/2010/main" val="2176888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9"/>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Loading and Distributing Food Safely</a:t>
            </a:r>
          </a:p>
        </p:txBody>
      </p:sp>
      <p:sp>
        <p:nvSpPr>
          <p:cNvPr id="828418" name="Rectangle 2"/>
          <p:cNvSpPr>
            <a:spLocks noGrp="1" noChangeArrowheads="1"/>
          </p:cNvSpPr>
          <p:nvPr>
            <p:ph idx="1"/>
          </p:nvPr>
        </p:nvSpPr>
        <p:spPr>
          <a:xfrm>
            <a:off x="304800" y="1646238"/>
            <a:ext cx="7620000" cy="4805362"/>
          </a:xfrm>
        </p:spPr>
        <p:txBody>
          <a:bodyPr>
            <a:normAutofit fontScale="77500" lnSpcReduction="20000"/>
          </a:bodyPr>
          <a:lstStyle/>
          <a:p>
            <a:pPr marL="0" indent="0">
              <a:buNone/>
              <a:defRPr/>
            </a:pPr>
            <a:r>
              <a:rPr lang="en-US" sz="5100" dirty="0">
                <a:latin typeface="+mj-lt"/>
                <a:ea typeface="Osaka" charset="0"/>
                <a:cs typeface="Osaka" charset="0"/>
              </a:rPr>
              <a:t>When Loading and Transporting </a:t>
            </a:r>
            <a:r>
              <a:rPr lang="en-US" sz="5100" dirty="0" smtClean="0">
                <a:latin typeface="+mj-lt"/>
                <a:ea typeface="Osaka" charset="0"/>
                <a:cs typeface="Osaka" charset="0"/>
              </a:rPr>
              <a:t>Food:</a:t>
            </a:r>
          </a:p>
          <a:p>
            <a:pPr marL="571500" lvl="1" indent="-571500">
              <a:defRPr/>
            </a:pPr>
            <a:r>
              <a:rPr lang="en-US" sz="3600" dirty="0" smtClean="0">
                <a:ea typeface="Osaka" charset="0"/>
                <a:cs typeface="Osaka" charset="0"/>
              </a:rPr>
              <a:t> </a:t>
            </a:r>
            <a:r>
              <a:rPr lang="en-US" sz="3500" dirty="0" smtClean="0">
                <a:latin typeface="+mj-lt"/>
                <a:ea typeface="Osaka" charset="0"/>
                <a:cs typeface="Osaka" charset="0"/>
              </a:rPr>
              <a:t>Keep </a:t>
            </a:r>
            <a:r>
              <a:rPr lang="en-US" sz="3500" dirty="0">
                <a:latin typeface="+mj-lt"/>
                <a:ea typeface="Osaka" charset="0"/>
                <a:cs typeface="Osaka" charset="0"/>
              </a:rPr>
              <a:t>refrigerated food at 41°F (5°C) </a:t>
            </a:r>
            <a:r>
              <a:rPr lang="en-US" sz="3500" dirty="0" smtClean="0">
                <a:latin typeface="+mj-lt"/>
                <a:ea typeface="Osaka" charset="0"/>
                <a:cs typeface="Osaka" charset="0"/>
              </a:rPr>
              <a:t>or</a:t>
            </a:r>
            <a:br>
              <a:rPr lang="en-US" sz="3500" dirty="0" smtClean="0">
                <a:latin typeface="+mj-lt"/>
                <a:ea typeface="Osaka" charset="0"/>
                <a:cs typeface="Osaka" charset="0"/>
              </a:rPr>
            </a:br>
            <a:r>
              <a:rPr lang="en-US" sz="3500" dirty="0" smtClean="0">
                <a:latin typeface="+mj-lt"/>
                <a:ea typeface="Osaka" charset="0"/>
                <a:cs typeface="Osaka" charset="0"/>
              </a:rPr>
              <a:t> lower </a:t>
            </a:r>
            <a:r>
              <a:rPr lang="en-US" sz="3500" dirty="0">
                <a:latin typeface="+mj-lt"/>
                <a:ea typeface="Osaka" charset="0"/>
                <a:cs typeface="Osaka" charset="0"/>
              </a:rPr>
              <a:t>during transport. </a:t>
            </a:r>
          </a:p>
          <a:p>
            <a:pPr marL="457200" lvl="1" indent="-457200">
              <a:defRPr/>
            </a:pPr>
            <a:r>
              <a:rPr lang="en-US" sz="3500" dirty="0" smtClean="0">
                <a:latin typeface="+mj-lt"/>
                <a:ea typeface="Osaka" charset="0"/>
                <a:cs typeface="Osaka" charset="0"/>
              </a:rPr>
              <a:t>  If </a:t>
            </a:r>
            <a:r>
              <a:rPr lang="en-US" sz="3500" dirty="0">
                <a:latin typeface="+mj-lt"/>
                <a:ea typeface="Osaka" charset="0"/>
                <a:cs typeface="Osaka" charset="0"/>
              </a:rPr>
              <a:t>possible, keep frozen food at </a:t>
            </a:r>
            <a:r>
              <a:rPr lang="en-US" sz="3500" dirty="0" smtClean="0">
                <a:latin typeface="+mj-lt"/>
                <a:ea typeface="Osaka" charset="0"/>
                <a:cs typeface="Osaka" charset="0"/>
              </a:rPr>
              <a:t>temperatures</a:t>
            </a:r>
            <a:br>
              <a:rPr lang="en-US" sz="3500" dirty="0" smtClean="0">
                <a:latin typeface="+mj-lt"/>
                <a:ea typeface="Osaka" charset="0"/>
                <a:cs typeface="Osaka" charset="0"/>
              </a:rPr>
            </a:br>
            <a:r>
              <a:rPr lang="en-US" sz="3500" dirty="0" smtClean="0">
                <a:latin typeface="+mj-lt"/>
                <a:ea typeface="Osaka" charset="0"/>
                <a:cs typeface="Osaka" charset="0"/>
              </a:rPr>
              <a:t>  that </a:t>
            </a:r>
            <a:r>
              <a:rPr lang="en-US" sz="3500" dirty="0">
                <a:latin typeface="+mj-lt"/>
                <a:ea typeface="Osaka" charset="0"/>
                <a:cs typeface="Osaka" charset="0"/>
              </a:rPr>
              <a:t>will keep it frozen. </a:t>
            </a:r>
            <a:endParaRPr lang="en-US" sz="3500" dirty="0" smtClean="0">
              <a:latin typeface="+mj-lt"/>
              <a:ea typeface="Osaka" charset="0"/>
              <a:cs typeface="Osaka" charset="0"/>
            </a:endParaRPr>
          </a:p>
          <a:p>
            <a:pPr marL="457200" lvl="1" indent="-457200">
              <a:defRPr/>
            </a:pPr>
            <a:r>
              <a:rPr lang="en-US" sz="3500" dirty="0" smtClean="0">
                <a:latin typeface="+mj-lt"/>
                <a:ea typeface="Osaka" charset="0"/>
                <a:cs typeface="Osaka" charset="0"/>
              </a:rPr>
              <a:t>  Keep </a:t>
            </a:r>
            <a:r>
              <a:rPr lang="en-US" sz="3500" dirty="0">
                <a:latin typeface="+mj-lt"/>
              </a:rPr>
              <a:t>food cold in unrefrigerated vehicles</a:t>
            </a:r>
            <a:r>
              <a:rPr lang="en-US" sz="3500" dirty="0">
                <a:latin typeface="+mj-lt"/>
                <a:ea typeface="Osaka" charset="0"/>
                <a:cs typeface="Osaka" charset="0"/>
              </a:rPr>
              <a:t>. </a:t>
            </a:r>
            <a:endParaRPr lang="en-US" sz="3500" dirty="0" smtClean="0">
              <a:latin typeface="+mj-lt"/>
              <a:ea typeface="Osaka" charset="0"/>
              <a:cs typeface="Osaka" charset="0"/>
            </a:endParaRPr>
          </a:p>
          <a:p>
            <a:pPr marL="457200" lvl="1" indent="-457200">
              <a:defRPr/>
            </a:pPr>
            <a:r>
              <a:rPr lang="en-US" sz="3500" dirty="0" smtClean="0">
                <a:latin typeface="+mj-lt"/>
                <a:ea typeface="Osaka" charset="0"/>
                <a:cs typeface="Osaka" charset="0"/>
              </a:rPr>
              <a:t> Always </a:t>
            </a:r>
            <a:r>
              <a:rPr lang="en-US" sz="3500" dirty="0">
                <a:latin typeface="+mj-lt"/>
              </a:rPr>
              <a:t>cover refrigerated and frozen food </a:t>
            </a:r>
            <a:br>
              <a:rPr lang="en-US" sz="3500" dirty="0">
                <a:latin typeface="+mj-lt"/>
              </a:rPr>
            </a:br>
            <a:r>
              <a:rPr lang="en-US" sz="3500" dirty="0" smtClean="0">
                <a:latin typeface="+mj-lt"/>
              </a:rPr>
              <a:t> with </a:t>
            </a:r>
            <a:r>
              <a:rPr lang="en-US" sz="3500" dirty="0">
                <a:latin typeface="+mj-lt"/>
              </a:rPr>
              <a:t>thermal </a:t>
            </a:r>
            <a:r>
              <a:rPr lang="en-US" sz="3500" dirty="0" smtClean="0">
                <a:latin typeface="+mj-lt"/>
              </a:rPr>
              <a:t>blankets</a:t>
            </a:r>
            <a:r>
              <a:rPr lang="en-US" sz="3500" dirty="0" smtClean="0">
                <a:latin typeface="+mj-lt"/>
                <a:ea typeface="Osaka" charset="0"/>
                <a:cs typeface="Osaka" charset="0"/>
              </a:rPr>
              <a:t>.</a:t>
            </a:r>
          </a:p>
          <a:p>
            <a:pPr marL="457200" lvl="1" indent="-457200">
              <a:defRPr/>
            </a:pPr>
            <a:r>
              <a:rPr lang="en-US" sz="3500" dirty="0" smtClean="0">
                <a:solidFill>
                  <a:srgbClr val="000000"/>
                </a:solidFill>
                <a:latin typeface="+mj-lt"/>
              </a:rPr>
              <a:t> Or </a:t>
            </a:r>
            <a:r>
              <a:rPr lang="en-US" sz="3500" dirty="0">
                <a:solidFill>
                  <a:srgbClr val="000000"/>
                </a:solidFill>
                <a:latin typeface="+mj-lt"/>
              </a:rPr>
              <a:t>place it in coolers with ice </a:t>
            </a:r>
            <a:r>
              <a:rPr lang="en-US" sz="3500" dirty="0" smtClean="0">
                <a:solidFill>
                  <a:srgbClr val="000000"/>
                </a:solidFill>
                <a:latin typeface="+mj-lt"/>
              </a:rPr>
              <a:t>packs.</a:t>
            </a:r>
          </a:p>
          <a:p>
            <a:pPr marL="457200" lvl="1" indent="-457200">
              <a:defRPr/>
            </a:pPr>
            <a:r>
              <a:rPr lang="en-US" sz="3500" dirty="0" smtClean="0">
                <a:latin typeface="+mj-lt"/>
              </a:rPr>
              <a:t> Load </a:t>
            </a:r>
            <a:r>
              <a:rPr lang="en-US" sz="3500" dirty="0">
                <a:latin typeface="+mj-lt"/>
              </a:rPr>
              <a:t>refrigerated and frozen food so air can</a:t>
            </a:r>
            <a:br>
              <a:rPr lang="en-US" sz="3500" dirty="0">
                <a:latin typeface="+mj-lt"/>
              </a:rPr>
            </a:br>
            <a:r>
              <a:rPr lang="en-US" sz="3500" dirty="0" smtClean="0">
                <a:latin typeface="+mj-lt"/>
              </a:rPr>
              <a:t> circulate </a:t>
            </a:r>
            <a:r>
              <a:rPr lang="en-US" sz="3500" dirty="0">
                <a:latin typeface="+mj-lt"/>
              </a:rPr>
              <a:t>around it. </a:t>
            </a:r>
            <a:endParaRPr lang="en-US" sz="3500" dirty="0" smtClean="0">
              <a:latin typeface="+mj-lt"/>
            </a:endParaRPr>
          </a:p>
          <a:p>
            <a:pPr marL="0" lvl="1" indent="0">
              <a:buNone/>
              <a:defRPr/>
            </a:pPr>
            <a:endParaRPr lang="en-US" dirty="0">
              <a:ea typeface="Osaka" charset="0"/>
              <a:cs typeface="Osaka" charset="0"/>
            </a:endParaRPr>
          </a:p>
        </p:txBody>
      </p:sp>
      <p:pic>
        <p:nvPicPr>
          <p:cNvPr id="3" name="Content Placeholder 2" descr="FA_4.90.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4-10</a:t>
            </a:r>
          </a:p>
        </p:txBody>
      </p:sp>
    </p:spTree>
    <p:extLst>
      <p:ext uri="{BB962C8B-B14F-4D97-AF65-F5344CB8AC3E}">
        <p14:creationId xmlns:p14="http://schemas.microsoft.com/office/powerpoint/2010/main" val="391957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6"/>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Food Becomes Unsafe</a:t>
            </a:r>
          </a:p>
        </p:txBody>
      </p:sp>
      <p:sp>
        <p:nvSpPr>
          <p:cNvPr id="824322" name="Rectangle 2"/>
          <p:cNvSpPr>
            <a:spLocks noGrp="1" noChangeArrowheads="1"/>
          </p:cNvSpPr>
          <p:nvPr>
            <p:ph idx="1"/>
          </p:nvPr>
        </p:nvSpPr>
        <p:spPr/>
        <p:txBody>
          <a:bodyPr/>
          <a:lstStyle/>
          <a:p>
            <a:pPr eaLnBrk="1" hangingPunct="1">
              <a:buFont typeface="Times"/>
              <a:buNone/>
              <a:defRPr/>
            </a:pPr>
            <a:endParaRPr lang="en-US" altLang="en-US" dirty="0" smtClean="0">
              <a:latin typeface="+mj-lt"/>
            </a:endParaRPr>
          </a:p>
          <a:p>
            <a:pPr eaLnBrk="1" hangingPunct="1">
              <a:buFont typeface="Times"/>
              <a:buNone/>
              <a:defRPr/>
            </a:pPr>
            <a:r>
              <a:rPr lang="en-US" altLang="en-US" sz="3200" dirty="0" smtClean="0">
                <a:latin typeface="+mj-lt"/>
              </a:rPr>
              <a:t>How </a:t>
            </a:r>
            <a:r>
              <a:rPr lang="en-US" altLang="en-US" sz="3200" dirty="0">
                <a:latin typeface="+mj-lt"/>
              </a:rPr>
              <a:t>People Make Food </a:t>
            </a:r>
            <a:r>
              <a:rPr lang="en-US" altLang="en-US" sz="3200" dirty="0" smtClean="0">
                <a:latin typeface="+mj-lt"/>
              </a:rPr>
              <a:t>Unsafe</a:t>
            </a:r>
            <a:endParaRPr lang="en-US" altLang="en-US" sz="3200" dirty="0" smtClean="0"/>
          </a:p>
          <a:p>
            <a:pPr eaLnBrk="1" hangingPunct="1">
              <a:buFont typeface="Times"/>
              <a:buNone/>
              <a:defRPr/>
            </a:pPr>
            <a:r>
              <a:rPr lang="en-US" altLang="en-US" sz="3200" dirty="0" smtClean="0"/>
              <a:t>Time-temperature abuse:</a:t>
            </a:r>
          </a:p>
          <a:p>
            <a:pPr lvl="1" eaLnBrk="1" hangingPunct="1">
              <a:defRPr/>
            </a:pPr>
            <a:r>
              <a:rPr lang="en-US" altLang="en-US" sz="2800" dirty="0" smtClean="0"/>
              <a:t>Letting food stay too long at temperatures that are good for </a:t>
            </a:r>
            <a:br>
              <a:rPr lang="en-US" altLang="en-US" sz="2800" dirty="0" smtClean="0"/>
            </a:br>
            <a:r>
              <a:rPr lang="en-US" altLang="en-US" sz="2800" dirty="0"/>
              <a:t>pathogen</a:t>
            </a:r>
            <a:r>
              <a:rPr lang="en-US" altLang="en-US" sz="2800" dirty="0" smtClean="0">
                <a:solidFill>
                  <a:schemeClr val="accent6">
                    <a:lumMod val="60000"/>
                    <a:lumOff val="40000"/>
                  </a:schemeClr>
                </a:solidFill>
              </a:rPr>
              <a:t> </a:t>
            </a:r>
            <a:r>
              <a:rPr lang="en-US" altLang="en-US" sz="2800" dirty="0" smtClean="0"/>
              <a:t>growth</a:t>
            </a:r>
          </a:p>
          <a:p>
            <a:pPr lvl="1" eaLnBrk="1" hangingPunct="1">
              <a:buFont typeface="Times"/>
              <a:buNone/>
              <a:defRPr/>
            </a:pPr>
            <a:endParaRPr lang="en-US" altLang="en-US" sz="2300" dirty="0"/>
          </a:p>
        </p:txBody>
      </p:sp>
      <p:pic>
        <p:nvPicPr>
          <p:cNvPr id="3" name="Content Placeholder 2" descr="FA_1.7 TCS food left out .tif"/>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599" y="1646237"/>
            <a:ext cx="3750527" cy="4000127"/>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1-2</a:t>
            </a:r>
          </a:p>
        </p:txBody>
      </p:sp>
    </p:spTree>
    <p:extLst>
      <p:ext uri="{BB962C8B-B14F-4D97-AF65-F5344CB8AC3E}">
        <p14:creationId xmlns:p14="http://schemas.microsoft.com/office/powerpoint/2010/main" val="3590116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24322">
                                            <p:txEl>
                                              <p:pRg st="3" end="3"/>
                                            </p:txEl>
                                          </p:spTgt>
                                        </p:tgtEl>
                                        <p:attrNameLst>
                                          <p:attrName>style.visibility</p:attrName>
                                        </p:attrNameLst>
                                      </p:cBhvr>
                                      <p:to>
                                        <p:strVal val="visible"/>
                                      </p:to>
                                    </p:set>
                                    <p:anim calcmode="lin" valueType="num">
                                      <p:cBhvr>
                                        <p:cTn id="7" dur="500" fill="hold"/>
                                        <p:tgtEl>
                                          <p:spTgt spid="82432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2432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24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71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And When To Clean And Sanitize</a:t>
            </a:r>
          </a:p>
        </p:txBody>
      </p:sp>
      <p:sp>
        <p:nvSpPr>
          <p:cNvPr id="168962" name="Rectangle 2"/>
          <p:cNvSpPr>
            <a:spLocks noGrp="1" noChangeArrowheads="1"/>
          </p:cNvSpPr>
          <p:nvPr>
            <p:ph idx="1"/>
          </p:nvPr>
        </p:nvSpPr>
        <p:spPr/>
        <p:txBody>
          <a:bodyPr/>
          <a:lstStyle/>
          <a:p>
            <a:pPr marL="0" indent="0">
              <a:buNone/>
              <a:defRPr/>
            </a:pPr>
            <a:endParaRPr lang="en-US" altLang="en-US" dirty="0" smtClean="0">
              <a:latin typeface="+mj-lt"/>
            </a:endParaRPr>
          </a:p>
          <a:p>
            <a:pPr marL="0" indent="0">
              <a:buNone/>
              <a:defRPr/>
            </a:pPr>
            <a:r>
              <a:rPr lang="en-US" altLang="en-US" sz="3200" dirty="0" smtClean="0">
                <a:latin typeface="+mj-lt"/>
              </a:rPr>
              <a:t>Cleaning Vs. Sanitizing</a:t>
            </a:r>
            <a:endParaRPr lang="en-US" altLang="en-US" sz="3200" dirty="0">
              <a:solidFill>
                <a:schemeClr val="accent6">
                  <a:lumMod val="60000"/>
                  <a:lumOff val="40000"/>
                </a:schemeClr>
              </a:solidFill>
              <a:latin typeface="+mj-lt"/>
            </a:endParaRPr>
          </a:p>
          <a:p>
            <a:pPr marL="0" lvl="1" indent="-111125">
              <a:defRPr/>
            </a:pPr>
            <a:r>
              <a:rPr lang="en-US" altLang="en-US" sz="2800" dirty="0" smtClean="0"/>
              <a:t>  Cleaning removes food and other  </a:t>
            </a:r>
          </a:p>
          <a:p>
            <a:pPr marL="0" lvl="1" indent="0">
              <a:buNone/>
              <a:defRPr/>
            </a:pPr>
            <a:r>
              <a:rPr lang="en-US" altLang="en-US" sz="2800" dirty="0"/>
              <a:t> </a:t>
            </a:r>
            <a:r>
              <a:rPr lang="en-US" altLang="en-US" sz="2800" dirty="0" smtClean="0"/>
              <a:t>   dirt</a:t>
            </a:r>
            <a:r>
              <a:rPr lang="en-US" altLang="en-US" sz="2800" dirty="0"/>
              <a:t> </a:t>
            </a:r>
            <a:r>
              <a:rPr lang="en-US" altLang="en-US" sz="2800" dirty="0" smtClean="0"/>
              <a:t>from a surface</a:t>
            </a:r>
          </a:p>
          <a:p>
            <a:pPr marL="0" lvl="1" indent="-111125">
              <a:defRPr/>
            </a:pPr>
            <a:r>
              <a:rPr lang="en-US" altLang="en-US" sz="2800" dirty="0"/>
              <a:t>  Sanitizing reduces pathogens on a</a:t>
            </a:r>
            <a:br>
              <a:rPr lang="en-US" altLang="en-US" sz="2800" dirty="0"/>
            </a:br>
            <a:r>
              <a:rPr lang="en-US" altLang="en-US" sz="2800" dirty="0"/>
              <a:t>    surface to safe levels</a:t>
            </a:r>
          </a:p>
          <a:p>
            <a:pPr marL="171450" indent="-171450">
              <a:buFont typeface="Times"/>
              <a:buChar char="•"/>
              <a:defRPr/>
            </a:pPr>
            <a:endParaRPr lang="en-US" altLang="en-US" sz="2200" dirty="0"/>
          </a:p>
        </p:txBody>
      </p:sp>
      <p:pic>
        <p:nvPicPr>
          <p:cNvPr id="3" name="Content Placeholder 2" descr="FA_5.1 WallWash.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5-1</a:t>
            </a:r>
          </a:p>
        </p:txBody>
      </p:sp>
    </p:spTree>
    <p:extLst>
      <p:ext uri="{BB962C8B-B14F-4D97-AF65-F5344CB8AC3E}">
        <p14:creationId xmlns:p14="http://schemas.microsoft.com/office/powerpoint/2010/main" val="20883362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8" name="Rectangle 9"/>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and When To Clean And Sanitize</a:t>
            </a:r>
          </a:p>
        </p:txBody>
      </p:sp>
      <p:sp>
        <p:nvSpPr>
          <p:cNvPr id="40962" name="Rectangle 3"/>
          <p:cNvSpPr>
            <a:spLocks noGrp="1" noChangeArrowheads="1"/>
          </p:cNvSpPr>
          <p:nvPr>
            <p:ph idx="1"/>
          </p:nvPr>
        </p:nvSpPr>
        <p:spPr>
          <a:xfrm>
            <a:off x="444499" y="1498600"/>
            <a:ext cx="6273801" cy="4310064"/>
          </a:xfrm>
        </p:spPr>
        <p:txBody>
          <a:bodyPr/>
          <a:lstStyle/>
          <a:p>
            <a:pPr marL="0" indent="0">
              <a:buNone/>
              <a:defRPr/>
            </a:pPr>
            <a:r>
              <a:rPr lang="en-US" altLang="en-US" sz="3200" dirty="0">
                <a:latin typeface="+mj-lt"/>
              </a:rPr>
              <a:t>C</a:t>
            </a:r>
            <a:r>
              <a:rPr lang="en-US" altLang="en-US" sz="3200" dirty="0" smtClean="0">
                <a:latin typeface="+mj-lt"/>
              </a:rPr>
              <a:t>leaning and Sanitizing Surfaces:</a:t>
            </a:r>
            <a:endParaRPr lang="en-US" altLang="en-US" sz="3200" dirty="0">
              <a:latin typeface="+mj-lt"/>
            </a:endParaRPr>
          </a:p>
          <a:p>
            <a:pPr marL="0" lvl="1" indent="-111125">
              <a:defRPr/>
            </a:pPr>
            <a:r>
              <a:rPr lang="en-US" altLang="en-US" sz="3200" dirty="0" smtClean="0"/>
              <a:t>  All surfaces must be cleaned and  </a:t>
            </a:r>
          </a:p>
          <a:p>
            <a:pPr marL="0" lvl="1" indent="0">
              <a:buNone/>
              <a:defRPr/>
            </a:pPr>
            <a:r>
              <a:rPr lang="en-US" altLang="en-US" sz="3200" dirty="0"/>
              <a:t> </a:t>
            </a:r>
            <a:r>
              <a:rPr lang="en-US" altLang="en-US" sz="3200" dirty="0" smtClean="0"/>
              <a:t>   rinsed.</a:t>
            </a:r>
          </a:p>
          <a:p>
            <a:pPr marL="347663" lvl="2" indent="-111125">
              <a:defRPr/>
            </a:pPr>
            <a:r>
              <a:rPr lang="en-US" altLang="en-US" dirty="0" smtClean="0">
                <a:solidFill>
                  <a:srgbClr val="3B3D3C"/>
                </a:solidFill>
              </a:rPr>
              <a:t>  </a:t>
            </a:r>
            <a:r>
              <a:rPr lang="en-US" altLang="en-US" sz="3200" dirty="0" smtClean="0">
                <a:solidFill>
                  <a:srgbClr val="3B3D3C"/>
                </a:solidFill>
              </a:rPr>
              <a:t>Walls </a:t>
            </a:r>
            <a:r>
              <a:rPr lang="en-US" altLang="en-US" sz="3200" dirty="0">
                <a:solidFill>
                  <a:srgbClr val="3B3D3C"/>
                </a:solidFill>
              </a:rPr>
              <a:t>and </a:t>
            </a:r>
            <a:r>
              <a:rPr lang="en-US" altLang="en-US" sz="3200" dirty="0" smtClean="0">
                <a:solidFill>
                  <a:srgbClr val="3B3D3C"/>
                </a:solidFill>
              </a:rPr>
              <a:t>floors</a:t>
            </a:r>
          </a:p>
          <a:p>
            <a:pPr marL="347663" lvl="2" indent="-111125">
              <a:defRPr/>
            </a:pPr>
            <a:r>
              <a:rPr lang="en-US" altLang="en-US" sz="3200" dirty="0" smtClean="0">
                <a:solidFill>
                  <a:srgbClr val="3B3D3C"/>
                </a:solidFill>
              </a:rPr>
              <a:t>  Storage shelves</a:t>
            </a:r>
          </a:p>
          <a:p>
            <a:pPr marL="347663" lvl="2" indent="-111125">
              <a:defRPr/>
            </a:pPr>
            <a:r>
              <a:rPr lang="en-US" altLang="en-US" sz="3200" dirty="0" smtClean="0">
                <a:solidFill>
                  <a:srgbClr val="3B3D3C"/>
                </a:solidFill>
              </a:rPr>
              <a:t>  Garbage containers</a:t>
            </a:r>
          </a:p>
          <a:p>
            <a:pPr marL="0" lvl="1" indent="-111125">
              <a:buNone/>
              <a:defRPr/>
            </a:pPr>
            <a:r>
              <a:rPr lang="en-US" sz="2500" dirty="0"/>
              <a:t>	</a:t>
            </a:r>
          </a:p>
          <a:p>
            <a:pPr marL="800100" lvl="1" indent="-342900">
              <a:defRPr/>
            </a:pPr>
            <a:endParaRPr lang="en-US" altLang="en-US" dirty="0">
              <a:solidFill>
                <a:srgbClr val="3B3D3C"/>
              </a:solidFill>
            </a:endParaRPr>
          </a:p>
          <a:p>
            <a:pPr marL="457200" lvl="1" indent="0">
              <a:defRPr/>
            </a:pPr>
            <a:endParaRPr lang="en-US" altLang="en-US" dirty="0">
              <a:solidFill>
                <a:srgbClr val="3B3D3C"/>
              </a:solidFill>
            </a:endParaRPr>
          </a:p>
        </p:txBody>
      </p:sp>
      <p:pic>
        <p:nvPicPr>
          <p:cNvPr id="6" name="Content Placeholder 2" descr="FA_5.1 WallWash.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646238"/>
            <a:ext cx="2743200" cy="2925763"/>
          </a:xfrm>
        </p:spPr>
      </p:pic>
      <p:cxnSp>
        <p:nvCxnSpPr>
          <p:cNvPr id="7" name="Straight Connector 6"/>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8" name="TextBox 7"/>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5-1</a:t>
            </a:r>
          </a:p>
        </p:txBody>
      </p:sp>
    </p:spTree>
    <p:extLst>
      <p:ext uri="{BB962C8B-B14F-4D97-AF65-F5344CB8AC3E}">
        <p14:creationId xmlns:p14="http://schemas.microsoft.com/office/powerpoint/2010/main" val="3684319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2" name="Rectangle 9"/>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and When To Clean And Sanitize</a:t>
            </a:r>
          </a:p>
        </p:txBody>
      </p:sp>
      <p:sp>
        <p:nvSpPr>
          <p:cNvPr id="40962" name="Rectangle 3"/>
          <p:cNvSpPr>
            <a:spLocks noGrp="1" noChangeArrowheads="1"/>
          </p:cNvSpPr>
          <p:nvPr>
            <p:ph idx="1"/>
          </p:nvPr>
        </p:nvSpPr>
        <p:spPr/>
        <p:txBody>
          <a:bodyPr/>
          <a:lstStyle/>
          <a:p>
            <a:pPr marL="0" indent="0">
              <a:buNone/>
              <a:defRPr/>
            </a:pPr>
            <a:endParaRPr lang="en-US" altLang="en-US" dirty="0" smtClean="0">
              <a:latin typeface="+mj-lt"/>
            </a:endParaRPr>
          </a:p>
          <a:p>
            <a:pPr marL="0" indent="0">
              <a:buNone/>
              <a:defRPr/>
            </a:pPr>
            <a:r>
              <a:rPr lang="en-US" altLang="en-US" dirty="0" smtClean="0">
                <a:latin typeface="+mj-lt"/>
              </a:rPr>
              <a:t>Cleaning and Sanitizing Surfaces:</a:t>
            </a:r>
            <a:endParaRPr lang="en-US" altLang="en-US" dirty="0">
              <a:latin typeface="+mj-lt"/>
            </a:endParaRPr>
          </a:p>
          <a:p>
            <a:pPr marL="0" lvl="1" indent="-111125">
              <a:defRPr/>
            </a:pPr>
            <a:r>
              <a:rPr lang="en-US" dirty="0" smtClean="0"/>
              <a:t>  Any </a:t>
            </a:r>
            <a:r>
              <a:rPr lang="en-US" dirty="0"/>
              <a:t>surface that touches food must </a:t>
            </a:r>
            <a:r>
              <a:rPr lang="en-US" dirty="0" smtClean="0"/>
              <a:t/>
            </a:r>
            <a:br>
              <a:rPr lang="en-US" dirty="0" smtClean="0"/>
            </a:br>
            <a:r>
              <a:rPr lang="en-US" dirty="0" smtClean="0"/>
              <a:t>    be </a:t>
            </a:r>
            <a:r>
              <a:rPr lang="en-US" dirty="0"/>
              <a:t>cleaned and </a:t>
            </a:r>
            <a:r>
              <a:rPr lang="en-US" dirty="0" smtClean="0"/>
              <a:t>sanitized.</a:t>
            </a:r>
          </a:p>
          <a:p>
            <a:pPr marL="347663" lvl="2" indent="-111125">
              <a:defRPr/>
            </a:pPr>
            <a:r>
              <a:rPr lang="en-US" altLang="en-US" sz="2400" dirty="0" smtClean="0">
                <a:solidFill>
                  <a:srgbClr val="000000"/>
                </a:solidFill>
              </a:rPr>
              <a:t>  Plastic food bins</a:t>
            </a:r>
            <a:endParaRPr lang="en-US" altLang="en-US" sz="2400" dirty="0">
              <a:solidFill>
                <a:srgbClr val="000000"/>
              </a:solidFill>
            </a:endParaRPr>
          </a:p>
          <a:p>
            <a:pPr marL="347663" lvl="2" indent="-111125">
              <a:defRPr/>
            </a:pPr>
            <a:r>
              <a:rPr lang="en-US" altLang="en-US" sz="2400" dirty="0" smtClean="0">
                <a:solidFill>
                  <a:srgbClr val="000000"/>
                </a:solidFill>
              </a:rPr>
              <a:t>   Scales</a:t>
            </a:r>
          </a:p>
          <a:p>
            <a:pPr marL="347663" lvl="2" indent="-111125">
              <a:defRPr/>
            </a:pPr>
            <a:r>
              <a:rPr lang="en-US" altLang="en-US" sz="2400" dirty="0" smtClean="0">
                <a:solidFill>
                  <a:srgbClr val="000000"/>
                </a:solidFill>
              </a:rPr>
              <a:t>  Prep tables in clean rooms</a:t>
            </a:r>
          </a:p>
          <a:p>
            <a:pPr marL="347663" lvl="2" indent="-111125">
              <a:defRPr/>
            </a:pPr>
            <a:r>
              <a:rPr lang="en-US" altLang="en-US" sz="2400" dirty="0" smtClean="0">
                <a:solidFill>
                  <a:srgbClr val="000000"/>
                </a:solidFill>
              </a:rPr>
              <a:t>  Sorting tables</a:t>
            </a:r>
          </a:p>
          <a:p>
            <a:pPr marL="347663" lvl="2" indent="-111125">
              <a:defRPr/>
            </a:pPr>
            <a:r>
              <a:rPr lang="en-US" altLang="en-US" sz="2400" dirty="0" smtClean="0">
                <a:solidFill>
                  <a:srgbClr val="000000"/>
                </a:solidFill>
              </a:rPr>
              <a:t>  Scoops</a:t>
            </a:r>
          </a:p>
          <a:p>
            <a:pPr marL="800100" lvl="1" indent="-342900">
              <a:defRPr/>
            </a:pPr>
            <a:endParaRPr lang="en-US" altLang="en-US" dirty="0" smtClean="0">
              <a:solidFill>
                <a:srgbClr val="3B3D3C"/>
              </a:solidFill>
            </a:endParaRPr>
          </a:p>
          <a:p>
            <a:pPr marL="285750" indent="-342900">
              <a:defRPr/>
            </a:pPr>
            <a:endParaRPr lang="en-US" sz="2700" dirty="0"/>
          </a:p>
          <a:p>
            <a:pPr marL="800100" lvl="1" indent="-342900">
              <a:defRPr/>
            </a:pPr>
            <a:endParaRPr lang="en-US" altLang="en-US" dirty="0">
              <a:solidFill>
                <a:srgbClr val="3B3D3C"/>
              </a:solidFill>
            </a:endParaRPr>
          </a:p>
          <a:p>
            <a:pPr marL="457200" lvl="1" indent="0">
              <a:defRPr/>
            </a:pPr>
            <a:endParaRPr lang="en-US" altLang="en-US" dirty="0">
              <a:solidFill>
                <a:srgbClr val="3B3D3C"/>
              </a:solidFill>
            </a:endParaRPr>
          </a:p>
        </p:txBody>
      </p:sp>
      <p:pic>
        <p:nvPicPr>
          <p:cNvPr id="3" name="Content Placeholder 2" descr="FA_5.2 Sanitize bin.jpg"/>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p:pic>
      <p:cxnSp>
        <p:nvCxnSpPr>
          <p:cNvPr id="8" name="Straight Connector 7"/>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5-1</a:t>
            </a:r>
          </a:p>
        </p:txBody>
      </p:sp>
    </p:spTree>
    <p:extLst>
      <p:ext uri="{BB962C8B-B14F-4D97-AF65-F5344CB8AC3E}">
        <p14:creationId xmlns:p14="http://schemas.microsoft.com/office/powerpoint/2010/main" val="2540851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72400" y="4750714"/>
            <a:ext cx="23732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i="1" dirty="0">
                <a:latin typeface="+mj-lt"/>
              </a:rPr>
              <a:t>Allowed to stack up</a:t>
            </a:r>
            <a:endParaRPr lang="en-US" i="1" dirty="0">
              <a:latin typeface="+mj-lt"/>
            </a:endParaRPr>
          </a:p>
        </p:txBody>
      </p:sp>
      <p:sp>
        <p:nvSpPr>
          <p:cNvPr id="246791" name="Rectangle 6"/>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Handling Garbage</a:t>
            </a:r>
          </a:p>
        </p:txBody>
      </p:sp>
      <p:sp>
        <p:nvSpPr>
          <p:cNvPr id="2" name="Content Placeholder 1"/>
          <p:cNvSpPr>
            <a:spLocks noGrp="1"/>
          </p:cNvSpPr>
          <p:nvPr>
            <p:ph idx="1"/>
          </p:nvPr>
        </p:nvSpPr>
        <p:spPr>
          <a:xfrm>
            <a:off x="457200" y="1690688"/>
            <a:ext cx="6248401" cy="4435476"/>
          </a:xfrm>
        </p:spPr>
        <p:txBody>
          <a:bodyPr>
            <a:normAutofit lnSpcReduction="10000"/>
          </a:bodyPr>
          <a:lstStyle/>
          <a:p>
            <a:pPr marL="0" indent="0">
              <a:buNone/>
            </a:pPr>
            <a:r>
              <a:rPr lang="en-US" dirty="0">
                <a:latin typeface="+mj-lt"/>
              </a:rPr>
              <a:t>What’s </a:t>
            </a:r>
            <a:r>
              <a:rPr lang="en-US" dirty="0" smtClean="0">
                <a:latin typeface="+mj-lt"/>
              </a:rPr>
              <a:t>Wrong With </a:t>
            </a:r>
            <a:r>
              <a:rPr lang="en-US" dirty="0">
                <a:latin typeface="+mj-lt"/>
              </a:rPr>
              <a:t>the </a:t>
            </a:r>
            <a:r>
              <a:rPr lang="en-US" dirty="0" smtClean="0">
                <a:latin typeface="+mj-lt"/>
              </a:rPr>
              <a:t>Way This Garbage was Handled?  </a:t>
            </a:r>
          </a:p>
          <a:p>
            <a:pPr marL="0" lvl="1" indent="-111125"/>
            <a:r>
              <a:rPr lang="en-US" dirty="0" smtClean="0"/>
              <a:t> </a:t>
            </a:r>
            <a:r>
              <a:rPr lang="en-US" altLang="en-US" dirty="0" smtClean="0"/>
              <a:t>Remove </a:t>
            </a:r>
            <a:r>
              <a:rPr lang="en-US" altLang="en-US" dirty="0"/>
              <a:t>garbage as quickly as </a:t>
            </a:r>
            <a:r>
              <a:rPr lang="en-US" altLang="en-US" dirty="0" smtClean="0"/>
              <a:t>possible.</a:t>
            </a:r>
          </a:p>
          <a:p>
            <a:pPr marL="0" lvl="1" indent="-111125"/>
            <a:r>
              <a:rPr lang="en-US" altLang="en-US" dirty="0"/>
              <a:t> </a:t>
            </a:r>
            <a:r>
              <a:rPr lang="en-US" altLang="en-US" dirty="0" smtClean="0"/>
              <a:t>Be </a:t>
            </a:r>
            <a:r>
              <a:rPr lang="en-US" altLang="en-US" dirty="0"/>
              <a:t>careful not to contaminate food or </a:t>
            </a:r>
            <a:r>
              <a:rPr lang="en-US" altLang="en-US" dirty="0" smtClean="0"/>
              <a:t/>
            </a:r>
            <a:br>
              <a:rPr lang="en-US" altLang="en-US" dirty="0" smtClean="0"/>
            </a:br>
            <a:r>
              <a:rPr lang="en-US" altLang="en-US" dirty="0" smtClean="0"/>
              <a:t>    surfaces </a:t>
            </a:r>
            <a:r>
              <a:rPr lang="en-US" altLang="en-US" dirty="0"/>
              <a:t>when removing </a:t>
            </a:r>
            <a:r>
              <a:rPr lang="en-US" altLang="en-US" dirty="0" smtClean="0"/>
              <a:t>garbage.</a:t>
            </a:r>
          </a:p>
          <a:p>
            <a:pPr marL="0" lvl="1" indent="-111125"/>
            <a:r>
              <a:rPr lang="en-US" dirty="0">
                <a:solidFill>
                  <a:srgbClr val="000000"/>
                </a:solidFill>
              </a:rPr>
              <a:t>Clean the inside and outside of garbage</a:t>
            </a:r>
            <a:br>
              <a:rPr lang="en-US" dirty="0">
                <a:solidFill>
                  <a:srgbClr val="000000"/>
                </a:solidFill>
              </a:rPr>
            </a:br>
            <a:r>
              <a:rPr lang="en-US" dirty="0">
                <a:solidFill>
                  <a:srgbClr val="000000"/>
                </a:solidFill>
              </a:rPr>
              <a:t>    containers often.</a:t>
            </a:r>
          </a:p>
          <a:p>
            <a:pPr marL="0" lvl="1" indent="-111125"/>
            <a:r>
              <a:rPr lang="en-US" dirty="0"/>
              <a:t> </a:t>
            </a:r>
            <a:r>
              <a:rPr lang="en-US" dirty="0" smtClean="0">
                <a:solidFill>
                  <a:srgbClr val="8D281D"/>
                </a:solidFill>
              </a:rPr>
              <a:t>DO </a:t>
            </a:r>
            <a:r>
              <a:rPr lang="en-US" dirty="0">
                <a:solidFill>
                  <a:srgbClr val="8D281D"/>
                </a:solidFill>
              </a:rPr>
              <a:t>NOT</a:t>
            </a:r>
            <a:r>
              <a:rPr lang="en-US" dirty="0">
                <a:solidFill>
                  <a:srgbClr val="000000"/>
                </a:solidFill>
              </a:rPr>
              <a:t> clean garbage containers in clean</a:t>
            </a:r>
            <a:br>
              <a:rPr lang="en-US" dirty="0">
                <a:solidFill>
                  <a:srgbClr val="000000"/>
                </a:solidFill>
              </a:rPr>
            </a:br>
            <a:r>
              <a:rPr lang="en-US" dirty="0">
                <a:solidFill>
                  <a:srgbClr val="000000"/>
                </a:solidFill>
              </a:rPr>
              <a:t>    rooms or food-storage areas</a:t>
            </a:r>
            <a:r>
              <a:rPr lang="en-US" dirty="0" smtClean="0">
                <a:solidFill>
                  <a:srgbClr val="000000"/>
                </a:solidFill>
              </a:rPr>
              <a:t>.</a:t>
            </a:r>
          </a:p>
          <a:p>
            <a:pPr marL="0" lvl="1" indent="-111125"/>
            <a:r>
              <a:rPr lang="en-US" altLang="en-US" dirty="0">
                <a:solidFill>
                  <a:srgbClr val="000000"/>
                </a:solidFill>
              </a:rPr>
              <a:t>Close the lids on outdoor containers.</a:t>
            </a:r>
            <a:endParaRPr lang="en-US" dirty="0">
              <a:solidFill>
                <a:srgbClr val="000000"/>
              </a:solidFill>
            </a:endParaRPr>
          </a:p>
          <a:p>
            <a:pPr marL="0" lvl="1" indent="-111125"/>
            <a:r>
              <a:rPr lang="en-US" altLang="en-US" dirty="0" smtClean="0">
                <a:solidFill>
                  <a:srgbClr val="000000"/>
                </a:solidFill>
              </a:rPr>
              <a:t>Keep </a:t>
            </a:r>
            <a:r>
              <a:rPr lang="en-US" altLang="en-US" dirty="0">
                <a:solidFill>
                  <a:srgbClr val="000000"/>
                </a:solidFill>
              </a:rPr>
              <a:t>indoor containers covered when they </a:t>
            </a:r>
            <a:br>
              <a:rPr lang="en-US" altLang="en-US" dirty="0">
                <a:solidFill>
                  <a:srgbClr val="000000"/>
                </a:solidFill>
              </a:rPr>
            </a:br>
            <a:r>
              <a:rPr lang="en-US" altLang="en-US" dirty="0">
                <a:solidFill>
                  <a:srgbClr val="000000"/>
                </a:solidFill>
              </a:rPr>
              <a:t>    are not in use.</a:t>
            </a:r>
            <a:endParaRPr lang="en-US" dirty="0">
              <a:solidFill>
                <a:srgbClr val="000000"/>
              </a:solidFill>
            </a:endParaRPr>
          </a:p>
          <a:p>
            <a:pPr marL="0" lvl="1" indent="-111125"/>
            <a:endParaRPr lang="en-US" dirty="0">
              <a:solidFill>
                <a:srgbClr val="000000"/>
              </a:solidFill>
            </a:endParaRPr>
          </a:p>
          <a:p>
            <a:pPr marL="0" lvl="1" indent="-111125"/>
            <a:endParaRPr lang="en-US" altLang="en-US" dirty="0" smtClean="0"/>
          </a:p>
          <a:p>
            <a:pPr marL="0" lvl="1" indent="-111125"/>
            <a:endParaRPr lang="en-US" altLang="en-US" dirty="0"/>
          </a:p>
        </p:txBody>
      </p:sp>
      <p:pic>
        <p:nvPicPr>
          <p:cNvPr id="5" name="Content Placeholder 4" descr="NRAEF3689.jpg"/>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p:pic>
      <p:cxnSp>
        <p:nvCxnSpPr>
          <p:cNvPr id="11" name="Straight Connector 10"/>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7" name="TextBox 6"/>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5-8</a:t>
            </a:r>
          </a:p>
        </p:txBody>
      </p:sp>
    </p:spTree>
    <p:extLst>
      <p:ext uri="{BB962C8B-B14F-4D97-AF65-F5344CB8AC3E}">
        <p14:creationId xmlns:p14="http://schemas.microsoft.com/office/powerpoint/2010/main" val="1325603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This content is from Feeding America’s </a:t>
            </a:r>
            <a:r>
              <a:rPr lang="en-US" dirty="0" err="1" smtClean="0"/>
              <a:t>ServSafe</a:t>
            </a:r>
            <a:r>
              <a:rPr lang="en-US" dirty="0" smtClean="0"/>
              <a:t> for Food Banks</a:t>
            </a:r>
          </a:p>
          <a:p>
            <a:r>
              <a:rPr lang="en-US" dirty="0" smtClean="0"/>
              <a:t>Questions?  Let us know!</a:t>
            </a:r>
          </a:p>
          <a:p>
            <a:pPr lvl="1"/>
            <a:r>
              <a:rPr lang="en-US" dirty="0" smtClean="0"/>
              <a:t>Yesenia (</a:t>
            </a:r>
            <a:r>
              <a:rPr lang="en-US" dirty="0" smtClean="0">
                <a:hlinkClick r:id="rId2"/>
              </a:rPr>
              <a:t>yvasquez@lafoodbank.org</a:t>
            </a:r>
            <a:r>
              <a:rPr lang="en-US" dirty="0" smtClean="0"/>
              <a:t>)</a:t>
            </a:r>
          </a:p>
          <a:p>
            <a:pPr lvl="1"/>
            <a:r>
              <a:rPr lang="en-US" dirty="0" smtClean="0"/>
              <a:t>Dora (</a:t>
            </a:r>
            <a:r>
              <a:rPr lang="en-US" dirty="0" smtClean="0">
                <a:hlinkClick r:id="rId3"/>
              </a:rPr>
              <a:t>dchow@lafoodbank.org</a:t>
            </a:r>
            <a:r>
              <a:rPr lang="en-US" dirty="0" smtClean="0"/>
              <a:t>)</a:t>
            </a:r>
          </a:p>
          <a:p>
            <a:pPr lvl="1"/>
            <a:endParaRPr lang="en-US" dirty="0" smtClean="0"/>
          </a:p>
        </p:txBody>
      </p:sp>
    </p:spTree>
    <p:extLst>
      <p:ext uri="{BB962C8B-B14F-4D97-AF65-F5344CB8AC3E}">
        <p14:creationId xmlns:p14="http://schemas.microsoft.com/office/powerpoint/2010/main" val="100731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How People Make Food Unsafe</a:t>
            </a:r>
          </a:p>
        </p:txBody>
      </p:sp>
      <p:sp>
        <p:nvSpPr>
          <p:cNvPr id="828418" name="Rectangle 2"/>
          <p:cNvSpPr>
            <a:spLocks noGrp="1" noChangeArrowheads="1"/>
          </p:cNvSpPr>
          <p:nvPr>
            <p:ph idx="1"/>
          </p:nvPr>
        </p:nvSpPr>
        <p:spPr/>
        <p:txBody>
          <a:bodyPr/>
          <a:lstStyle/>
          <a:p>
            <a:pPr eaLnBrk="1" hangingPunct="1">
              <a:buFont typeface="Times" charset="0"/>
              <a:buNone/>
              <a:defRPr/>
            </a:pPr>
            <a:endParaRPr lang="en-US" altLang="en-US" dirty="0" smtClean="0"/>
          </a:p>
          <a:p>
            <a:pPr eaLnBrk="1" hangingPunct="1">
              <a:buFont typeface="Times" charset="0"/>
              <a:buNone/>
              <a:defRPr/>
            </a:pPr>
            <a:r>
              <a:rPr lang="en-US" altLang="en-US" dirty="0" smtClean="0"/>
              <a:t>How </a:t>
            </a:r>
            <a:r>
              <a:rPr lang="en-US" altLang="en-US" dirty="0"/>
              <a:t>People Make Food </a:t>
            </a:r>
            <a:r>
              <a:rPr lang="en-US" altLang="en-US" dirty="0" smtClean="0"/>
              <a:t>Unsafe</a:t>
            </a:r>
          </a:p>
          <a:p>
            <a:pPr eaLnBrk="1" hangingPunct="1">
              <a:buFont typeface="Times" charset="0"/>
              <a:buNone/>
              <a:defRPr/>
            </a:pPr>
            <a:r>
              <a:rPr lang="en-US" dirty="0" smtClean="0">
                <a:ea typeface="Osaka" charset="0"/>
                <a:cs typeface="Osaka" charset="0"/>
              </a:rPr>
              <a:t>Poor </a:t>
            </a:r>
            <a:r>
              <a:rPr lang="en-US" dirty="0">
                <a:ea typeface="Osaka" charset="0"/>
                <a:cs typeface="Osaka" charset="0"/>
              </a:rPr>
              <a:t>cleaning and sanitizing</a:t>
            </a:r>
            <a:r>
              <a:rPr lang="en-US" dirty="0" smtClean="0">
                <a:ea typeface="Osaka" charset="0"/>
                <a:cs typeface="Osaka" charset="0"/>
              </a:rPr>
              <a:t>:</a:t>
            </a:r>
            <a:endParaRPr lang="en-US" dirty="0">
              <a:ea typeface="Osaka" charset="0"/>
              <a:cs typeface="Osaka" charset="0"/>
            </a:endParaRPr>
          </a:p>
          <a:p>
            <a:pPr lvl="1" eaLnBrk="1" hangingPunct="1">
              <a:defRPr/>
            </a:pPr>
            <a:r>
              <a:rPr lang="en-US" sz="2800" dirty="0">
                <a:ea typeface="Osaka" charset="0"/>
                <a:cs typeface="Osaka" charset="0"/>
              </a:rPr>
              <a:t>Transferring pathogens from incorrectly cleaned surfaces to food</a:t>
            </a:r>
          </a:p>
        </p:txBody>
      </p:sp>
      <p:pic>
        <p:nvPicPr>
          <p:cNvPr id="3" name="Content Placeholder 2" descr="FA_1.9 Dirty scale.tif"/>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599" y="1646237"/>
            <a:ext cx="3884341" cy="4142847"/>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4" name="TextBox 3"/>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1-2</a:t>
            </a:r>
          </a:p>
        </p:txBody>
      </p:sp>
    </p:spTree>
    <p:extLst>
      <p:ext uri="{BB962C8B-B14F-4D97-AF65-F5344CB8AC3E}">
        <p14:creationId xmlns:p14="http://schemas.microsoft.com/office/powerpoint/2010/main" val="1608379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28418">
                                            <p:txEl>
                                              <p:pRg st="3" end="3"/>
                                            </p:txEl>
                                          </p:spTgt>
                                        </p:tgtEl>
                                        <p:attrNameLst>
                                          <p:attrName>style.visibility</p:attrName>
                                        </p:attrNameLst>
                                      </p:cBhvr>
                                      <p:to>
                                        <p:strVal val="visible"/>
                                      </p:to>
                                    </p:set>
                                    <p:anim calcmode="lin" valueType="num">
                                      <p:cBhvr>
                                        <p:cTn id="7" dur="500" fill="hold"/>
                                        <p:tgtEl>
                                          <p:spTgt spid="828418">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28418">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284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Your Role in Keeping Food Safe</a:t>
            </a:r>
          </a:p>
        </p:txBody>
      </p:sp>
      <p:sp>
        <p:nvSpPr>
          <p:cNvPr id="828418" name="Rectangle 2"/>
          <p:cNvSpPr>
            <a:spLocks noGrp="1" noChangeArrowheads="1"/>
          </p:cNvSpPr>
          <p:nvPr>
            <p:ph idx="1"/>
          </p:nvPr>
        </p:nvSpPr>
        <p:spPr/>
        <p:txBody>
          <a:bodyPr/>
          <a:lstStyle/>
          <a:p>
            <a:pPr marL="0" indent="0">
              <a:buNone/>
              <a:defRPr/>
            </a:pPr>
            <a:endParaRPr lang="en-US" dirty="0" smtClean="0">
              <a:latin typeface="+mj-lt"/>
              <a:ea typeface="Osaka" charset="0"/>
              <a:cs typeface="Osaka" charset="0"/>
            </a:endParaRPr>
          </a:p>
          <a:p>
            <a:pPr marL="0" indent="0">
              <a:buNone/>
              <a:defRPr/>
            </a:pPr>
            <a:r>
              <a:rPr lang="en-US" dirty="0" smtClean="0">
                <a:latin typeface="+mj-lt"/>
                <a:ea typeface="Osaka" charset="0"/>
                <a:cs typeface="Osaka" charset="0"/>
              </a:rPr>
              <a:t>Control </a:t>
            </a:r>
            <a:r>
              <a:rPr lang="en-US" dirty="0">
                <a:latin typeface="+mj-lt"/>
                <a:ea typeface="Osaka" charset="0"/>
                <a:cs typeface="Osaka" charset="0"/>
              </a:rPr>
              <a:t>the Time and Temperature of </a:t>
            </a:r>
            <a:r>
              <a:rPr lang="en-US" dirty="0" smtClean="0">
                <a:latin typeface="+mj-lt"/>
                <a:ea typeface="Osaka" charset="0"/>
                <a:cs typeface="Osaka" charset="0"/>
              </a:rPr>
              <a:t>Food:</a:t>
            </a:r>
          </a:p>
          <a:p>
            <a:pPr lvl="1" eaLnBrk="1" hangingPunct="1">
              <a:defRPr/>
            </a:pPr>
            <a:r>
              <a:rPr lang="en-US" sz="2800" dirty="0" smtClean="0">
                <a:solidFill>
                  <a:srgbClr val="B5121B"/>
                </a:solidFill>
                <a:ea typeface="Osaka" charset="0"/>
                <a:cs typeface="Osaka" charset="0"/>
              </a:rPr>
              <a:t>DON’T</a:t>
            </a:r>
            <a:r>
              <a:rPr lang="en-US" sz="2800" dirty="0" smtClean="0">
                <a:ea typeface="Osaka" charset="0"/>
                <a:cs typeface="Osaka" charset="0"/>
              </a:rPr>
              <a:t> </a:t>
            </a:r>
            <a:r>
              <a:rPr lang="en-US" sz="2800" dirty="0">
                <a:ea typeface="Osaka" charset="0"/>
                <a:cs typeface="Osaka" charset="0"/>
              </a:rPr>
              <a:t>let food stay too long at temperatures that are good for pathogen </a:t>
            </a:r>
            <a:r>
              <a:rPr lang="en-US" sz="2800" dirty="0" smtClean="0">
                <a:ea typeface="Osaka" charset="0"/>
                <a:cs typeface="Osaka" charset="0"/>
              </a:rPr>
              <a:t>growth.</a:t>
            </a:r>
            <a:endParaRPr lang="en-US" sz="2800" dirty="0">
              <a:ea typeface="Osaka" charset="0"/>
              <a:cs typeface="Osaka" charset="0"/>
            </a:endParaRPr>
          </a:p>
          <a:p>
            <a:pPr marL="111125" indent="-111125">
              <a:buNone/>
              <a:defRPr/>
            </a:pPr>
            <a:r>
              <a:rPr lang="en-US" sz="2200" dirty="0">
                <a:latin typeface="+mj-lt"/>
                <a:ea typeface="Osaka" charset="0"/>
                <a:cs typeface="Osaka" charset="0"/>
              </a:rPr>
              <a:t/>
            </a:r>
            <a:br>
              <a:rPr lang="en-US" sz="2200" dirty="0">
                <a:latin typeface="+mj-lt"/>
                <a:ea typeface="Osaka" charset="0"/>
                <a:cs typeface="Osaka" charset="0"/>
              </a:rPr>
            </a:br>
            <a:endParaRPr lang="en-US" sz="2200" dirty="0">
              <a:latin typeface="+mj-lt"/>
              <a:ea typeface="Osaka" charset="0"/>
              <a:cs typeface="Osaka" charset="0"/>
            </a:endParaRPr>
          </a:p>
        </p:txBody>
      </p:sp>
      <p:pic>
        <p:nvPicPr>
          <p:cNvPr id="3" name="Content Placeholder 2" descr="FA_1.11_Stored_Food.tif"/>
          <p:cNvPicPr>
            <a:picLocks noGrp="1" noChangeAspect="1"/>
          </p:cNvPicPr>
          <p:nvPr>
            <p:ph idx="11"/>
          </p:nvPr>
        </p:nvPicPr>
        <p:blipFill>
          <a:blip r:embed="rId3" cstate="screen">
            <a:extLst>
              <a:ext uri="{28A0092B-C50C-407E-A947-70E740481C1C}">
                <a14:useLocalDpi xmlns:a14="http://schemas.microsoft.com/office/drawing/2010/main"/>
              </a:ext>
            </a:extLst>
          </a:blip>
          <a:srcRect/>
          <a:stretch>
            <a:fillRect/>
          </a:stretch>
        </p:blipFill>
        <p:spPr>
          <a:xfrm>
            <a:off x="7467600" y="1646238"/>
            <a:ext cx="3412346" cy="3639440"/>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1-3</a:t>
            </a:r>
          </a:p>
        </p:txBody>
      </p:sp>
    </p:spTree>
    <p:extLst>
      <p:ext uri="{BB962C8B-B14F-4D97-AF65-F5344CB8AC3E}">
        <p14:creationId xmlns:p14="http://schemas.microsoft.com/office/powerpoint/2010/main" val="18279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8418">
                                            <p:txEl>
                                              <p:pRg st="2" end="2"/>
                                            </p:txEl>
                                          </p:spTgt>
                                        </p:tgtEl>
                                        <p:attrNameLst>
                                          <p:attrName>style.visibility</p:attrName>
                                        </p:attrNameLst>
                                      </p:cBhvr>
                                      <p:to>
                                        <p:strVal val="visible"/>
                                      </p:to>
                                    </p:set>
                                    <p:animEffect transition="in" filter="fade">
                                      <p:cBhvr>
                                        <p:cTn id="7" dur="500"/>
                                        <p:tgtEl>
                                          <p:spTgt spid="8284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Your Role in Keeping Food Safe</a:t>
            </a:r>
          </a:p>
        </p:txBody>
      </p:sp>
      <p:sp>
        <p:nvSpPr>
          <p:cNvPr id="828418" name="Rectangle 2"/>
          <p:cNvSpPr>
            <a:spLocks noGrp="1" noChangeArrowheads="1"/>
          </p:cNvSpPr>
          <p:nvPr>
            <p:ph idx="1"/>
          </p:nvPr>
        </p:nvSpPr>
        <p:spPr>
          <a:xfrm>
            <a:off x="546101" y="1143001"/>
            <a:ext cx="5921606" cy="4983163"/>
          </a:xfrm>
        </p:spPr>
        <p:txBody>
          <a:bodyPr/>
          <a:lstStyle/>
          <a:p>
            <a:pPr marL="0" indent="0">
              <a:buNone/>
              <a:defRPr/>
            </a:pPr>
            <a:endParaRPr lang="en-US" dirty="0" smtClean="0">
              <a:latin typeface="+mj-lt"/>
              <a:ea typeface="Osaka" charset="0"/>
              <a:cs typeface="Osaka" charset="0"/>
            </a:endParaRPr>
          </a:p>
          <a:p>
            <a:pPr marL="0" indent="0">
              <a:buNone/>
              <a:defRPr/>
            </a:pPr>
            <a:r>
              <a:rPr lang="en-US" dirty="0" smtClean="0">
                <a:latin typeface="+mj-lt"/>
                <a:ea typeface="Osaka" charset="0"/>
                <a:cs typeface="Osaka" charset="0"/>
              </a:rPr>
              <a:t>Prevent Cross-Contamination:</a:t>
            </a:r>
          </a:p>
          <a:p>
            <a:pPr marL="342900" indent="-342900">
              <a:buClr>
                <a:srgbClr val="566B21"/>
              </a:buClr>
              <a:buSzPct val="140000"/>
              <a:buFont typeface="Arial"/>
              <a:buChar char="•"/>
              <a:defRPr/>
            </a:pPr>
            <a:r>
              <a:rPr lang="en-US" b="0" dirty="0">
                <a:solidFill>
                  <a:srgbClr val="FF0000"/>
                </a:solidFill>
                <a:latin typeface="+mj-lt"/>
              </a:rPr>
              <a:t>DON’T</a:t>
            </a:r>
            <a:r>
              <a:rPr lang="en-US" b="0" dirty="0">
                <a:solidFill>
                  <a:srgbClr val="000000"/>
                </a:solidFill>
                <a:latin typeface="+mj-lt"/>
              </a:rPr>
              <a:t> transfer pathogens from one food to another.</a:t>
            </a:r>
          </a:p>
          <a:p>
            <a:pPr marL="342900" indent="-342900">
              <a:buClr>
                <a:srgbClr val="566B21"/>
              </a:buClr>
              <a:buSzPct val="140000"/>
              <a:buFont typeface="Arial"/>
              <a:buChar char="•"/>
              <a:defRPr/>
            </a:pPr>
            <a:r>
              <a:rPr lang="en-US" b="0" dirty="0">
                <a:solidFill>
                  <a:srgbClr val="FF0000"/>
                </a:solidFill>
                <a:latin typeface="+mj-lt"/>
              </a:rPr>
              <a:t>DON’T</a:t>
            </a:r>
            <a:r>
              <a:rPr lang="en-US" b="0" dirty="0">
                <a:solidFill>
                  <a:srgbClr val="000000"/>
                </a:solidFill>
                <a:latin typeface="+mj-lt"/>
              </a:rPr>
              <a:t> transfer pathogens from one surface to another.</a:t>
            </a:r>
          </a:p>
        </p:txBody>
      </p: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1-3</a:t>
            </a:r>
          </a:p>
        </p:txBody>
      </p:sp>
      <p:pic>
        <p:nvPicPr>
          <p:cNvPr id="3074" name="Picture 2" descr="C:\Users\Administrator\Desktop\607 Final\New folder\cross contam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829" y="1892917"/>
            <a:ext cx="4880520" cy="366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54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8418">
                                            <p:txEl>
                                              <p:pRg st="2" end="2"/>
                                            </p:txEl>
                                          </p:spTgt>
                                        </p:tgtEl>
                                        <p:attrNameLst>
                                          <p:attrName>style.visibility</p:attrName>
                                        </p:attrNameLst>
                                      </p:cBhvr>
                                      <p:to>
                                        <p:strVal val="visible"/>
                                      </p:to>
                                    </p:set>
                                    <p:animEffect transition="in" filter="fade">
                                      <p:cBhvr>
                                        <p:cTn id="7" dur="500"/>
                                        <p:tgtEl>
                                          <p:spTgt spid="8284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8418">
                                            <p:txEl>
                                              <p:pRg st="3" end="3"/>
                                            </p:txEl>
                                          </p:spTgt>
                                        </p:tgtEl>
                                        <p:attrNameLst>
                                          <p:attrName>style.visibility</p:attrName>
                                        </p:attrNameLst>
                                      </p:cBhvr>
                                      <p:to>
                                        <p:strVal val="visible"/>
                                      </p:to>
                                    </p:set>
                                    <p:animEffect transition="in" filter="fade">
                                      <p:cBhvr>
                                        <p:cTn id="12" dur="500"/>
                                        <p:tgtEl>
                                          <p:spTgt spid="8284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defRPr/>
            </a:pPr>
            <a:r>
              <a:rPr lang="en-US" dirty="0">
                <a:latin typeface="Arial Narrow" charset="0"/>
                <a:ea typeface="Osaka" charset="0"/>
                <a:cs typeface="Osaka" charset="0"/>
              </a:rPr>
              <a:t>Your Role in Keeping Food Safe</a:t>
            </a:r>
          </a:p>
        </p:txBody>
      </p:sp>
      <p:sp>
        <p:nvSpPr>
          <p:cNvPr id="828418" name="Rectangle 2"/>
          <p:cNvSpPr>
            <a:spLocks noGrp="1" noChangeArrowheads="1"/>
          </p:cNvSpPr>
          <p:nvPr>
            <p:ph idx="1"/>
          </p:nvPr>
        </p:nvSpPr>
        <p:spPr/>
        <p:txBody>
          <a:bodyPr/>
          <a:lstStyle/>
          <a:p>
            <a:pPr marL="0" indent="0">
              <a:buNone/>
              <a:defRPr/>
            </a:pPr>
            <a:endParaRPr lang="en-US" altLang="en-US" dirty="0" smtClean="0">
              <a:latin typeface="+mj-lt"/>
            </a:endParaRPr>
          </a:p>
          <a:p>
            <a:pPr marL="0" indent="0">
              <a:buNone/>
              <a:defRPr/>
            </a:pPr>
            <a:r>
              <a:rPr lang="en-US" altLang="en-US" dirty="0" smtClean="0">
                <a:latin typeface="+mj-lt"/>
              </a:rPr>
              <a:t>How </a:t>
            </a:r>
            <a:r>
              <a:rPr lang="en-US" altLang="en-US" dirty="0">
                <a:latin typeface="+mj-lt"/>
              </a:rPr>
              <a:t>I</a:t>
            </a:r>
            <a:r>
              <a:rPr lang="en-US" altLang="en-US" dirty="0" smtClean="0">
                <a:latin typeface="+mj-lt"/>
              </a:rPr>
              <a:t>s Cross-Contamination Being Prevented in the Photo?</a:t>
            </a:r>
            <a:endParaRPr lang="en-US" altLang="en-US" dirty="0">
              <a:latin typeface="+mj-lt"/>
            </a:endParaRPr>
          </a:p>
          <a:p>
            <a:pPr marL="342900" indent="-342900">
              <a:buClr>
                <a:srgbClr val="566B21"/>
              </a:buClr>
              <a:buSzPct val="140000"/>
              <a:buFont typeface="Arial"/>
              <a:buChar char="•"/>
              <a:defRPr/>
            </a:pPr>
            <a:r>
              <a:rPr lang="en-US" altLang="en-US" b="0" dirty="0">
                <a:solidFill>
                  <a:srgbClr val="000000"/>
                </a:solidFill>
                <a:latin typeface="+mj-lt"/>
              </a:rPr>
              <a:t>Ready-to-eat food is stored above raw food.</a:t>
            </a:r>
          </a:p>
          <a:p>
            <a:pPr marL="0" indent="0">
              <a:buClr>
                <a:srgbClr val="566B21"/>
              </a:buClr>
              <a:buSzPct val="140000"/>
              <a:buNone/>
              <a:defRPr/>
            </a:pPr>
            <a:r>
              <a:rPr lang="en-US" sz="2200" dirty="0">
                <a:latin typeface="+mj-lt"/>
              </a:rPr>
              <a:t> </a:t>
            </a:r>
          </a:p>
        </p:txBody>
      </p:sp>
      <p:pic>
        <p:nvPicPr>
          <p:cNvPr id="8" name="Content Placeholder 2" descr="FA_1.12 Proper storage .tif"/>
          <p:cNvPicPr>
            <a:picLocks noGrp="1" noChangeAspect="1"/>
          </p:cNvPicPr>
          <p:nvPr>
            <p:ph idx="11"/>
          </p:nvPr>
        </p:nvPicPr>
        <p:blipFill rotWithShape="1">
          <a:blip r:embed="rId3" cstate="screen">
            <a:extLst>
              <a:ext uri="{28A0092B-C50C-407E-A947-70E740481C1C}">
                <a14:useLocalDpi xmlns:a14="http://schemas.microsoft.com/office/drawing/2010/main"/>
              </a:ext>
            </a:extLst>
          </a:blip>
          <a:srcRect/>
          <a:stretch/>
        </p:blipFill>
        <p:spPr>
          <a:xfrm>
            <a:off x="7467600" y="1646238"/>
            <a:ext cx="3997848" cy="4263908"/>
          </a:xfrm>
        </p:spPr>
      </p:pic>
      <p:cxnSp>
        <p:nvCxnSpPr>
          <p:cNvPr id="9" name="Straight Connector 12"/>
          <p:cNvCxnSpPr>
            <a:cxnSpLocks noChangeShapeType="1"/>
          </p:cNvCxnSpPr>
          <p:nvPr/>
        </p:nvCxnSpPr>
        <p:spPr bwMode="auto">
          <a:xfrm>
            <a:off x="7467600" y="1714500"/>
            <a:ext cx="2743200" cy="0"/>
          </a:xfrm>
          <a:prstGeom prst="line">
            <a:avLst/>
          </a:prstGeom>
          <a:noFill/>
          <a:ln w="146050">
            <a:solidFill>
              <a:srgbClr val="426B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 name="TextBox 5"/>
          <p:cNvSpPr txBox="1"/>
          <p:nvPr/>
        </p:nvSpPr>
        <p:spPr>
          <a:xfrm>
            <a:off x="1905000" y="6324600"/>
            <a:ext cx="1676400" cy="369332"/>
          </a:xfrm>
          <a:prstGeom prst="rect">
            <a:avLst/>
          </a:prstGeom>
          <a:noFill/>
        </p:spPr>
        <p:txBody>
          <a:bodyPr wrap="square" rtlCol="0">
            <a:spAutoFit/>
          </a:bodyPr>
          <a:lstStyle/>
          <a:p>
            <a:r>
              <a:rPr lang="en-US" dirty="0">
                <a:solidFill>
                  <a:srgbClr val="566B21"/>
                </a:solidFill>
                <a:latin typeface="+mj-lt"/>
              </a:rPr>
              <a:t>Page 1-3</a:t>
            </a:r>
          </a:p>
        </p:txBody>
      </p:sp>
    </p:spTree>
    <p:extLst>
      <p:ext uri="{BB962C8B-B14F-4D97-AF65-F5344CB8AC3E}">
        <p14:creationId xmlns:p14="http://schemas.microsoft.com/office/powerpoint/2010/main" val="127885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8418">
                                            <p:txEl>
                                              <p:pRg st="2" end="2"/>
                                            </p:txEl>
                                          </p:spTgt>
                                        </p:tgtEl>
                                        <p:attrNameLst>
                                          <p:attrName>style.visibility</p:attrName>
                                        </p:attrNameLst>
                                      </p:cBhvr>
                                      <p:to>
                                        <p:strVal val="visible"/>
                                      </p:to>
                                    </p:set>
                                    <p:animEffect transition="in" filter="fade">
                                      <p:cBhvr>
                                        <p:cTn id="7" dur="500"/>
                                        <p:tgtEl>
                                          <p:spTgt spid="8284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3015</TotalTime>
  <Words>3319</Words>
  <Application>Microsoft Office PowerPoint</Application>
  <PresentationFormat>Widescreen</PresentationFormat>
  <Paragraphs>566</Paragraphs>
  <Slides>55</Slides>
  <Notes>51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ＭＳ Ｐゴシック</vt:lpstr>
      <vt:lpstr>Arial</vt:lpstr>
      <vt:lpstr>Arial Narrow</vt:lpstr>
      <vt:lpstr>Arial Narrow Bold</vt:lpstr>
      <vt:lpstr>Arial-BoldMT</vt:lpstr>
      <vt:lpstr>Calibri</vt:lpstr>
      <vt:lpstr>Calibri Light</vt:lpstr>
      <vt:lpstr>Courier New</vt:lpstr>
      <vt:lpstr>Osaka</vt:lpstr>
      <vt:lpstr>Times</vt:lpstr>
      <vt:lpstr>Times New Roman</vt:lpstr>
      <vt:lpstr>Office Theme</vt:lpstr>
      <vt:lpstr>PowerPoint Presentation</vt:lpstr>
      <vt:lpstr>PowerPoint Presentation</vt:lpstr>
      <vt:lpstr>How Food Becomes Unsafe</vt:lpstr>
      <vt:lpstr>How Food Becomes Unsafe</vt:lpstr>
      <vt:lpstr>How Food Becomes Unsafe</vt:lpstr>
      <vt:lpstr>How People Make Food Unsafe</vt:lpstr>
      <vt:lpstr>Your Role in Keeping Food Safe</vt:lpstr>
      <vt:lpstr>Your Role in Keeping Food Safe</vt:lpstr>
      <vt:lpstr>Your Role in Keeping Food Safe</vt:lpstr>
      <vt:lpstr>Your Role in Keeping Food Safe</vt:lpstr>
      <vt:lpstr>Understanding Food Allergies</vt:lpstr>
      <vt:lpstr>Understanding Food Allergies</vt:lpstr>
      <vt:lpstr>Preventing Food Allergen Contamination</vt:lpstr>
      <vt:lpstr>Preventing Food Allergen Contamination</vt:lpstr>
      <vt:lpstr>Preventing Food Allergen Contamination</vt:lpstr>
      <vt:lpstr>Preventing Food Allergen Contamination</vt:lpstr>
      <vt:lpstr>PowerPoint Presentation</vt:lpstr>
      <vt:lpstr>How and When To Wash Your Hands</vt:lpstr>
      <vt:lpstr>How and When To Wash Your Hands</vt:lpstr>
      <vt:lpstr>How and When To Wash Your Hands</vt:lpstr>
      <vt:lpstr>When To Wash Your Hands</vt:lpstr>
      <vt:lpstr>How and When To Wash Your Hands</vt:lpstr>
      <vt:lpstr>Where To Wash Your Hands</vt:lpstr>
      <vt:lpstr>Where To Wash Your Hands</vt:lpstr>
      <vt:lpstr>Where To Wash Your Hands</vt:lpstr>
      <vt:lpstr>Where To Wash Your Hands</vt:lpstr>
      <vt:lpstr>Other Important Practices</vt:lpstr>
      <vt:lpstr>Glove Use</vt:lpstr>
      <vt:lpstr>PowerPoint Presentation</vt:lpstr>
      <vt:lpstr>Controlling Time and Temperature During Receiving</vt:lpstr>
      <vt:lpstr>Controlling Time and Temperature During Receiving</vt:lpstr>
      <vt:lpstr>Inspecting Food During Receiving To Make Sure It Is Safe</vt:lpstr>
      <vt:lpstr>Storing Food Safely</vt:lpstr>
      <vt:lpstr>Temperature Logs</vt:lpstr>
      <vt:lpstr>Storing Food Safely</vt:lpstr>
      <vt:lpstr>Keeping Food Safe</vt:lpstr>
      <vt:lpstr>Storing Food Safely</vt:lpstr>
      <vt:lpstr>Storing Food Safely</vt:lpstr>
      <vt:lpstr>Storing Food Safely</vt:lpstr>
      <vt:lpstr>Storing Food Safely</vt:lpstr>
      <vt:lpstr>Storing Food Safely</vt:lpstr>
      <vt:lpstr>Storing Food Safely</vt:lpstr>
      <vt:lpstr>PowerPoint Presentation</vt:lpstr>
      <vt:lpstr>Evaluating The Condition Of Food</vt:lpstr>
      <vt:lpstr>Evaluating The Condition Of Food</vt:lpstr>
      <vt:lpstr>Evaluating The Condition Of Food</vt:lpstr>
      <vt:lpstr>Loading and Distributing Food Safely</vt:lpstr>
      <vt:lpstr>Loading and Distributing Food Safely</vt:lpstr>
      <vt:lpstr>Loading and Distributing Food Safely</vt:lpstr>
      <vt:lpstr>PowerPoint Presentation</vt:lpstr>
      <vt:lpstr>How And When To Clean And Sanitize</vt:lpstr>
      <vt:lpstr>How and When To Clean And Sanitize</vt:lpstr>
      <vt:lpstr>How and When To Clean And Sanitize</vt:lpstr>
      <vt:lpstr>Handling Garbage</vt:lpstr>
      <vt:lpstr>The End!</vt:lpstr>
    </vt:vector>
  </TitlesOfParts>
  <Company>Feeding America Member Business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Landon</dc:creator>
  <cp:lastModifiedBy>Elizabeth Cervantes</cp:lastModifiedBy>
  <cp:revision>27</cp:revision>
  <cp:lastPrinted>2014-12-09T18:40:35Z</cp:lastPrinted>
  <dcterms:created xsi:type="dcterms:W3CDTF">2014-12-09T18:10:37Z</dcterms:created>
  <dcterms:modified xsi:type="dcterms:W3CDTF">2017-05-16T20:32:25Z</dcterms:modified>
</cp:coreProperties>
</file>